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handoutMasterIdLst>
    <p:handoutMasterId r:id="rId48"/>
  </p:handoutMasterIdLst>
  <p:sldIdLst>
    <p:sldId id="457" r:id="rId2"/>
    <p:sldId id="1238" r:id="rId3"/>
    <p:sldId id="1287" r:id="rId4"/>
    <p:sldId id="1539" r:id="rId5"/>
    <p:sldId id="1668" r:id="rId6"/>
    <p:sldId id="1635" r:id="rId7"/>
    <p:sldId id="1483" r:id="rId8"/>
    <p:sldId id="1484" r:id="rId9"/>
    <p:sldId id="1450" r:id="rId10"/>
    <p:sldId id="1382" r:id="rId11"/>
    <p:sldId id="1379" r:id="rId12"/>
    <p:sldId id="1384" r:id="rId13"/>
    <p:sldId id="1389" r:id="rId14"/>
    <p:sldId id="1633" r:id="rId15"/>
    <p:sldId id="1530" r:id="rId16"/>
    <p:sldId id="1632" r:id="rId17"/>
    <p:sldId id="1634" r:id="rId18"/>
    <p:sldId id="1674" r:id="rId19"/>
    <p:sldId id="1675" r:id="rId20"/>
    <p:sldId id="1699" r:id="rId21"/>
    <p:sldId id="1715" r:id="rId22"/>
    <p:sldId id="1670" r:id="rId23"/>
    <p:sldId id="1671" r:id="rId24"/>
    <p:sldId id="1672" r:id="rId25"/>
    <p:sldId id="1730" r:id="rId26"/>
    <p:sldId id="1574" r:id="rId27"/>
    <p:sldId id="1702" r:id="rId28"/>
    <p:sldId id="1532" r:id="rId29"/>
    <p:sldId id="1533" r:id="rId30"/>
    <p:sldId id="1403" r:id="rId31"/>
    <p:sldId id="1729" r:id="rId32"/>
    <p:sldId id="1745" r:id="rId33"/>
    <p:sldId id="1407" r:id="rId34"/>
    <p:sldId id="1391" r:id="rId35"/>
    <p:sldId id="1408" r:id="rId36"/>
    <p:sldId id="1396" r:id="rId37"/>
    <p:sldId id="1399" r:id="rId38"/>
    <p:sldId id="1398" r:id="rId39"/>
    <p:sldId id="1451" r:id="rId40"/>
    <p:sldId id="1762" r:id="rId41"/>
    <p:sldId id="1756" r:id="rId42"/>
    <p:sldId id="1757" r:id="rId43"/>
    <p:sldId id="1760" r:id="rId44"/>
    <p:sldId id="1767" r:id="rId45"/>
    <p:sldId id="1291" r:id="rId46"/>
  </p:sldIdLst>
  <p:sldSz cx="10440988" cy="6480175"/>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8491A1C-F66B-45A4-9FD8-E3EC7CE61B9D}">
          <p14:sldIdLst>
            <p14:sldId id="457"/>
            <p14:sldId id="1238"/>
            <p14:sldId id="1287"/>
            <p14:sldId id="1539"/>
            <p14:sldId id="1668"/>
            <p14:sldId id="1635"/>
            <p14:sldId id="1483"/>
            <p14:sldId id="1484"/>
            <p14:sldId id="1450"/>
            <p14:sldId id="1382"/>
            <p14:sldId id="1379"/>
            <p14:sldId id="1384"/>
            <p14:sldId id="1389"/>
            <p14:sldId id="1633"/>
            <p14:sldId id="1530"/>
            <p14:sldId id="1632"/>
            <p14:sldId id="1634"/>
            <p14:sldId id="1674"/>
            <p14:sldId id="1675"/>
            <p14:sldId id="1699"/>
            <p14:sldId id="1715"/>
            <p14:sldId id="1670"/>
            <p14:sldId id="1671"/>
            <p14:sldId id="1672"/>
            <p14:sldId id="1730"/>
            <p14:sldId id="1574"/>
            <p14:sldId id="1702"/>
            <p14:sldId id="1532"/>
            <p14:sldId id="1533"/>
            <p14:sldId id="1403"/>
            <p14:sldId id="1729"/>
            <p14:sldId id="1745"/>
            <p14:sldId id="1407"/>
            <p14:sldId id="1391"/>
            <p14:sldId id="1408"/>
            <p14:sldId id="1396"/>
            <p14:sldId id="1399"/>
            <p14:sldId id="1398"/>
            <p14:sldId id="1451"/>
            <p14:sldId id="1762"/>
            <p14:sldId id="1756"/>
            <p14:sldId id="1757"/>
            <p14:sldId id="1760"/>
            <p14:sldId id="1767"/>
            <p14:sldId id="1291"/>
          </p14:sldIdLst>
        </p14:section>
      </p14:sectionLst>
    </p:ext>
    <p:ext uri="{EFAFB233-063F-42B5-8137-9DF3F51BA10A}">
      <p15:sldGuideLst xmlns:p15="http://schemas.microsoft.com/office/powerpoint/2012/main">
        <p15:guide id="1" orient="horz" pos="2135" userDrawn="1">
          <p15:clr>
            <a:srgbClr val="A4A3A4"/>
          </p15:clr>
        </p15:guide>
        <p15:guide id="2" pos="31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72DB"/>
    <a:srgbClr val="0948BE"/>
    <a:srgbClr val="024BC4"/>
    <a:srgbClr val="0450B2"/>
    <a:srgbClr val="414455"/>
    <a:srgbClr val="1B6DB7"/>
    <a:srgbClr val="3F3F3F"/>
    <a:srgbClr val="7030A0"/>
    <a:srgbClr val="CFD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52" autoAdjust="0"/>
  </p:normalViewPr>
  <p:slideViewPr>
    <p:cSldViewPr showGuides="1">
      <p:cViewPr varScale="1">
        <p:scale>
          <a:sx n="87" d="100"/>
          <a:sy n="87" d="100"/>
        </p:scale>
        <p:origin x="974" y="19"/>
      </p:cViewPr>
      <p:guideLst>
        <p:guide orient="horz" pos="2135"/>
        <p:guide pos="3108"/>
      </p:guideLst>
    </p:cSldViewPr>
  </p:slideViewPr>
  <p:outlineViewPr>
    <p:cViewPr>
      <p:scale>
        <a:sx n="33" d="100"/>
        <a:sy n="33" d="100"/>
      </p:scale>
      <p:origin x="0" y="48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D8A5B-3B50-442C-9DCD-9DF6F2537D12}" type="datetimeFigureOut">
              <a:rPr lang="zh-CN" altLang="en-US" smtClean="0"/>
              <a:t>2024/11/12</a:t>
            </a:fld>
            <a:endParaRPr lang="zh-CN" altLang="en-US"/>
          </a:p>
        </p:txBody>
      </p:sp>
      <p:sp>
        <p:nvSpPr>
          <p:cNvPr id="4" name="幻灯片图像占位符 3"/>
          <p:cNvSpPr>
            <a:spLocks noGrp="1" noRot="1" noChangeAspect="1"/>
          </p:cNvSpPr>
          <p:nvPr>
            <p:ph type="sldImg" idx="2"/>
          </p:nvPr>
        </p:nvSpPr>
        <p:spPr>
          <a:xfrm>
            <a:off x="666750" y="685800"/>
            <a:ext cx="55245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1B34B7-7ABC-48AE-B3BB-A3FB4149770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sz="quarter"/>
          </p:nvPr>
        </p:nvSpPr>
        <p:spPr>
          <a:xfrm>
            <a:off x="662016" y="3931500"/>
            <a:ext cx="5296132" cy="3216682"/>
          </a:xfrm>
          <a:prstGeom prst="rect">
            <a:avLst/>
          </a:prstGeom>
        </p:spPr>
        <p:txBody>
          <a:bodyPr/>
          <a:lstStyle/>
          <a:p>
            <a:r>
              <a:rPr lang="zh-CN" altLang="en-US"/>
              <a:t>德国工业</a:t>
            </a:r>
            <a:r>
              <a:rPr lang="en-US" altLang="zh-CN"/>
              <a:t>4.0 </a:t>
            </a:r>
            <a:r>
              <a:rPr lang="zh-CN" altLang="en-US"/>
              <a:t>产线整洁有序 全机械化生产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522049" y="6006163"/>
            <a:ext cx="2436231" cy="345009"/>
          </a:xfrm>
          <a:prstGeom prst="rect">
            <a:avLst/>
          </a:prstGeom>
        </p:spPr>
        <p:txBody>
          <a:bodyPr/>
          <a:lstStyle/>
          <a:p>
            <a:fld id="{530820CF-B880-4189-942D-D702A7CBA730}" type="datetimeFigureOut">
              <a:rPr lang="zh-CN" altLang="en-US" smtClean="0"/>
              <a:t>2024/11/12</a:t>
            </a:fld>
            <a:endParaRPr lang="zh-CN" altLang="en-US"/>
          </a:p>
        </p:txBody>
      </p:sp>
      <p:sp>
        <p:nvSpPr>
          <p:cNvPr id="4" name="页脚占位符 3"/>
          <p:cNvSpPr>
            <a:spLocks noGrp="1"/>
          </p:cNvSpPr>
          <p:nvPr>
            <p:ph type="ftr" sz="quarter" idx="11"/>
          </p:nvPr>
        </p:nvSpPr>
        <p:spPr>
          <a:xfrm>
            <a:off x="3567338" y="6006163"/>
            <a:ext cx="3306313" cy="345009"/>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7482708" y="6006163"/>
            <a:ext cx="2436231" cy="345009"/>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522049" y="6006163"/>
            <a:ext cx="2436231" cy="345009"/>
          </a:xfrm>
          <a:prstGeom prst="rect">
            <a:avLst/>
          </a:prstGeom>
        </p:spPr>
        <p:txBody>
          <a:bodyPr/>
          <a:lstStyle/>
          <a:p>
            <a:fld id="{530820CF-B880-4189-942D-D702A7CBA730}" type="datetimeFigureOut">
              <a:rPr lang="zh-CN" altLang="en-US" smtClean="0"/>
              <a:t>2024/11/12</a:t>
            </a:fld>
            <a:endParaRPr lang="zh-CN" altLang="en-US"/>
          </a:p>
        </p:txBody>
      </p:sp>
      <p:sp>
        <p:nvSpPr>
          <p:cNvPr id="3" name="页脚占位符 2"/>
          <p:cNvSpPr>
            <a:spLocks noGrp="1"/>
          </p:cNvSpPr>
          <p:nvPr>
            <p:ph type="ftr" sz="quarter" idx="11"/>
          </p:nvPr>
        </p:nvSpPr>
        <p:spPr>
          <a:xfrm>
            <a:off x="3567338" y="6006163"/>
            <a:ext cx="3306313" cy="3450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7482708" y="6006163"/>
            <a:ext cx="2436231" cy="345009"/>
          </a:xfrm>
          <a:prstGeom prst="rect">
            <a:avLst/>
          </a:prstGeom>
        </p:spPr>
        <p:txBody>
          <a:bodyPr/>
          <a:lstStyle/>
          <a:p>
            <a:fld id="{0C913308-F349-4B6D-A68A-DD1791B4A57B}" type="slidenum">
              <a:rPr lang="zh-CN" altLang="en-US" smtClean="0"/>
              <a:t>‹#›</a:t>
            </a:fld>
            <a:endParaRPr lang="zh-CN" altLang="en-US"/>
          </a:p>
        </p:txBody>
      </p:sp>
      <p:sp>
        <p:nvSpPr>
          <p:cNvPr id="9" name="平行四边形 8"/>
          <p:cNvSpPr/>
          <p:nvPr userDrawn="1"/>
        </p:nvSpPr>
        <p:spPr bwMode="auto">
          <a:xfrm>
            <a:off x="-176560" y="567526"/>
            <a:ext cx="983806" cy="354012"/>
          </a:xfrm>
          <a:prstGeom prst="parallelogram">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a:buFont typeface="Arial" panose="020B0604020202020204" pitchFamily="34" charset="0"/>
              <a:buNone/>
              <a:defRPr/>
            </a:pPr>
            <a:endParaRPr lang="zh-CN" altLang="en-US">
              <a:latin typeface="Arial" panose="020B0604020202020204" pitchFamily="34" charset="0"/>
            </a:endParaRPr>
          </a:p>
        </p:txBody>
      </p:sp>
      <p:sp>
        <p:nvSpPr>
          <p:cNvPr id="10" name="椭圆 9"/>
          <p:cNvSpPr/>
          <p:nvPr userDrawn="1"/>
        </p:nvSpPr>
        <p:spPr>
          <a:xfrm>
            <a:off x="27311" y="456500"/>
            <a:ext cx="576064" cy="576064"/>
          </a:xfrm>
          <a:prstGeom prst="ellipse">
            <a:avLst/>
          </a:prstGeom>
          <a:gradFill flip="none" rotWithShape="1">
            <a:gsLst>
              <a:gs pos="0">
                <a:schemeClr val="tx2">
                  <a:lumMod val="50000"/>
                </a:schemeClr>
              </a:gs>
              <a:gs pos="50000">
                <a:schemeClr val="tx2">
                  <a:lumMod val="75000"/>
                </a:schemeClr>
              </a:gs>
              <a:gs pos="100000">
                <a:schemeClr val="tx2">
                  <a:lumMod val="60000"/>
                  <a:lumOff val="40000"/>
                </a:schemeClr>
              </a:gs>
            </a:gsLst>
            <a:path path="circle">
              <a:fillToRect l="50000" t="50000" r="50000" b="50000"/>
            </a:path>
            <a:tileRect/>
          </a:gradFill>
          <a:ln w="12700">
            <a:solidFill>
              <a:schemeClr val="bg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83074" y="2013055"/>
            <a:ext cx="8874840" cy="1389038"/>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66148" y="3672099"/>
            <a:ext cx="7308692" cy="1656045"/>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522049" y="6006163"/>
            <a:ext cx="2436231" cy="345009"/>
          </a:xfrm>
          <a:prstGeom prst="rect">
            <a:avLst/>
          </a:prstGeom>
        </p:spPr>
        <p:txBody>
          <a:bodyPr/>
          <a:lstStyle/>
          <a:p>
            <a:fld id="{530820CF-B880-4189-942D-D702A7CBA730}" type="datetimeFigureOut">
              <a:rPr lang="zh-CN" altLang="en-US" smtClean="0"/>
              <a:t>2024/11/12</a:t>
            </a:fld>
            <a:endParaRPr lang="zh-CN" altLang="en-US"/>
          </a:p>
        </p:txBody>
      </p:sp>
      <p:sp>
        <p:nvSpPr>
          <p:cNvPr id="5" name="页脚占位符 4"/>
          <p:cNvSpPr>
            <a:spLocks noGrp="1"/>
          </p:cNvSpPr>
          <p:nvPr>
            <p:ph type="ftr" sz="quarter" idx="11"/>
          </p:nvPr>
        </p:nvSpPr>
        <p:spPr>
          <a:xfrm>
            <a:off x="3567338" y="6006163"/>
            <a:ext cx="3306313" cy="34500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7482708" y="6006163"/>
            <a:ext cx="2436231" cy="345009"/>
          </a:xfrm>
          <a:prstGeom prst="rect">
            <a:avLst/>
          </a:prstGeom>
        </p:spPr>
        <p:txBody>
          <a:bodyPr/>
          <a:lstStyle/>
          <a:p>
            <a:fld id="{0C913308-F349-4B6D-A68A-DD1791B4A57B}" type="slidenum">
              <a:rPr lang="zh-CN" altLang="en-US" smtClean="0"/>
              <a:t>‹#›</a:t>
            </a:fld>
            <a:endParaRPr lang="zh-CN" altLang="en-US"/>
          </a:p>
        </p:txBody>
      </p:sp>
      <p:sp>
        <p:nvSpPr>
          <p:cNvPr id="7" name="平行四边形 6"/>
          <p:cNvSpPr/>
          <p:nvPr userDrawn="1"/>
        </p:nvSpPr>
        <p:spPr bwMode="auto">
          <a:xfrm>
            <a:off x="-176560" y="567526"/>
            <a:ext cx="983806" cy="354012"/>
          </a:xfrm>
          <a:prstGeom prst="parallelogram">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a:buFont typeface="Arial" panose="020B0604020202020204" pitchFamily="34" charset="0"/>
              <a:buNone/>
              <a:defRPr/>
            </a:pPr>
            <a:endParaRPr lang="zh-CN" altLang="en-US">
              <a:latin typeface="Arial" panose="020B0604020202020204" pitchFamily="34" charset="0"/>
            </a:endParaRPr>
          </a:p>
        </p:txBody>
      </p:sp>
      <p:sp>
        <p:nvSpPr>
          <p:cNvPr id="8" name="椭圆 7"/>
          <p:cNvSpPr/>
          <p:nvPr userDrawn="1"/>
        </p:nvSpPr>
        <p:spPr>
          <a:xfrm>
            <a:off x="27311" y="456500"/>
            <a:ext cx="576064" cy="576064"/>
          </a:xfrm>
          <a:prstGeom prst="ellipse">
            <a:avLst/>
          </a:prstGeom>
          <a:gradFill flip="none" rotWithShape="1">
            <a:gsLst>
              <a:gs pos="0">
                <a:schemeClr val="tx2">
                  <a:lumMod val="50000"/>
                </a:schemeClr>
              </a:gs>
              <a:gs pos="50000">
                <a:schemeClr val="tx2">
                  <a:lumMod val="75000"/>
                </a:schemeClr>
              </a:gs>
              <a:gs pos="100000">
                <a:schemeClr val="tx2">
                  <a:lumMod val="60000"/>
                  <a:lumOff val="40000"/>
                </a:schemeClr>
              </a:gs>
            </a:gsLst>
            <a:path path="circle">
              <a:fillToRect l="50000" t="50000" r="50000" b="50000"/>
            </a:path>
            <a:tileRect/>
          </a:gradFill>
          <a:ln w="12700">
            <a:solidFill>
              <a:schemeClr val="bg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5437" y="5832375"/>
            <a:ext cx="10446426" cy="628300"/>
            <a:chOff x="-4763" y="5919788"/>
            <a:chExt cx="10440988" cy="560387"/>
          </a:xfrm>
        </p:grpSpPr>
        <p:grpSp>
          <p:nvGrpSpPr>
            <p:cNvPr id="8" name="组合 20"/>
            <p:cNvGrpSpPr/>
            <p:nvPr/>
          </p:nvGrpSpPr>
          <p:grpSpPr bwMode="auto">
            <a:xfrm>
              <a:off x="-4763" y="6300788"/>
              <a:ext cx="10440988" cy="179387"/>
              <a:chOff x="-4762" y="4142189"/>
              <a:chExt cx="10440988" cy="180175"/>
            </a:xfrm>
          </p:grpSpPr>
          <p:sp>
            <p:nvSpPr>
              <p:cNvPr id="10" name="矩形 9"/>
              <p:cNvSpPr/>
              <p:nvPr/>
            </p:nvSpPr>
            <p:spPr bwMode="auto">
              <a:xfrm>
                <a:off x="-4762" y="4213940"/>
                <a:ext cx="10440988" cy="108424"/>
              </a:xfrm>
              <a:prstGeom prst="rect">
                <a:avLst/>
              </a:prstGeom>
              <a:solidFill>
                <a:schemeClr val="tx2">
                  <a:lumMod val="60000"/>
                  <a:lumOff val="4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a:buFont typeface="Arial" panose="020B0604020202020204" pitchFamily="34" charset="0"/>
                  <a:buNone/>
                  <a:defRPr/>
                </a:pPr>
                <a:endParaRPr lang="zh-CN" altLang="en-US">
                  <a:latin typeface="Arial" panose="020B0604020202020204" pitchFamily="34" charset="0"/>
                </a:endParaRPr>
              </a:p>
            </p:txBody>
          </p:sp>
          <p:sp>
            <p:nvSpPr>
              <p:cNvPr id="11" name="矩形 10"/>
              <p:cNvSpPr/>
              <p:nvPr/>
            </p:nvSpPr>
            <p:spPr bwMode="auto">
              <a:xfrm>
                <a:off x="-4762" y="4142189"/>
                <a:ext cx="10440988" cy="71751"/>
              </a:xfrm>
              <a:prstGeom prst="rect">
                <a:avLst/>
              </a:prstGeom>
              <a:solidFill>
                <a:schemeClr val="accent3">
                  <a:lumMod val="75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a:buFont typeface="Arial" panose="020B0604020202020204" pitchFamily="34" charset="0"/>
                  <a:buNone/>
                  <a:defRPr/>
                </a:pPr>
                <a:endParaRPr lang="zh-CN" altLang="en-US">
                  <a:latin typeface="Arial" panose="020B0604020202020204" pitchFamily="34" charset="0"/>
                </a:endParaRPr>
              </a:p>
            </p:txBody>
          </p:sp>
        </p:grpSp>
        <p:pic>
          <p:nvPicPr>
            <p:cNvPr id="9" name="Picture 19" descr="C:\Users\Administrator\Pictures\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7550" y="5919788"/>
              <a:ext cx="19700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4.png"/><Relationship Id="rId18"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27.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31.png"/><Relationship Id="rId20" Type="http://schemas.openxmlformats.org/officeDocument/2006/relationships/image" Target="../media/image64.png"/><Relationship Id="rId1" Type="http://schemas.openxmlformats.org/officeDocument/2006/relationships/tags" Target="../tags/tag5.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30.png"/><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17.png"/><Relationship Id="rId1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73386" y="2321175"/>
            <a:ext cx="3589847" cy="1243074"/>
          </a:xfrm>
          <a:prstGeom prst="rect">
            <a:avLst/>
          </a:prstGeom>
        </p:spPr>
      </p:pic>
      <p:sp>
        <p:nvSpPr>
          <p:cNvPr id="3" name="文本框 2"/>
          <p:cNvSpPr txBox="1"/>
          <p:nvPr/>
        </p:nvSpPr>
        <p:spPr>
          <a:xfrm>
            <a:off x="4808220" y="3096260"/>
            <a:ext cx="5584190" cy="460375"/>
          </a:xfrm>
          <a:prstGeom prst="rect">
            <a:avLst/>
          </a:prstGeom>
          <a:noFill/>
        </p:spPr>
        <p:txBody>
          <a:bodyPr wrap="square" rtlCol="0">
            <a:spAutoFit/>
          </a:bodyPr>
          <a:lstStyle/>
          <a:p>
            <a:pPr algn="l"/>
            <a:r>
              <a:rPr lang="en-US" altLang="zh-CN" sz="2400" b="1" dirty="0">
                <a:latin typeface="微软雅黑" panose="020B0503020204020204" pitchFamily="34" charset="-122"/>
                <a:ea typeface="微软雅黑" panose="020B0503020204020204" pitchFamily="34" charset="-122"/>
              </a:rPr>
              <a:t> ———                     </a:t>
            </a:r>
            <a:r>
              <a:rPr lang="zh-CN" altLang="en-US" sz="2400" b="1" dirty="0">
                <a:latin typeface="微软雅黑" panose="020B0503020204020204" pitchFamily="34" charset="-122"/>
                <a:ea typeface="微软雅黑" panose="020B0503020204020204" pitchFamily="34" charset="-122"/>
              </a:rPr>
              <a:t>pipeline system</a:t>
            </a:r>
          </a:p>
        </p:txBody>
      </p:sp>
      <p:pic>
        <p:nvPicPr>
          <p:cNvPr id="2" name="图片 1"/>
          <p:cNvPicPr>
            <a:picLocks noChangeAspect="1"/>
          </p:cNvPicPr>
          <p:nvPr/>
        </p:nvPicPr>
        <p:blipFill>
          <a:blip r:embed="rId3"/>
          <a:stretch>
            <a:fillRect/>
          </a:stretch>
        </p:blipFill>
        <p:spPr>
          <a:xfrm>
            <a:off x="6155055" y="3126105"/>
            <a:ext cx="1660525" cy="400685"/>
          </a:xfrm>
          <a:prstGeom prst="rect">
            <a:avLst/>
          </a:prstGeom>
        </p:spPr>
      </p:pic>
      <p:pic>
        <p:nvPicPr>
          <p:cNvPr id="4" name="图片 3" descr="博乐logo  全英文"/>
          <p:cNvPicPr>
            <a:picLocks noChangeAspect="1"/>
          </p:cNvPicPr>
          <p:nvPr/>
        </p:nvPicPr>
        <p:blipFill>
          <a:blip r:embed="rId4"/>
          <a:stretch>
            <a:fillRect/>
          </a:stretch>
        </p:blipFill>
        <p:spPr>
          <a:xfrm>
            <a:off x="7237095" y="1943735"/>
            <a:ext cx="2872105" cy="61214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275965" y="1290955"/>
            <a:ext cx="7137400" cy="4580890"/>
          </a:xfrm>
          <a:prstGeom prst="rect">
            <a:avLst/>
          </a:prstGeom>
          <a:noFill/>
        </p:spPr>
        <p:txBody>
          <a:bodyPr wrap="square" rtlCol="0" anchor="t">
            <a:spAutoFit/>
            <a:scene3d>
              <a:camera prst="orthographicFront"/>
              <a:lightRig rig="threePt" dir="t"/>
            </a:scene3d>
          </a:bodyPr>
          <a:lstStyle/>
          <a:p>
            <a:pPr>
              <a:lnSpc>
                <a:spcPct val="110000"/>
              </a:lnSpc>
            </a:pPr>
            <a:r>
              <a:rPr sz="16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Imported Blaufast pipeline — double-layer flexible corrugated hose</a:t>
            </a:r>
          </a:p>
          <a:p>
            <a:pPr>
              <a:lnSpc>
                <a:spcPct val="140000"/>
              </a:lnSpc>
            </a:pPr>
            <a:r>
              <a:rPr lang="zh-CN" altLang="en-US" sz="14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Material</a:t>
            </a:r>
            <a:r>
              <a:rPr lang="zh-CN" altLang="en-US"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HDPE</a:t>
            </a:r>
          </a:p>
          <a:p>
            <a:pPr>
              <a:lnSpc>
                <a:spcPct val="140000"/>
              </a:lnSpc>
            </a:pPr>
            <a:r>
              <a:rPr lang="zh-CN" altLang="en-US" sz="14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Specifications and models</a:t>
            </a:r>
            <a:r>
              <a:rPr lang="zh-CN" altLang="en-US"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BlauFast RK 63/50</a:t>
            </a:r>
          </a:p>
          <a:p>
            <a:pPr>
              <a:lnSpc>
                <a:spcPct val="140000"/>
              </a:lnSpc>
            </a:pPr>
            <a:r>
              <a:rPr lang="en-US" altLang="zh-CN"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BlauFast RK 75/50</a:t>
            </a:r>
          </a:p>
          <a:p>
            <a:pPr>
              <a:lnSpc>
                <a:spcPct val="140000"/>
              </a:lnSpc>
            </a:pPr>
            <a:r>
              <a:rPr lang="zh-CN" altLang="en-US" sz="14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Color</a:t>
            </a:r>
            <a:r>
              <a:rPr lang="zh-CN" altLang="en-US"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：B</a:t>
            </a:r>
            <a:r>
              <a:rPr lang="en-US" altLang="zh-CN"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lauberg</a:t>
            </a:r>
            <a:r>
              <a:rPr lang="zh-CN" altLang="en-US" sz="1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Classic Blue</a:t>
            </a:r>
          </a:p>
          <a:p>
            <a:pPr indent="0" eaLnBrk="0" hangingPunct="0">
              <a:lnSpc>
                <a:spcPct val="140000"/>
              </a:lnSpc>
              <a:buFont typeface="Arial" panose="020B0604020202020204" pitchFamily="34" charset="0"/>
              <a:buNone/>
            </a:pPr>
            <a:r>
              <a:rPr lang="en-US" altLang="zh-CN" sz="1400" dirty="0" smtClean="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1400" dirty="0" smtClean="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ending radius</a:t>
            </a:r>
            <a:r>
              <a:rPr lang="zh-CN" altLang="en-US" sz="14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The bending radius is φ63-130mm/φ75-150mm. During pipeline layout, it's possible to avoid using elbows, which are high-resistance fittings, effectively reducing system resistance</a:t>
            </a:r>
            <a:r>
              <a:rPr lang="zh-CN" altLang="en-US" sz="14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0" eaLnBrk="0" hangingPunct="0">
              <a:lnSpc>
                <a:spcPct val="140000"/>
              </a:lnSpc>
              <a:buFont typeface="Arial" panose="020B0604020202020204" pitchFamily="34" charset="0"/>
              <a:buNone/>
            </a:pPr>
            <a:r>
              <a:rPr lang="zh-CN" altLang="en-US" sz="14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Pressure resistance level</a:t>
            </a:r>
            <a:r>
              <a:rPr lang="zh-CN" altLang="en-US" sz="1400" dirty="0" smtClean="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8 kN/m², effectively prevents unintended damage to the pipeline in complex installation environments</a:t>
            </a:r>
          </a:p>
          <a:p>
            <a:pPr indent="0" eaLnBrk="0" hangingPunct="0">
              <a:lnSpc>
                <a:spcPct val="140000"/>
              </a:lnSpc>
              <a:buFont typeface="Arial" panose="020B0604020202020204" pitchFamily="34" charset="0"/>
              <a:buNone/>
            </a:pPr>
            <a:r>
              <a:rPr lang="zh-CN" altLang="en-US" sz="14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low friction resistance：</a:t>
            </a:r>
            <a:r>
              <a:rPr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When the airflow inside the pipeline is 40 m³/h, the pipeline resistance is 1.6 to 2.2 Pa, effectively extending the maximum length of the fresh air pipeline and reducing airflow noise within the pipeline.</a:t>
            </a:r>
          </a:p>
          <a:p>
            <a:pPr indent="0" eaLnBrk="0" hangingPunct="0">
              <a:lnSpc>
                <a:spcPct val="140000"/>
              </a:lnSpc>
              <a:buFont typeface="Arial" panose="020B0604020202020204" pitchFamily="34" charset="0"/>
              <a:buNone/>
            </a:pPr>
            <a:r>
              <a:rPr lang="en-US" altLang="zh-CN" sz="14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a:t>
            </a:r>
            <a:r>
              <a:rPr lang="zh-CN" altLang="en-US" sz="14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erformance：</a:t>
            </a:r>
            <a:r>
              <a:rPr lang="en-US" altLang="zh-CN"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RECH</a:t>
            </a:r>
            <a:r>
              <a:rPr lang="zh-CN" altLang="en-US"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en-US" altLang="zh-CN"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HY</a:t>
            </a:r>
            <a:r>
              <a:rPr lang="zh-CN" altLang="en-US"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en-US" altLang="zh-CN"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RoHS</a:t>
            </a:r>
            <a:r>
              <a:rPr lang="zh-CN" altLang="en-US"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,Antimicrobial properties, antimicrobial durability, mold resistance, antistatic properties, weather resistance</a:t>
            </a:r>
          </a:p>
        </p:txBody>
      </p:sp>
      <p:pic>
        <p:nvPicPr>
          <p:cNvPr id="5" name="图片 4"/>
          <p:cNvPicPr>
            <a:picLocks noChangeAspect="1"/>
          </p:cNvPicPr>
          <p:nvPr/>
        </p:nvPicPr>
        <p:blipFill>
          <a:blip r:embed="rId2"/>
          <a:stretch>
            <a:fillRect/>
          </a:stretch>
        </p:blipFill>
        <p:spPr>
          <a:xfrm>
            <a:off x="683895" y="1368425"/>
            <a:ext cx="2513965" cy="3449320"/>
          </a:xfrm>
          <a:prstGeom prst="rect">
            <a:avLst/>
          </a:prstGeom>
          <a:ln w="12700" cmpd="sng">
            <a:solidFill>
              <a:schemeClr val="accent1">
                <a:shade val="50000"/>
              </a:schemeClr>
            </a:solidFill>
            <a:prstDash val="solid"/>
          </a:ln>
        </p:spPr>
      </p:pic>
      <p:sp>
        <p:nvSpPr>
          <p:cNvPr id="25" name="矩形 24"/>
          <p:cNvSpPr/>
          <p:nvPr/>
        </p:nvSpPr>
        <p:spPr>
          <a:xfrm>
            <a:off x="-20955" y="1800225"/>
            <a:ext cx="519430" cy="28263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Imported Blaufast pipeline</a:t>
            </a:r>
          </a:p>
        </p:txBody>
      </p:sp>
      <p:sp>
        <p:nvSpPr>
          <p:cNvPr id="8"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2.1</a:t>
            </a:r>
          </a:p>
        </p:txBody>
      </p:sp>
      <p:sp>
        <p:nvSpPr>
          <p:cNvPr id="22" name="TextBox 61"/>
          <p:cNvSpPr>
            <a:spLocks noChangeArrowheads="1"/>
          </p:cNvSpPr>
          <p:nvPr/>
        </p:nvSpPr>
        <p:spPr bwMode="auto">
          <a:xfrm>
            <a:off x="867647" y="573511"/>
            <a:ext cx="38703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16915" y="1074420"/>
            <a:ext cx="9349740" cy="4715510"/>
            <a:chOff x="790" y="1805"/>
            <a:chExt cx="14724" cy="7426"/>
          </a:xfrm>
        </p:grpSpPr>
        <p:pic>
          <p:nvPicPr>
            <p:cNvPr id="2" name="图片 1" descr="Монтаж экструдера ITIB_AP38832.NEF"/>
            <p:cNvPicPr>
              <a:picLocks noChangeAspect="1"/>
            </p:cNvPicPr>
            <p:nvPr/>
          </p:nvPicPr>
          <p:blipFill>
            <a:blip r:embed="rId3"/>
            <a:stretch>
              <a:fillRect/>
            </a:stretch>
          </p:blipFill>
          <p:spPr>
            <a:xfrm>
              <a:off x="790" y="5951"/>
              <a:ext cx="4912" cy="3280"/>
            </a:xfrm>
            <a:prstGeom prst="rect">
              <a:avLst/>
            </a:prstGeom>
          </p:spPr>
        </p:pic>
        <p:pic>
          <p:nvPicPr>
            <p:cNvPr id="6" name="图片 5" descr="ITIV_3-600-426-580x412"/>
            <p:cNvPicPr>
              <a:picLocks noChangeAspect="1"/>
            </p:cNvPicPr>
            <p:nvPr/>
          </p:nvPicPr>
          <p:blipFill>
            <a:blip r:embed="rId4"/>
            <a:stretch>
              <a:fillRect/>
            </a:stretch>
          </p:blipFill>
          <p:spPr>
            <a:xfrm>
              <a:off x="6082" y="4379"/>
              <a:ext cx="4545" cy="3230"/>
            </a:xfrm>
            <a:prstGeom prst="rect">
              <a:avLst/>
            </a:prstGeom>
          </p:spPr>
        </p:pic>
        <p:pic>
          <p:nvPicPr>
            <p:cNvPr id="5" name="图片 4" descr="ITIV_2-600-439-580x424"/>
            <p:cNvPicPr>
              <a:picLocks noChangeAspect="1"/>
            </p:cNvPicPr>
            <p:nvPr/>
          </p:nvPicPr>
          <p:blipFill>
            <a:blip r:embed="rId5"/>
            <a:stretch>
              <a:fillRect/>
            </a:stretch>
          </p:blipFill>
          <p:spPr>
            <a:xfrm>
              <a:off x="914" y="1805"/>
              <a:ext cx="4667" cy="3411"/>
            </a:xfrm>
            <a:prstGeom prst="rect">
              <a:avLst/>
            </a:prstGeom>
          </p:spPr>
        </p:pic>
        <p:pic>
          <p:nvPicPr>
            <p:cNvPr id="9" name="图片 8" descr="BL_photo_Blaufast_04"/>
            <p:cNvPicPr>
              <a:picLocks noChangeAspect="1"/>
            </p:cNvPicPr>
            <p:nvPr/>
          </p:nvPicPr>
          <p:blipFill>
            <a:blip r:embed="rId6"/>
            <a:stretch>
              <a:fillRect/>
            </a:stretch>
          </p:blipFill>
          <p:spPr>
            <a:xfrm>
              <a:off x="11128" y="5833"/>
              <a:ext cx="4327" cy="3245"/>
            </a:xfrm>
            <a:prstGeom prst="rect">
              <a:avLst/>
            </a:prstGeom>
          </p:spPr>
        </p:pic>
        <p:pic>
          <p:nvPicPr>
            <p:cNvPr id="3" name="图片 2" descr="ITIV_1-600-450-580x435"/>
            <p:cNvPicPr>
              <a:picLocks noChangeAspect="1"/>
            </p:cNvPicPr>
            <p:nvPr/>
          </p:nvPicPr>
          <p:blipFill>
            <a:blip r:embed="rId7"/>
            <a:stretch>
              <a:fillRect/>
            </a:stretch>
          </p:blipFill>
          <p:spPr>
            <a:xfrm>
              <a:off x="11129" y="1805"/>
              <a:ext cx="4385" cy="3289"/>
            </a:xfrm>
            <a:prstGeom prst="rect">
              <a:avLst/>
            </a:prstGeom>
          </p:spPr>
        </p:pic>
        <p:sp>
          <p:nvSpPr>
            <p:cNvPr id="4" name="文本框 3"/>
            <p:cNvSpPr txBox="1"/>
            <p:nvPr/>
          </p:nvSpPr>
          <p:spPr>
            <a:xfrm>
              <a:off x="6542" y="8051"/>
              <a:ext cx="3543" cy="1016"/>
            </a:xfrm>
            <a:prstGeom prst="rect">
              <a:avLst/>
            </a:prstGeom>
            <a:noFill/>
          </p:spPr>
          <p:txBody>
            <a:bodyPr wrap="none" rtlCol="0" anchor="t">
              <a:spAutoFit/>
            </a:bodyPr>
            <a:lstStyle/>
            <a:p>
              <a:pPr algn="ctr"/>
              <a:r>
                <a:rPr sz="120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German Industry 4.0</a:t>
              </a:r>
              <a:r>
                <a:rPr lang="en-US" altLang="zh-CN" sz="120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 </a:t>
              </a:r>
            </a:p>
            <a:p>
              <a:pPr algn="ctr"/>
              <a:r>
                <a:rPr lang="zh-CN" altLang="en-US" sz="1200">
                  <a:sym typeface="+mn-ea"/>
                </a:rPr>
                <a:t>Clean and orderly production line</a:t>
              </a:r>
            </a:p>
            <a:p>
              <a:pPr algn="ctr"/>
              <a:r>
                <a:rPr lang="zh-CN" altLang="en-US" sz="1200">
                  <a:sym typeface="+mn-ea"/>
                </a:rPr>
                <a:t>fully mechanized production </a:t>
              </a:r>
            </a:p>
          </p:txBody>
        </p:sp>
      </p:grpSp>
      <p:sp>
        <p:nvSpPr>
          <p:cNvPr id="25" name="矩形 24"/>
          <p:cNvSpPr/>
          <p:nvPr/>
        </p:nvSpPr>
        <p:spPr>
          <a:xfrm>
            <a:off x="0" y="1896110"/>
            <a:ext cx="519430" cy="25977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European production line</a:t>
            </a:r>
          </a:p>
        </p:txBody>
      </p:sp>
      <p:sp>
        <p:nvSpPr>
          <p:cNvPr id="22" name="TextBox 61"/>
          <p:cNvSpPr>
            <a:spLocks noChangeArrowheads="1"/>
          </p:cNvSpPr>
          <p:nvPr/>
        </p:nvSpPr>
        <p:spPr bwMode="auto">
          <a:xfrm>
            <a:off x="867647" y="573511"/>
            <a:ext cx="38703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08400" y="863600"/>
            <a:ext cx="6732270" cy="4050030"/>
          </a:xfrm>
          <a:prstGeom prst="rect">
            <a:avLst/>
          </a:prstGeom>
          <a:noFill/>
        </p:spPr>
        <p:txBody>
          <a:bodyPr wrap="square" rtlCol="0" anchor="t">
            <a:spAutoFit/>
            <a:scene3d>
              <a:camera prst="orthographicFront"/>
              <a:lightRig rig="threePt" dir="t"/>
            </a:scene3d>
          </a:bodyPr>
          <a:lstStyle/>
          <a:p>
            <a:pPr>
              <a:lnSpc>
                <a:spcPct val="150000"/>
              </a:lnSpc>
            </a:pPr>
            <a:r>
              <a:rPr lang="zh-CN" altLang="en-US" sz="11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Blaufast made in China</a:t>
            </a:r>
            <a:r>
              <a:rPr lang="en-US" altLang="zh-CN" sz="11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1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double-layer flexible corrugated hose</a:t>
            </a:r>
          </a:p>
          <a:p>
            <a:pPr>
              <a:lnSpc>
                <a:spcPct val="110000"/>
              </a:lnSpc>
            </a:pPr>
            <a:r>
              <a:rPr lang="zh-CN" altLang="en-US" sz="11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Material</a:t>
            </a: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HDPE</a:t>
            </a:r>
            <a:endParaRPr lang="en-US" altLang="zh-CN" sz="11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zh-CN" altLang="en-US" sz="1100"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Specifications and models</a:t>
            </a: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a:t>
            </a:r>
          </a:p>
          <a:p>
            <a:pPr>
              <a:lnSpc>
                <a:spcPct val="130000"/>
              </a:lnSpc>
            </a:pP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                BlauFast RK 63/50 C       B</a:t>
            </a: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urgundy</a:t>
            </a:r>
          </a:p>
          <a:p>
            <a:pPr>
              <a:lnSpc>
                <a:spcPct val="130000"/>
              </a:lnSpc>
            </a:pPr>
            <a:r>
              <a:rPr lang="en-US" altLang="zh-CN"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                 BlauFast RK 75/50 C       B</a:t>
            </a: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urgundy</a:t>
            </a:r>
          </a:p>
          <a:p>
            <a:pPr>
              <a:lnSpc>
                <a:spcPct val="130000"/>
              </a:lnSpc>
            </a:pPr>
            <a:r>
              <a:rPr lang="en-US" altLang="zh-CN"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                 BlauFast RK 110/40 C     Blauberg </a:t>
            </a: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Classic Blue</a:t>
            </a:r>
          </a:p>
          <a:p>
            <a:pPr>
              <a:lnSpc>
                <a:spcPct val="130000"/>
              </a:lnSpc>
            </a:pPr>
            <a:r>
              <a:rPr lang="en-US" altLang="zh-CN"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                 BlauFast RK 110/40-1 C   B</a:t>
            </a:r>
            <a:r>
              <a:rPr lang="zh-CN" altLang="en-US" sz="1100" dirty="0" err="1">
                <a:effectLst/>
                <a:latin typeface="微软雅黑" panose="020B0503020204020204" pitchFamily="34" charset="-122"/>
                <a:ea typeface="微软雅黑" panose="020B0503020204020204" pitchFamily="34" charset="-122"/>
                <a:cs typeface="微软雅黑" panose="020B0503020204020204" pitchFamily="34" charset="-122"/>
                <a:sym typeface="+mn-ea"/>
              </a:rPr>
              <a:t>urgundy</a:t>
            </a:r>
            <a:endParaRPr lang="en-US" altLang="zh-CN" sz="11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eaLnBrk="0" hangingPunct="0">
              <a:lnSpc>
                <a:spcPct val="130000"/>
              </a:lnSpc>
              <a:buFont typeface="Arial" panose="020B0604020202020204" pitchFamily="34" charset="0"/>
              <a:buNone/>
            </a:pPr>
            <a:r>
              <a:rPr lang="en-US" altLang="zh-CN" sz="1100" dirty="0" smtClean="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1100" dirty="0" smtClean="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ending radius</a:t>
            </a:r>
            <a:r>
              <a:rPr lang="zh-CN" altLang="en-US"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φ63-130mm/φ75-150mm/φ110-145mm allows for pipeline layout without the need for elbows, which are high-resistance fittings, effectively reducing system resistance</a:t>
            </a:r>
            <a:r>
              <a:rPr lang="zh-CN" altLang="en-US"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1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0" eaLnBrk="0" hangingPunct="0">
              <a:lnSpc>
                <a:spcPct val="130000"/>
              </a:lnSpc>
              <a:buFont typeface="Arial" panose="020B0604020202020204" pitchFamily="34" charset="0"/>
              <a:buNone/>
            </a:pPr>
            <a:r>
              <a:rPr lang="zh-CN" altLang="en-US" sz="11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Pressure resistance level</a:t>
            </a:r>
            <a:r>
              <a:rPr lang="zh-CN" altLang="en-US" sz="1100" dirty="0" smtClean="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8 kN/m² withstands complex installation environments effectively preventing unintended damage to the pipeline.</a:t>
            </a:r>
          </a:p>
          <a:p>
            <a:pPr indent="0" eaLnBrk="0" hangingPunct="0">
              <a:lnSpc>
                <a:spcPct val="130000"/>
              </a:lnSpc>
              <a:buFont typeface="Arial" panose="020B0604020202020204" pitchFamily="34" charset="0"/>
              <a:buNone/>
            </a:pPr>
            <a:r>
              <a:rPr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Low friction resistance:</a:t>
            </a:r>
          </a:p>
          <a:p>
            <a:pPr indent="0" eaLnBrk="0" hangingPunct="0">
              <a:lnSpc>
                <a:spcPct val="130000"/>
              </a:lnSpc>
              <a:buFont typeface="Arial" panose="020B0604020202020204" pitchFamily="34" charset="0"/>
              <a:buNone/>
            </a:pPr>
            <a:r>
              <a:rPr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 For φ63/φ75 pipelines with an airflow of 40 m³/h, the pipeline resistance is 1.6~2.2 Pa.</a:t>
            </a:r>
          </a:p>
          <a:p>
            <a:pPr indent="0" eaLnBrk="0" hangingPunct="0">
              <a:lnSpc>
                <a:spcPct val="130000"/>
              </a:lnSpc>
              <a:buFont typeface="Arial" panose="020B0604020202020204" pitchFamily="34" charset="0"/>
              <a:buNone/>
            </a:pPr>
            <a:r>
              <a:rPr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 For φ110 pipelines with an airflow of 100 m³/h, the pipeline resistance is 2 Pa.</a:t>
            </a:r>
          </a:p>
          <a:p>
            <a:pPr indent="0" eaLnBrk="0" hangingPunct="0">
              <a:lnSpc>
                <a:spcPct val="130000"/>
              </a:lnSpc>
              <a:buFont typeface="Arial" panose="020B0604020202020204" pitchFamily="34" charset="0"/>
              <a:buNone/>
            </a:pPr>
            <a:r>
              <a:rPr sz="11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This effectively extends the maximum length of fresh air pipelines and reduces airflow noise within the pipeline.</a:t>
            </a:r>
          </a:p>
          <a:p>
            <a:pPr indent="0" eaLnBrk="0" hangingPunct="0">
              <a:lnSpc>
                <a:spcPct val="130000"/>
              </a:lnSpc>
              <a:buFont typeface="Arial" panose="020B0604020202020204" pitchFamily="34" charset="0"/>
              <a:buNone/>
            </a:pPr>
            <a:r>
              <a:rPr lang="zh-CN" altLang="en-US" sz="11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performance：</a:t>
            </a:r>
            <a:r>
              <a:rPr lang="en-US" altLang="zh-CN" sz="11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RoHS</a:t>
            </a:r>
            <a:r>
              <a:rPr lang="zh-CN" altLang="en-US" sz="11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,Antimicrobial properties, antimicrobial durability, mold resistance, antistatic properties, weather resistance</a:t>
            </a:r>
          </a:p>
        </p:txBody>
      </p:sp>
      <p:grpSp>
        <p:nvGrpSpPr>
          <p:cNvPr id="8" name="组合 7"/>
          <p:cNvGrpSpPr/>
          <p:nvPr/>
        </p:nvGrpSpPr>
        <p:grpSpPr>
          <a:xfrm>
            <a:off x="847090" y="1931035"/>
            <a:ext cx="2636520" cy="1997075"/>
            <a:chOff x="884" y="3370"/>
            <a:chExt cx="6504" cy="5276"/>
          </a:xfrm>
        </p:grpSpPr>
        <p:pic>
          <p:nvPicPr>
            <p:cNvPr id="2" name="图片 1"/>
            <p:cNvPicPr>
              <a:picLocks noChangeAspect="1"/>
            </p:cNvPicPr>
            <p:nvPr/>
          </p:nvPicPr>
          <p:blipFill>
            <a:blip r:embed="rId2"/>
            <a:stretch>
              <a:fillRect/>
            </a:stretch>
          </p:blipFill>
          <p:spPr>
            <a:xfrm>
              <a:off x="884" y="3370"/>
              <a:ext cx="6504" cy="2154"/>
            </a:xfrm>
            <a:prstGeom prst="rect">
              <a:avLst/>
            </a:prstGeom>
          </p:spPr>
        </p:pic>
        <p:pic>
          <p:nvPicPr>
            <p:cNvPr id="5" name="图片 4"/>
            <p:cNvPicPr>
              <a:picLocks noChangeAspect="1"/>
            </p:cNvPicPr>
            <p:nvPr/>
          </p:nvPicPr>
          <p:blipFill>
            <a:blip r:embed="rId3"/>
            <a:stretch>
              <a:fillRect/>
            </a:stretch>
          </p:blipFill>
          <p:spPr>
            <a:xfrm>
              <a:off x="1547" y="5497"/>
              <a:ext cx="5363" cy="3149"/>
            </a:xfrm>
            <a:prstGeom prst="rect">
              <a:avLst/>
            </a:prstGeom>
          </p:spPr>
        </p:pic>
      </p:grpSp>
      <p:sp>
        <p:nvSpPr>
          <p:cNvPr id="22" name="TextBox 61"/>
          <p:cNvSpPr/>
          <p:nvPr/>
        </p:nvSpPr>
        <p:spPr>
          <a:xfrm>
            <a:off x="6729095" y="215900"/>
            <a:ext cx="2914650" cy="369570"/>
          </a:xfrm>
          <a:prstGeom prst="rect">
            <a:avLst/>
          </a:prstGeom>
          <a:noFill/>
          <a:ln w="9525">
            <a:noFill/>
          </a:ln>
        </p:spPr>
        <p:txBody>
          <a:bodyPr wrap="none" anchor="t">
            <a:spAutoFit/>
          </a:bodyPr>
          <a:lstStyle/>
          <a:p>
            <a:pPr algn="l" eaLnBrk="0" hangingPunct="0"/>
            <a:r>
              <a:rPr sz="1810" b="1" i="1" dirty="0">
                <a:solidFill>
                  <a:srgbClr val="000000"/>
                </a:solidFill>
                <a:latin typeface="微软雅黑" panose="020B0503020204020204" pitchFamily="34" charset="-122"/>
                <a:ea typeface="微软雅黑" panose="020B0503020204020204" pitchFamily="34" charset="-122"/>
              </a:rPr>
              <a:t> Blaufast made in China</a:t>
            </a:r>
          </a:p>
        </p:txBody>
      </p:sp>
      <p:sp>
        <p:nvSpPr>
          <p:cNvPr id="9" name="文本框 8"/>
          <p:cNvSpPr txBox="1"/>
          <p:nvPr/>
        </p:nvSpPr>
        <p:spPr>
          <a:xfrm>
            <a:off x="540385" y="4824730"/>
            <a:ext cx="7552055" cy="1211580"/>
          </a:xfrm>
          <a:prstGeom prst="rect">
            <a:avLst/>
          </a:prstGeom>
          <a:noFill/>
        </p:spPr>
        <p:txBody>
          <a:bodyPr wrap="square" rtlCol="0" anchor="t">
            <a:spAutoFit/>
          </a:bodyPr>
          <a:lstStyle/>
          <a:p>
            <a:pPr lvl="1" algn="l">
              <a:lnSpc>
                <a:spcPct val="140000"/>
              </a:lnSpc>
            </a:pPr>
            <a:r>
              <a:rPr lang="en-US" alt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R</a:t>
            </a: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aw material suppliers：</a:t>
            </a: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LG Chem (China)</a:t>
            </a:r>
          </a:p>
          <a:p>
            <a:pPr algn="l">
              <a:lnSpc>
                <a:spcPct val="140000"/>
              </a:lnSpc>
            </a:pPr>
            <a:r>
              <a:rPr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LG Chem is a Fortune 500 company and one of the top ten global companies in the chemical industry. It has been operating in China for nearly 40 years, primarily focusing on petrochemicals, information electronic materials, and batteries. Bolle imports Blau pipeline materials from LG Chem, ensuring that domestic pipelines continue to rely on LG Chem as a supplier for reliable pipeline quality.</a:t>
            </a:r>
          </a:p>
        </p:txBody>
      </p:sp>
      <p:sp>
        <p:nvSpPr>
          <p:cNvPr id="25" name="矩形 24"/>
          <p:cNvSpPr/>
          <p:nvPr/>
        </p:nvSpPr>
        <p:spPr>
          <a:xfrm>
            <a:off x="0" y="2108200"/>
            <a:ext cx="519430" cy="23856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Blaufast made in China</a:t>
            </a:r>
          </a:p>
        </p:txBody>
      </p:sp>
      <p:sp>
        <p:nvSpPr>
          <p:cNvPr id="6" name="TextBox 61"/>
          <p:cNvSpPr>
            <a:spLocks noChangeArrowheads="1"/>
          </p:cNvSpPr>
          <p:nvPr/>
        </p:nvSpPr>
        <p:spPr bwMode="auto">
          <a:xfrm>
            <a:off x="867647" y="573511"/>
            <a:ext cx="38703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a:t>
            </a:r>
          </a:p>
        </p:txBody>
      </p:sp>
      <p:sp>
        <p:nvSpPr>
          <p:cNvPr id="7"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1500" y="1079500"/>
            <a:ext cx="7176770" cy="4500880"/>
          </a:xfrm>
          <a:prstGeom prst="rect">
            <a:avLst/>
          </a:prstGeom>
          <a:noFill/>
        </p:spPr>
        <p:txBody>
          <a:bodyPr wrap="square" rtlCol="0" anchor="t">
            <a:spAutoFit/>
          </a:bodyPr>
          <a:lstStyle/>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ruck</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tube</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Flexible main pipeline</a:t>
            </a:r>
          </a:p>
          <a:p>
            <a:pPr>
              <a:lnSpc>
                <a:spcPct val="15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Introduction：</a:t>
            </a: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outer ring of the pipeline continues the classic Bolle Blue color, while the body utilizes an innovative material different from existing market options: thermoplastic elastomer TPV (commonly used in high-end automotive industry and road and bridge expansion joints). This choice results in a smooth inner surface, making the pipeline softer and more flexible with enhanced elasticity.</a:t>
            </a:r>
          </a:p>
          <a:p>
            <a:pPr>
              <a:lnSpc>
                <a:spcPct val="15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Specifications and models：</a:t>
            </a: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BlauFast RBK 150/3 C, with an inner diameter of φ150mm and a length of 3 meters per piece</a:t>
            </a:r>
          </a:p>
          <a:p>
            <a:pPr>
              <a:lnSpc>
                <a:spcPct val="150000"/>
              </a:lnSpc>
            </a:pPr>
            <a:r>
              <a:rPr lang="en-US" alt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ending radius：</a:t>
            </a:r>
            <a:r>
              <a:rPr lang="en-US" altLang="zh-CN"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145mm   </a:t>
            </a:r>
            <a:endParaRPr lang="en-US" alt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9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High and low temperature resistance：</a:t>
            </a:r>
            <a:r>
              <a:rPr lang="en-US" altLang="zh-CN"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-40℃~70℃</a:t>
            </a:r>
            <a:endParaRPr lang="en-US" alt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9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Connection and fixing methods：</a:t>
            </a:r>
            <a:r>
              <a:rPr lang="en-US" altLang="zh-CN"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hroat clamps</a:t>
            </a:r>
          </a:p>
          <a:p>
            <a:pPr>
              <a:lnSpc>
                <a:spcPct val="19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Applications：</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Used as the main duct in fresh air systems</a:t>
            </a:r>
          </a:p>
          <a:p>
            <a:pPr>
              <a:lnSpc>
                <a:spcPct val="190000"/>
              </a:lnSpc>
            </a:pPr>
            <a:r>
              <a:rPr lang="zh-CN" altLang="en-US" sz="1400"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Performance：</a:t>
            </a:r>
            <a:r>
              <a:rPr lang="zh-CN" altLang="en-US" sz="1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RoHS, Antimicrobial properties, antimicrobial durability, mold resistance, antistatic properties, weather resistance</a:t>
            </a:r>
          </a:p>
        </p:txBody>
      </p:sp>
      <p:pic>
        <p:nvPicPr>
          <p:cNvPr id="3" name="图片 2"/>
          <p:cNvPicPr>
            <a:picLocks noChangeAspect="1"/>
          </p:cNvPicPr>
          <p:nvPr/>
        </p:nvPicPr>
        <p:blipFill>
          <a:blip r:embed="rId2"/>
          <a:stretch>
            <a:fillRect/>
          </a:stretch>
        </p:blipFill>
        <p:spPr>
          <a:xfrm>
            <a:off x="7308850" y="1223645"/>
            <a:ext cx="2663190" cy="3850005"/>
          </a:xfrm>
          <a:prstGeom prst="rect">
            <a:avLst/>
          </a:prstGeom>
        </p:spPr>
      </p:pic>
      <p:sp>
        <p:nvSpPr>
          <p:cNvPr id="25" name="矩形 24"/>
          <p:cNvSpPr/>
          <p:nvPr/>
        </p:nvSpPr>
        <p:spPr>
          <a:xfrm>
            <a:off x="0" y="1821815"/>
            <a:ext cx="519430" cy="2480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l">
              <a:buClrTx/>
              <a:buSzTx/>
              <a:buFontTx/>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Booker tube</a:t>
            </a:r>
          </a:p>
        </p:txBody>
      </p:sp>
      <p:sp>
        <p:nvSpPr>
          <p:cNvPr id="22" name="TextBox 61"/>
          <p:cNvSpPr>
            <a:spLocks noChangeArrowheads="1"/>
          </p:cNvSpPr>
          <p:nvPr/>
        </p:nvSpPr>
        <p:spPr bwMode="auto">
          <a:xfrm>
            <a:off x="867647" y="573511"/>
            <a:ext cx="38703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a:t>
            </a:r>
          </a:p>
        </p:txBody>
      </p:sp>
      <p:sp>
        <p:nvSpPr>
          <p:cNvPr id="4"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2166620"/>
            <a:ext cx="519430" cy="2402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performance</a:t>
            </a:r>
          </a:p>
        </p:txBody>
      </p:sp>
      <p:graphicFrame>
        <p:nvGraphicFramePr>
          <p:cNvPr id="5" name="表格 4"/>
          <p:cNvGraphicFramePr/>
          <p:nvPr>
            <p:custDataLst>
              <p:tags r:id="rId1"/>
            </p:custDataLst>
          </p:nvPr>
        </p:nvGraphicFramePr>
        <p:xfrm>
          <a:off x="597535" y="1800225"/>
          <a:ext cx="6488430" cy="1409700"/>
        </p:xfrm>
        <a:graphic>
          <a:graphicData uri="http://schemas.openxmlformats.org/drawingml/2006/table">
            <a:tbl>
              <a:tblPr firstRow="1" bandRow="1">
                <a:tableStyleId>{5C22544A-7EE6-4342-B048-85BDC9FD1C3A}</a:tableStyleId>
              </a:tblPr>
              <a:tblGrid>
                <a:gridCol w="921385">
                  <a:extLst>
                    <a:ext uri="{9D8B030D-6E8A-4147-A177-3AD203B41FA5}">
                      <a16:colId xmlns:a16="http://schemas.microsoft.com/office/drawing/2014/main" val="20000"/>
                    </a:ext>
                  </a:extLst>
                </a:gridCol>
                <a:gridCol w="636905">
                  <a:extLst>
                    <a:ext uri="{9D8B030D-6E8A-4147-A177-3AD203B41FA5}">
                      <a16:colId xmlns:a16="http://schemas.microsoft.com/office/drawing/2014/main" val="20001"/>
                    </a:ext>
                  </a:extLst>
                </a:gridCol>
                <a:gridCol w="577850">
                  <a:extLst>
                    <a:ext uri="{9D8B030D-6E8A-4147-A177-3AD203B41FA5}">
                      <a16:colId xmlns:a16="http://schemas.microsoft.com/office/drawing/2014/main" val="20002"/>
                    </a:ext>
                  </a:extLst>
                </a:gridCol>
                <a:gridCol w="4352290">
                  <a:extLst>
                    <a:ext uri="{9D8B030D-6E8A-4147-A177-3AD203B41FA5}">
                      <a16:colId xmlns:a16="http://schemas.microsoft.com/office/drawing/2014/main" val="20003"/>
                    </a:ext>
                  </a:extLst>
                </a:gridCol>
              </a:tblGrid>
              <a:tr h="393700">
                <a:tc>
                  <a:txBody>
                    <a:bodyPr/>
                    <a:lstStyle/>
                    <a:p>
                      <a:pPr algn="ctr" fontAlgn="ctr">
                        <a:buNone/>
                      </a:pPr>
                      <a:r>
                        <a:rPr lang="zh-CN" altLang="en-US" sz="1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Pipeline</a:t>
                      </a:r>
                    </a:p>
                  </a:txBody>
                  <a:tcPr marL="0" marR="0" marT="0" marB="0" anchor="ctr">
                    <a:solidFill>
                      <a:schemeClr val="accent1">
                        <a:lumMod val="75000"/>
                      </a:schemeClr>
                    </a:solidFill>
                  </a:tcPr>
                </a:tc>
                <a:tc>
                  <a:txBody>
                    <a:bodyPr/>
                    <a:lstStyle/>
                    <a:p>
                      <a:pPr algn="ctr" fontAlgn="ctr">
                        <a:buNone/>
                      </a:pPr>
                      <a:r>
                        <a:rPr lang="zh-CN" altLang="en-US" sz="1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Place of origin</a:t>
                      </a:r>
                    </a:p>
                  </a:txBody>
                  <a:tcPr marL="0" marR="0" marT="0" marB="0" anchor="ctr">
                    <a:solidFill>
                      <a:schemeClr val="accent1">
                        <a:lumMod val="75000"/>
                      </a:schemeClr>
                    </a:solidFill>
                  </a:tcPr>
                </a:tc>
                <a:tc>
                  <a:txBody>
                    <a:bodyPr/>
                    <a:lstStyle/>
                    <a:p>
                      <a:pPr algn="ctr" fontAlgn="ctr">
                        <a:buNone/>
                      </a:pPr>
                      <a:r>
                        <a:rPr lang="zh-CN" altLang="en-US" sz="1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Material</a:t>
                      </a:r>
                    </a:p>
                  </a:txBody>
                  <a:tcPr marL="0" marR="0" marT="0" marB="0" anchor="ctr">
                    <a:solidFill>
                      <a:schemeClr val="accent1">
                        <a:lumMod val="75000"/>
                      </a:schemeClr>
                    </a:solidFill>
                  </a:tcPr>
                </a:tc>
                <a:tc>
                  <a:txBody>
                    <a:bodyPr/>
                    <a:lstStyle/>
                    <a:p>
                      <a:pPr algn="ctr" fontAlgn="ctr">
                        <a:buNone/>
                      </a:pPr>
                      <a:r>
                        <a:rPr lang="zh-CN" altLang="en-US" sz="1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Certifications and performance</a:t>
                      </a:r>
                    </a:p>
                  </a:txBody>
                  <a:tcPr marL="0" marR="0" marT="0" marB="0" anchor="ctr">
                    <a:solidFill>
                      <a:schemeClr val="accent1">
                        <a:lumMod val="75000"/>
                      </a:schemeClr>
                    </a:solidFill>
                  </a:tcPr>
                </a:tc>
                <a:extLst>
                  <a:ext uri="{0D108BD9-81ED-4DB2-BD59-A6C34878D82A}">
                    <a16:rowId xmlns:a16="http://schemas.microsoft.com/office/drawing/2014/main" val="10000"/>
                  </a:ext>
                </a:extLst>
              </a:tr>
              <a:tr h="386080">
                <a:tc>
                  <a:txBody>
                    <a:bodyPr/>
                    <a:lstStyle/>
                    <a:p>
                      <a:pPr algn="ctr"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Imported</a:t>
                      </a:r>
                      <a:r>
                        <a:rPr lang="en-US" altLang="zh-CN" sz="900" b="0">
                          <a:solidFill>
                            <a:schemeClr val="tx1"/>
                          </a:solidFill>
                          <a:effectLst/>
                          <a:latin typeface="微软雅黑" panose="020B0503020204020204" pitchFamily="34" charset="-122"/>
                          <a:ea typeface="微软雅黑" panose="020B0503020204020204" pitchFamily="34" charset="-122"/>
                        </a:rPr>
                        <a:t> </a:t>
                      </a:r>
                      <a:r>
                        <a:rPr lang="zh-CN" altLang="en-US" sz="900" b="0">
                          <a:solidFill>
                            <a:schemeClr val="tx1"/>
                          </a:solidFill>
                          <a:effectLst/>
                          <a:latin typeface="微软雅黑" panose="020B0503020204020204" pitchFamily="34" charset="-122"/>
                          <a:ea typeface="微软雅黑" panose="020B0503020204020204" pitchFamily="34" charset="-122"/>
                        </a:rPr>
                        <a:t>Blauf</a:t>
                      </a:r>
                      <a:r>
                        <a:rPr lang="zh-CN" altLang="en-US" sz="900">
                          <a:solidFill>
                            <a:schemeClr val="tx1"/>
                          </a:solidFill>
                          <a:effectLst/>
                          <a:latin typeface="微软雅黑" panose="020B0503020204020204" pitchFamily="34" charset="-122"/>
                          <a:ea typeface="微软雅黑" panose="020B0503020204020204" pitchFamily="34" charset="-122"/>
                          <a:sym typeface="+mn-ea"/>
                        </a:rPr>
                        <a:t>ast pipeline</a:t>
                      </a:r>
                      <a:endParaRPr lang="zh-CN" altLang="en-US" sz="900" b="0">
                        <a:solidFill>
                          <a:schemeClr val="tx1"/>
                        </a:solidFill>
                        <a:effectLst/>
                        <a:latin typeface="微软雅黑" panose="020B0503020204020204" pitchFamily="34" charset="-122"/>
                        <a:ea typeface="微软雅黑" panose="020B0503020204020204" pitchFamily="34" charset="-122"/>
                      </a:endParaRPr>
                    </a:p>
                  </a:txBody>
                  <a:tcPr marL="0" marR="0" marT="0" marB="0" anchor="ctr">
                    <a:solidFill>
                      <a:schemeClr val="bg1">
                        <a:lumMod val="85000"/>
                      </a:schemeClr>
                    </a:solidFill>
                  </a:tcPr>
                </a:tc>
                <a:tc>
                  <a:txBody>
                    <a:bodyPr/>
                    <a:lstStyle/>
                    <a:p>
                      <a:pPr algn="ctr"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European</a:t>
                      </a:r>
                    </a:p>
                  </a:txBody>
                  <a:tcPr marL="0" marR="0" marT="0" marB="0" anchor="ctr">
                    <a:solidFill>
                      <a:schemeClr val="bg1">
                        <a:lumMod val="85000"/>
                      </a:schemeClr>
                    </a:solidFill>
                  </a:tcPr>
                </a:tc>
                <a:tc>
                  <a:txBody>
                    <a:bodyPr/>
                    <a:lstStyle/>
                    <a:p>
                      <a:pPr algn="ctr" fontAlgn="ctr">
                        <a:buClrTx/>
                        <a:buSzTx/>
                        <a:buFontTx/>
                        <a:buNone/>
                      </a:pPr>
                      <a:r>
                        <a:rPr lang="en-US" altLang="zh-CN" sz="900" b="0">
                          <a:solidFill>
                            <a:schemeClr val="tx1"/>
                          </a:solidFill>
                          <a:effectLst/>
                          <a:latin typeface="微软雅黑" panose="020B0503020204020204" pitchFamily="34" charset="-122"/>
                          <a:ea typeface="微软雅黑" panose="020B0503020204020204" pitchFamily="34" charset="-122"/>
                        </a:rPr>
                        <a:t>HDPE</a:t>
                      </a:r>
                    </a:p>
                  </a:txBody>
                  <a:tcPr marL="0" marR="0" marT="0" marB="0" anchor="ctr">
                    <a:solidFill>
                      <a:schemeClr val="bg1">
                        <a:lumMod val="85000"/>
                      </a:schemeClr>
                    </a:solidFill>
                  </a:tcPr>
                </a:tc>
                <a:tc>
                  <a:txBody>
                    <a:bodyPr/>
                    <a:lstStyle/>
                    <a:p>
                      <a:pPr algn="l"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RECH</a:t>
                      </a:r>
                      <a:r>
                        <a:rPr lang="zh-CN" altLang="en-US" sz="900">
                          <a:solidFill>
                            <a:schemeClr val="tx1"/>
                          </a:solidFill>
                          <a:effectLst/>
                          <a:latin typeface="微软雅黑" panose="020B0503020204020204" pitchFamily="34" charset="-122"/>
                          <a:ea typeface="微软雅黑" panose="020B0503020204020204" pitchFamily="34" charset="-122"/>
                          <a:sym typeface="+mn-ea"/>
                        </a:rPr>
                        <a:t>, </a:t>
                      </a:r>
                      <a:r>
                        <a:rPr lang="zh-CN" altLang="en-US" sz="900" b="0">
                          <a:solidFill>
                            <a:schemeClr val="tx1"/>
                          </a:solidFill>
                          <a:effectLst/>
                          <a:latin typeface="微软雅黑" panose="020B0503020204020204" pitchFamily="34" charset="-122"/>
                          <a:ea typeface="微软雅黑" panose="020B0503020204020204" pitchFamily="34" charset="-122"/>
                        </a:rPr>
                        <a:t>HY</a:t>
                      </a:r>
                      <a:r>
                        <a:rPr lang="zh-CN" altLang="en-US" sz="900">
                          <a:solidFill>
                            <a:schemeClr val="tx1"/>
                          </a:solidFill>
                          <a:effectLst/>
                          <a:latin typeface="微软雅黑" panose="020B0503020204020204" pitchFamily="34" charset="-122"/>
                          <a:ea typeface="微软雅黑" panose="020B0503020204020204" pitchFamily="34" charset="-122"/>
                          <a:sym typeface="+mn-ea"/>
                        </a:rPr>
                        <a:t>, </a:t>
                      </a:r>
                      <a:r>
                        <a:rPr lang="en-US" altLang="zh-CN" sz="900" b="0">
                          <a:solidFill>
                            <a:schemeClr val="tx1"/>
                          </a:solidFill>
                          <a:effectLst/>
                          <a:latin typeface="微软雅黑" panose="020B0503020204020204" pitchFamily="34" charset="-122"/>
                          <a:ea typeface="微软雅黑" panose="020B0503020204020204" pitchFamily="34" charset="-122"/>
                        </a:rPr>
                        <a:t>RoHS</a:t>
                      </a:r>
                      <a:r>
                        <a:rPr lang="zh-CN" altLang="en-US" sz="900">
                          <a:solidFill>
                            <a:schemeClr val="tx1"/>
                          </a:solidFill>
                          <a:effectLst/>
                          <a:latin typeface="微软雅黑" panose="020B0503020204020204" pitchFamily="34" charset="-122"/>
                          <a:ea typeface="微软雅黑" panose="020B0503020204020204" pitchFamily="34" charset="-122"/>
                          <a:sym typeface="+mn-ea"/>
                        </a:rPr>
                        <a:t>, </a:t>
                      </a:r>
                      <a:r>
                        <a:rPr lang="en-US" altLang="zh-CN" sz="900" b="0">
                          <a:solidFill>
                            <a:schemeClr val="tx1"/>
                          </a:solidFill>
                          <a:effectLst/>
                          <a:latin typeface="微软雅黑" panose="020B0503020204020204" pitchFamily="34" charset="-122"/>
                          <a:ea typeface="微软雅黑" panose="020B0503020204020204" pitchFamily="34" charset="-122"/>
                        </a:rPr>
                        <a:t>a</a:t>
                      </a:r>
                      <a:r>
                        <a:rPr lang="zh-CN" altLang="en-US" sz="900" b="0">
                          <a:solidFill>
                            <a:schemeClr val="tx1"/>
                          </a:solidFill>
                          <a:effectLst/>
                          <a:latin typeface="微软雅黑" panose="020B0503020204020204" pitchFamily="34" charset="-122"/>
                          <a:ea typeface="微软雅黑" panose="020B0503020204020204" pitchFamily="34" charset="-122"/>
                        </a:rPr>
                        <a:t>ntimicrobial properties, antimicrobial durability, mold resistance, antistatic properties, weather resistance, extremely low leakage rate</a:t>
                      </a:r>
                    </a:p>
                  </a:txBody>
                  <a:tcPr marL="0" marR="0" marT="0" marB="0" anchor="ctr">
                    <a:solidFill>
                      <a:schemeClr val="bg1">
                        <a:lumMod val="85000"/>
                      </a:schemeClr>
                    </a:solidFill>
                  </a:tcPr>
                </a:tc>
                <a:extLst>
                  <a:ext uri="{0D108BD9-81ED-4DB2-BD59-A6C34878D82A}">
                    <a16:rowId xmlns:a16="http://schemas.microsoft.com/office/drawing/2014/main" val="10001"/>
                  </a:ext>
                </a:extLst>
              </a:tr>
              <a:tr h="351790">
                <a:tc>
                  <a:txBody>
                    <a:bodyPr/>
                    <a:lstStyle/>
                    <a:p>
                      <a:pPr algn="ctr"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Blaufast made in China</a:t>
                      </a:r>
                    </a:p>
                  </a:txBody>
                  <a:tcPr marL="0" marR="0" marT="0" marB="0" anchor="ctr">
                    <a:solidFill>
                      <a:schemeClr val="bg1">
                        <a:lumMod val="85000"/>
                      </a:schemeClr>
                    </a:solidFill>
                  </a:tcPr>
                </a:tc>
                <a:tc>
                  <a:txBody>
                    <a:bodyPr/>
                    <a:lstStyle/>
                    <a:p>
                      <a:pPr algn="ctr"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China</a:t>
                      </a:r>
                    </a:p>
                  </a:txBody>
                  <a:tcPr marL="0" marR="0" marT="0" marB="0" anchor="ctr">
                    <a:solidFill>
                      <a:schemeClr val="bg1">
                        <a:lumMod val="85000"/>
                      </a:schemeClr>
                    </a:solidFill>
                  </a:tcPr>
                </a:tc>
                <a:tc>
                  <a:txBody>
                    <a:bodyPr/>
                    <a:lstStyle/>
                    <a:p>
                      <a:pPr algn="ctr" fontAlgn="ctr">
                        <a:buClrTx/>
                        <a:buSzTx/>
                        <a:buFontTx/>
                        <a:buNone/>
                      </a:pPr>
                      <a:r>
                        <a:rPr lang="en-US" altLang="zh-CN" sz="900" b="0">
                          <a:solidFill>
                            <a:schemeClr val="tx1"/>
                          </a:solidFill>
                          <a:effectLst/>
                          <a:latin typeface="微软雅黑" panose="020B0503020204020204" pitchFamily="34" charset="-122"/>
                          <a:ea typeface="微软雅黑" panose="020B0503020204020204" pitchFamily="34" charset="-122"/>
                        </a:rPr>
                        <a:t>HDPE</a:t>
                      </a:r>
                    </a:p>
                  </a:txBody>
                  <a:tcPr marL="0" marR="0" marT="0" marB="0" anchor="ctr">
                    <a:solidFill>
                      <a:schemeClr val="bg1">
                        <a:lumMod val="85000"/>
                      </a:schemeClr>
                    </a:solidFill>
                  </a:tcPr>
                </a:tc>
                <a:tc>
                  <a:txBody>
                    <a:bodyPr/>
                    <a:lstStyle/>
                    <a:p>
                      <a:pPr algn="l" fontAlgn="ctr">
                        <a:buClrTx/>
                        <a:buSzTx/>
                        <a:buFontTx/>
                        <a:buNone/>
                      </a:pPr>
                      <a:r>
                        <a:rPr lang="en-US" altLang="zh-CN" sz="900">
                          <a:solidFill>
                            <a:schemeClr val="tx1"/>
                          </a:solidFill>
                          <a:effectLst/>
                          <a:latin typeface="微软雅黑" panose="020B0503020204020204" pitchFamily="34" charset="-122"/>
                          <a:ea typeface="微软雅黑" panose="020B0503020204020204" pitchFamily="34" charset="-122"/>
                          <a:sym typeface="+mn-ea"/>
                        </a:rPr>
                        <a:t>RoHS</a:t>
                      </a:r>
                      <a:r>
                        <a:rPr lang="zh-CN" altLang="en-US" sz="900">
                          <a:solidFill>
                            <a:schemeClr val="tx1"/>
                          </a:solidFill>
                          <a:effectLst/>
                          <a:latin typeface="微软雅黑" panose="020B0503020204020204" pitchFamily="34" charset="-122"/>
                          <a:ea typeface="微软雅黑" panose="020B0503020204020204" pitchFamily="34" charset="-122"/>
                          <a:sym typeface="+mn-ea"/>
                        </a:rPr>
                        <a:t>,</a:t>
                      </a:r>
                      <a:r>
                        <a:rPr lang="en-US" altLang="zh-CN" sz="900" b="0">
                          <a:solidFill>
                            <a:schemeClr val="tx1"/>
                          </a:solidFill>
                          <a:effectLst/>
                          <a:latin typeface="微软雅黑" panose="020B0503020204020204" pitchFamily="34" charset="-122"/>
                          <a:ea typeface="微软雅黑" panose="020B0503020204020204" pitchFamily="34" charset="-122"/>
                          <a:sym typeface="+mn-ea"/>
                        </a:rPr>
                        <a:t>a</a:t>
                      </a:r>
                      <a:r>
                        <a:rPr lang="zh-CN" altLang="en-US" sz="900" b="0">
                          <a:solidFill>
                            <a:schemeClr val="tx1"/>
                          </a:solidFill>
                          <a:effectLst/>
                          <a:latin typeface="微软雅黑" panose="020B0503020204020204" pitchFamily="34" charset="-122"/>
                          <a:ea typeface="微软雅黑" panose="020B0503020204020204" pitchFamily="34" charset="-122"/>
                          <a:sym typeface="+mn-ea"/>
                        </a:rPr>
                        <a:t>ntimicrobial properties, antimicrobial durability, mold resistance, antistatic properties, weather resistance, extremely low leakage rate</a:t>
                      </a:r>
                    </a:p>
                  </a:txBody>
                  <a:tcPr marL="0" marR="0" marT="0" marB="0" anchor="ctr">
                    <a:solidFill>
                      <a:schemeClr val="bg1">
                        <a:lumMod val="85000"/>
                      </a:schemeClr>
                    </a:solidFill>
                  </a:tcPr>
                </a:tc>
                <a:extLst>
                  <a:ext uri="{0D108BD9-81ED-4DB2-BD59-A6C34878D82A}">
                    <a16:rowId xmlns:a16="http://schemas.microsoft.com/office/drawing/2014/main" val="10002"/>
                  </a:ext>
                </a:extLst>
              </a:tr>
              <a:tr h="278130">
                <a:tc>
                  <a:txBody>
                    <a:bodyPr/>
                    <a:lstStyle/>
                    <a:p>
                      <a:pPr algn="ctr"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Booker tube</a:t>
                      </a:r>
                    </a:p>
                  </a:txBody>
                  <a:tcPr marL="0" marR="0" marT="0" marB="0" anchor="ctr">
                    <a:solidFill>
                      <a:schemeClr val="bg1">
                        <a:lumMod val="85000"/>
                      </a:schemeClr>
                    </a:solidFill>
                  </a:tcPr>
                </a:tc>
                <a:tc>
                  <a:txBody>
                    <a:bodyPr/>
                    <a:lstStyle/>
                    <a:p>
                      <a:pPr algn="ctr" fontAlgn="ctr">
                        <a:buClrTx/>
                        <a:buSzTx/>
                        <a:buFontTx/>
                        <a:buNone/>
                      </a:pPr>
                      <a:r>
                        <a:rPr lang="zh-CN" altLang="en-US" sz="900" b="0">
                          <a:solidFill>
                            <a:schemeClr val="tx1"/>
                          </a:solidFill>
                          <a:effectLst/>
                          <a:latin typeface="微软雅黑" panose="020B0503020204020204" pitchFamily="34" charset="-122"/>
                          <a:ea typeface="微软雅黑" panose="020B0503020204020204" pitchFamily="34" charset="-122"/>
                        </a:rPr>
                        <a:t>China</a:t>
                      </a:r>
                    </a:p>
                  </a:txBody>
                  <a:tcPr marL="0" marR="0" marT="0" marB="0" anchor="ctr">
                    <a:solidFill>
                      <a:schemeClr val="bg1">
                        <a:lumMod val="85000"/>
                      </a:schemeClr>
                    </a:solidFill>
                  </a:tcPr>
                </a:tc>
                <a:tc>
                  <a:txBody>
                    <a:bodyPr/>
                    <a:lstStyle/>
                    <a:p>
                      <a:pPr algn="ctr" fontAlgn="ctr">
                        <a:buClrTx/>
                        <a:buSzTx/>
                        <a:buFontTx/>
                        <a:buNone/>
                      </a:pPr>
                      <a:r>
                        <a:rPr lang="en-US" altLang="zh-CN" sz="900" b="0">
                          <a:solidFill>
                            <a:schemeClr val="tx1"/>
                          </a:solidFill>
                          <a:effectLst/>
                          <a:latin typeface="微软雅黑" panose="020B0503020204020204" pitchFamily="34" charset="-122"/>
                          <a:ea typeface="微软雅黑" panose="020B0503020204020204" pitchFamily="34" charset="-122"/>
                        </a:rPr>
                        <a:t>TPV+PP</a:t>
                      </a:r>
                    </a:p>
                  </a:txBody>
                  <a:tcPr marL="0" marR="0" marT="0" marB="0" anchor="ctr">
                    <a:solidFill>
                      <a:schemeClr val="bg1">
                        <a:lumMod val="85000"/>
                      </a:schemeClr>
                    </a:solidFill>
                  </a:tcPr>
                </a:tc>
                <a:tc>
                  <a:txBody>
                    <a:bodyPr/>
                    <a:lstStyle/>
                    <a:p>
                      <a:pPr algn="l" fontAlgn="ctr">
                        <a:buClrTx/>
                        <a:buSzTx/>
                        <a:buFontTx/>
                        <a:buNone/>
                      </a:pPr>
                      <a:r>
                        <a:rPr lang="en-US" altLang="zh-CN" sz="900">
                          <a:solidFill>
                            <a:schemeClr val="tx1"/>
                          </a:solidFill>
                          <a:effectLst/>
                          <a:latin typeface="微软雅黑" panose="020B0503020204020204" pitchFamily="34" charset="-122"/>
                          <a:ea typeface="微软雅黑" panose="020B0503020204020204" pitchFamily="34" charset="-122"/>
                          <a:sym typeface="+mn-ea"/>
                        </a:rPr>
                        <a:t>RoHS</a:t>
                      </a:r>
                      <a:r>
                        <a:rPr lang="zh-CN" altLang="en-US" sz="900">
                          <a:solidFill>
                            <a:schemeClr val="tx1"/>
                          </a:solidFill>
                          <a:effectLst/>
                          <a:latin typeface="微软雅黑" panose="020B0503020204020204" pitchFamily="34" charset="-122"/>
                          <a:ea typeface="微软雅黑" panose="020B0503020204020204" pitchFamily="34" charset="-122"/>
                          <a:sym typeface="+mn-ea"/>
                        </a:rPr>
                        <a:t>,</a:t>
                      </a:r>
                      <a:r>
                        <a:rPr lang="en-US" altLang="zh-CN" sz="900" b="0">
                          <a:solidFill>
                            <a:schemeClr val="tx1"/>
                          </a:solidFill>
                          <a:effectLst/>
                          <a:latin typeface="微软雅黑" panose="020B0503020204020204" pitchFamily="34" charset="-122"/>
                          <a:ea typeface="微软雅黑" panose="020B0503020204020204" pitchFamily="34" charset="-122"/>
                          <a:sym typeface="+mn-ea"/>
                        </a:rPr>
                        <a:t>a</a:t>
                      </a:r>
                      <a:r>
                        <a:rPr lang="zh-CN" altLang="en-US" sz="900" b="0">
                          <a:solidFill>
                            <a:schemeClr val="tx1"/>
                          </a:solidFill>
                          <a:effectLst/>
                          <a:latin typeface="微软雅黑" panose="020B0503020204020204" pitchFamily="34" charset="-122"/>
                          <a:ea typeface="微软雅黑" panose="020B0503020204020204" pitchFamily="34" charset="-122"/>
                          <a:sym typeface="+mn-ea"/>
                        </a:rPr>
                        <a:t>ntimicrobial properties, antimicrobial durability, mold resistance, antistatic properties, weather resistance, extremely low leakage rate</a:t>
                      </a:r>
                    </a:p>
                  </a:txBody>
                  <a:tcPr marL="0" marR="0" marT="0" marB="0" anchor="ctr">
                    <a:solidFill>
                      <a:schemeClr val="bg1">
                        <a:lumMod val="85000"/>
                      </a:schemeClr>
                    </a:solidFill>
                  </a:tcPr>
                </a:tc>
                <a:extLst>
                  <a:ext uri="{0D108BD9-81ED-4DB2-BD59-A6C34878D82A}">
                    <a16:rowId xmlns:a16="http://schemas.microsoft.com/office/drawing/2014/main" val="10003"/>
                  </a:ext>
                </a:extLst>
              </a:tr>
            </a:tbl>
          </a:graphicData>
        </a:graphic>
      </p:graphicFrame>
      <p:sp>
        <p:nvSpPr>
          <p:cNvPr id="11" name="文本框 10"/>
          <p:cNvSpPr txBox="1"/>
          <p:nvPr/>
        </p:nvSpPr>
        <p:spPr>
          <a:xfrm>
            <a:off x="551180" y="3338195"/>
            <a:ext cx="6608445" cy="2416810"/>
          </a:xfrm>
          <a:prstGeom prst="rect">
            <a:avLst/>
          </a:prstGeom>
          <a:noFill/>
        </p:spPr>
        <p:txBody>
          <a:bodyPr wrap="square" rtlCol="0" anchor="t">
            <a:spAutoFit/>
          </a:bodyPr>
          <a:lstStyle/>
          <a:p>
            <a:pPr algn="l">
              <a:lnSpc>
                <a:spcPct val="140000"/>
              </a:lnSpc>
            </a:pPr>
            <a:r>
              <a:rPr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HY antimicrobial test strains</a:t>
            </a: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Aspergillus niger, Penicillium funiculosum, Penicillium chrysogenum, Trichoderma viride, and Fusarium solani</a:t>
            </a:r>
          </a:p>
          <a:p>
            <a:pPr algn="l">
              <a:lnSpc>
                <a:spcPct val="14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Antimicrobial test strains：</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Escherichia coli, Staphylococcus aureus</a:t>
            </a:r>
          </a:p>
          <a:p>
            <a:pPr algn="l">
              <a:lnSpc>
                <a:spcPct val="14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Mold resistance test strains：</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Aspergillus niger, Penicillium funiculosum, Trichoderma viride, Candida albicans, and Fusarium solani</a:t>
            </a:r>
          </a:p>
          <a:p>
            <a:pPr algn="l">
              <a:lnSpc>
                <a:spcPct val="14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Antimicrobial durability estimation：</a:t>
            </a: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15 years</a:t>
            </a:r>
          </a:p>
          <a:p>
            <a:pPr algn="l">
              <a:lnSpc>
                <a:spcPct val="14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Weather resistance：</a:t>
            </a:r>
            <a:r>
              <a:rPr lang="en-US" altLang="zh-CN"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-40℃~70℃</a:t>
            </a:r>
          </a:p>
          <a:p>
            <a:pPr algn="l">
              <a:lnSpc>
                <a:spcPct val="14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Leakage class</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a:latin typeface="微软雅黑" panose="020B0503020204020204" pitchFamily="34" charset="-122"/>
                <a:ea typeface="微软雅黑" panose="020B0503020204020204" pitchFamily="34" charset="-122"/>
                <a:cs typeface="微软雅黑" panose="020B0503020204020204" pitchFamily="34" charset="-122"/>
                <a:sym typeface="+mn-ea"/>
              </a:rPr>
              <a:t>D ( BS EN 1507:2006 for strength and leakage requirements of rectangular thin metal ducts in buildings), leakage not exceeding 0.5%.</a:t>
            </a:r>
          </a:p>
        </p:txBody>
      </p:sp>
      <p:sp>
        <p:nvSpPr>
          <p:cNvPr id="22" name="TextBox 61"/>
          <p:cNvSpPr>
            <a:spLocks noChangeArrowheads="1"/>
          </p:cNvSpPr>
          <p:nvPr/>
        </p:nvSpPr>
        <p:spPr bwMode="auto">
          <a:xfrm>
            <a:off x="867647" y="573511"/>
            <a:ext cx="38703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a:t>
            </a:r>
            <a:endPar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571500" y="1079500"/>
            <a:ext cx="7176770" cy="460375"/>
          </a:xfrm>
          <a:prstGeom prst="rect">
            <a:avLst/>
          </a:prstGeom>
          <a:noFill/>
        </p:spPr>
        <p:txBody>
          <a:bodyPr wrap="square" rtlCol="0" anchor="t">
            <a:spAutoFit/>
          </a:bodyPr>
          <a:lstStyle/>
          <a:p>
            <a:pPr>
              <a:lnSpc>
                <a:spcPct val="150000"/>
              </a:lnSpc>
            </a:pP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Advantages of</a:t>
            </a:r>
            <a:r>
              <a:rPr lang="en-US" altLang="zh-CN"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Blaufast pipeline</a:t>
            </a:r>
            <a:r>
              <a:rPr lang="en-US" altLang="zh-CN"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and </a:t>
            </a: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en-US" altLang="zh-CN"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ruck</a:t>
            </a: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tube</a:t>
            </a:r>
            <a:r>
              <a:rPr lang="en-US" altLang="zh-CN"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include</a:t>
            </a:r>
            <a:endPar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2.1</a:t>
            </a:r>
          </a:p>
        </p:txBody>
      </p:sp>
      <p:pic>
        <p:nvPicPr>
          <p:cNvPr id="2" name="图片 1"/>
          <p:cNvPicPr>
            <a:picLocks noChangeAspect="1"/>
          </p:cNvPicPr>
          <p:nvPr/>
        </p:nvPicPr>
        <p:blipFill>
          <a:blip r:embed="rId3"/>
          <a:stretch>
            <a:fillRect/>
          </a:stretch>
        </p:blipFill>
        <p:spPr>
          <a:xfrm>
            <a:off x="7236460" y="972185"/>
            <a:ext cx="2928620" cy="4784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12470" y="1007745"/>
            <a:ext cx="1816100" cy="2507615"/>
          </a:xfrm>
          <a:prstGeom prst="rect">
            <a:avLst/>
          </a:prstGeom>
        </p:spPr>
      </p:pic>
      <p:pic>
        <p:nvPicPr>
          <p:cNvPr id="4" name="图片 3"/>
          <p:cNvPicPr>
            <a:picLocks noChangeAspect="1"/>
          </p:cNvPicPr>
          <p:nvPr>
            <p:custDataLst>
              <p:tags r:id="rId1"/>
            </p:custDataLst>
          </p:nvPr>
        </p:nvPicPr>
        <p:blipFill>
          <a:blip r:embed="rId4"/>
          <a:stretch>
            <a:fillRect/>
          </a:stretch>
        </p:blipFill>
        <p:spPr>
          <a:xfrm>
            <a:off x="734695" y="3599815"/>
            <a:ext cx="1772285" cy="2513965"/>
          </a:xfrm>
          <a:prstGeom prst="rect">
            <a:avLst/>
          </a:prstGeom>
        </p:spPr>
      </p:pic>
      <p:sp>
        <p:nvSpPr>
          <p:cNvPr id="11" name="文本框 10"/>
          <p:cNvSpPr txBox="1"/>
          <p:nvPr/>
        </p:nvSpPr>
        <p:spPr>
          <a:xfrm>
            <a:off x="2432050" y="1079500"/>
            <a:ext cx="2645410" cy="306705"/>
          </a:xfrm>
          <a:prstGeom prst="rect">
            <a:avLst/>
          </a:prstGeom>
          <a:noFill/>
        </p:spPr>
        <p:txBody>
          <a:bodyPr wrap="none" rtlCol="0" anchor="t">
            <a:spAutoFit/>
          </a:bodyPr>
          <a:lstStyle/>
          <a:p>
            <a:pPr algn="l"/>
            <a:r>
              <a:rPr lang="en-US" altLang="zh-CN" sz="1400">
                <a:solidFill>
                  <a:schemeClr val="tx2"/>
                </a:solidFill>
              </a:rPr>
              <a:t>REACH </a:t>
            </a:r>
            <a:r>
              <a:rPr lang="zh-CN" altLang="en-US" sz="1400">
                <a:solidFill>
                  <a:schemeClr val="tx2"/>
                </a:solidFill>
              </a:rPr>
              <a:t>EU Regulation Certification</a:t>
            </a:r>
          </a:p>
        </p:txBody>
      </p:sp>
      <p:sp>
        <p:nvSpPr>
          <p:cNvPr id="13" name="文本框 12"/>
          <p:cNvSpPr txBox="1"/>
          <p:nvPr/>
        </p:nvSpPr>
        <p:spPr>
          <a:xfrm>
            <a:off x="2579370" y="3599815"/>
            <a:ext cx="3082290" cy="306705"/>
          </a:xfrm>
          <a:prstGeom prst="rect">
            <a:avLst/>
          </a:prstGeom>
          <a:noFill/>
        </p:spPr>
        <p:txBody>
          <a:bodyPr wrap="none" rtlCol="0" anchor="t">
            <a:spAutoFit/>
          </a:bodyPr>
          <a:lstStyle/>
          <a:p>
            <a:pPr algn="l"/>
            <a:r>
              <a:rPr lang="en-US" altLang="zh-CN" sz="1400">
                <a:solidFill>
                  <a:schemeClr val="tx2"/>
                </a:solidFill>
              </a:rPr>
              <a:t>HY </a:t>
            </a:r>
            <a:r>
              <a:rPr lang="zh-CN" altLang="en-US" sz="1400">
                <a:solidFill>
                  <a:schemeClr val="tx2"/>
                </a:solidFill>
              </a:rPr>
              <a:t>German health standard certification</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certification</a:t>
            </a:r>
          </a:p>
        </p:txBody>
      </p:sp>
      <p:sp>
        <p:nvSpPr>
          <p:cNvPr id="15" name="文本框 14"/>
          <p:cNvSpPr txBox="1"/>
          <p:nvPr/>
        </p:nvSpPr>
        <p:spPr>
          <a:xfrm>
            <a:off x="2411730" y="1511935"/>
            <a:ext cx="5092065" cy="1783715"/>
          </a:xfrm>
          <a:prstGeom prst="rect">
            <a:avLst/>
          </a:prstGeom>
          <a:noFill/>
        </p:spPr>
        <p:txBody>
          <a:bodyPr wrap="square" rtlCol="0" anchor="t">
            <a:spAutoFit/>
          </a:bodyPr>
          <a:lstStyle/>
          <a:p>
            <a:pPr>
              <a:lnSpc>
                <a:spcPct val="110000"/>
              </a:lnSpc>
              <a:defRPr/>
            </a:pP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en-US" altLang="zh-CN"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Registration</a:t>
            </a: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en-US" altLang="zh-CN"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Evaluation</a:t>
            </a: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Authorization and Restriction oF Chemicals</a:t>
            </a: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The European Union's Regulation concerning the Registration, Evaluation, Authorization and Restriction of Chemicals (REACH) is a comprehensive legislation aimed at the preventive management of all chemicals entering the EU market. In comparison to recent directives implemented by the EU, REACH has a broader scope of influence. It encompasses approximately 30,000 chemical substances and their downstream products in sectors such as textiles, light industry, and pharmaceuticals. These substances are subject to registration, evaluation, and authorization under three regulatory systems. Products not included in these management systems cannot be sold in the EU market.</a:t>
            </a:r>
          </a:p>
        </p:txBody>
      </p:sp>
      <p:sp>
        <p:nvSpPr>
          <p:cNvPr id="16" name="文本框 15"/>
          <p:cNvSpPr txBox="1"/>
          <p:nvPr/>
        </p:nvSpPr>
        <p:spPr>
          <a:xfrm>
            <a:off x="2483485" y="3740785"/>
            <a:ext cx="4808855" cy="2461260"/>
          </a:xfrm>
          <a:prstGeom prst="rect">
            <a:avLst/>
          </a:prstGeom>
          <a:noFill/>
        </p:spPr>
        <p:txBody>
          <a:bodyPr wrap="square" rtlCol="0" anchor="t">
            <a:spAutoFit/>
            <a:scene3d>
              <a:camera prst="orthographicFront"/>
              <a:lightRig rig="threePt" dir="t"/>
            </a:scene3d>
          </a:bodyPr>
          <a:lstStyle/>
          <a:p>
            <a:pPr>
              <a:lnSpc>
                <a:spcPct val="110000"/>
              </a:lnSpc>
              <a:defRPr/>
            </a:pPr>
            <a:endPar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10000"/>
              </a:lnSpc>
              <a:defRPr/>
            </a:pP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The HY hygiene standard certification from Germany is conducted by a specialized research institution dedicated to environmental hygiene and virology, and it is one of the largest and most modern institutions in its field in Europe.</a:t>
            </a:r>
          </a:p>
          <a:p>
            <a:pPr>
              <a:lnSpc>
                <a:spcPct val="110000"/>
              </a:lnSpc>
              <a:defRPr/>
            </a:pP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Tested Material:HDPE (PE4FE69)</a:t>
            </a:r>
          </a:p>
          <a:p>
            <a:pPr>
              <a:lnSpc>
                <a:spcPct val="110000"/>
              </a:lnSpc>
              <a:defRPr/>
            </a:pPr>
            <a:r>
              <a:rPr lang="en-US" altLang="zh-CN"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T</a:t>
            </a: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ested Parameters:The material elements are cultured in Petri dishes to determine if there is any risk of infection from bacteria and fungi, and whether there is any risk of infection to humans.</a:t>
            </a:r>
          </a:p>
          <a:p>
            <a:pPr>
              <a:lnSpc>
                <a:spcPct val="110000"/>
              </a:lnSpc>
              <a:defRPr/>
            </a:pP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Testing Standard:** DIN EN ISO 846</a:t>
            </a:r>
          </a:p>
          <a:p>
            <a:pPr>
              <a:lnSpc>
                <a:spcPct val="110000"/>
              </a:lnSpc>
              <a:defRPr/>
            </a:pPr>
            <a:r>
              <a:rPr lang="zh-CN" altLang="en-US" sz="1000" dirty="0" smtClean="0">
                <a:solidFill>
                  <a:schemeClr val="tx1"/>
                </a:solidFill>
                <a:latin typeface="微软雅黑" panose="020B0503020204020204" pitchFamily="34" charset="-122"/>
                <a:ea typeface="微软雅黑" panose="020B0503020204020204" pitchFamily="34" charset="-122"/>
                <a:sym typeface="宋体" panose="02010600030101010101" pitchFamily="2" charset="-122"/>
              </a:rPr>
              <a:t>After the cultured testing, it was observed under a microscope that there was no significant growth of bacteria and fungi on the material, indicating that the material does not contain nutrients for microbial growth, and it complies with the requirements of DIN EN ISO 846 standard.</a:t>
            </a:r>
          </a:p>
        </p:txBody>
      </p:sp>
      <p:grpSp>
        <p:nvGrpSpPr>
          <p:cNvPr id="17" name="组合 16"/>
          <p:cNvGrpSpPr/>
          <p:nvPr/>
        </p:nvGrpSpPr>
        <p:grpSpPr>
          <a:xfrm>
            <a:off x="7575247" y="1122954"/>
            <a:ext cx="1843029" cy="4235084"/>
            <a:chOff x="13934" y="785"/>
            <a:chExt cx="3202" cy="7359"/>
          </a:xfrm>
        </p:grpSpPr>
        <p:pic>
          <p:nvPicPr>
            <p:cNvPr id="1027" name="Picture 3" descr="C:\Users\Administrator\Documents\Tencent Files\316255973\FileRecv\REACH.jpg"/>
            <p:cNvPicPr>
              <a:picLocks noChangeAspect="1" noChangeArrowheads="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14595" y="2910"/>
              <a:ext cx="2040" cy="2019"/>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descr="2015-01-09-015a080891-7875-42c1-8e07-dc315062e915"/>
            <p:cNvPicPr>
              <a:picLocks noChangeAspect="1" noChangeArrowheads="1"/>
            </p:cNvPicPr>
            <p:nvPr/>
          </p:nvPicPr>
          <p:blipFill>
            <a:blip r:embed="rId6"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13934" y="785"/>
              <a:ext cx="3202"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descr="AAEAAQAAAAAAAAIIAAAAJGQ2YmFlOGE4LWIwODgtNGE1NS04Mjc4LTY5NDdkMmFjNTBiNg"/>
            <p:cNvPicPr>
              <a:picLocks noChangeAspect="1" noChangeArrowheads="1"/>
            </p:cNvPicPr>
            <p:nvPr/>
          </p:nvPicPr>
          <p:blipFill>
            <a:blip r:embed="rId7"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14515" y="5947"/>
              <a:ext cx="2200" cy="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文本框 19"/>
          <p:cNvSpPr txBox="1"/>
          <p:nvPr/>
        </p:nvSpPr>
        <p:spPr>
          <a:xfrm>
            <a:off x="8114488" y="1528680"/>
            <a:ext cx="976630" cy="314325"/>
          </a:xfrm>
          <a:prstGeom prst="rect">
            <a:avLst/>
          </a:prstGeom>
          <a:noFill/>
        </p:spPr>
        <p:txBody>
          <a:bodyPr wrap="none" rtlCol="0" anchor="t">
            <a:spAutoFit/>
          </a:bodyPr>
          <a:lstStyle/>
          <a:p>
            <a:pPr algn="l"/>
            <a:r>
              <a:rPr lang="en-US" altLang="zh-CN" sz="145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LG Chem</a:t>
            </a:r>
          </a:p>
        </p:txBody>
      </p:sp>
      <p:sp>
        <p:nvSpPr>
          <p:cNvPr id="21" name="文本框 20"/>
          <p:cNvSpPr txBox="1"/>
          <p:nvPr/>
        </p:nvSpPr>
        <p:spPr>
          <a:xfrm>
            <a:off x="7769190" y="5358038"/>
            <a:ext cx="2508250" cy="314325"/>
          </a:xfrm>
          <a:prstGeom prst="rect">
            <a:avLst/>
          </a:prstGeom>
          <a:noFill/>
        </p:spPr>
        <p:txBody>
          <a:bodyPr wrap="none" rtlCol="0" anchor="t">
            <a:spAutoFit/>
          </a:bodyPr>
          <a:lstStyle/>
          <a:p>
            <a:pPr algn="l">
              <a:buClrTx/>
              <a:buSzTx/>
              <a:buFontTx/>
            </a:pPr>
            <a:r>
              <a:rPr lang="en-US" altLang="zh-CN" sz="145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MOL Group from Hungary</a:t>
            </a:r>
          </a:p>
        </p:txBody>
      </p:sp>
      <p:sp>
        <p:nvSpPr>
          <p:cNvPr id="22" name="TextBox 61"/>
          <p:cNvSpPr>
            <a:spLocks noChangeArrowheads="1"/>
          </p:cNvSpPr>
          <p:nvPr/>
        </p:nvSpPr>
        <p:spPr bwMode="auto">
          <a:xfrm>
            <a:off x="867647" y="573511"/>
            <a:ext cx="93300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latin typeface="微软雅黑" panose="020B0503020204020204" pitchFamily="34" charset="-122"/>
                <a:ea typeface="微软雅黑" panose="020B0503020204020204" pitchFamily="34" charset="-122"/>
              </a:rPr>
              <a:t>The BlauFast pipeline system has</a:t>
            </a:r>
            <a:r>
              <a:rPr lang="en-US" sz="2000" b="1" dirty="0">
                <a:latin typeface="微软雅黑" panose="020B0503020204020204" pitchFamily="34" charset="-122"/>
                <a:ea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certifications according to regulations</a:t>
            </a:r>
          </a:p>
        </p:txBody>
      </p:sp>
      <p:sp>
        <p:nvSpPr>
          <p:cNvPr id="8"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670560" y="935355"/>
            <a:ext cx="1741805" cy="2456815"/>
          </a:xfrm>
          <a:prstGeom prst="rect">
            <a:avLst/>
          </a:prstGeom>
        </p:spPr>
      </p:pic>
      <p:sp>
        <p:nvSpPr>
          <p:cNvPr id="25" name="矩形 24"/>
          <p:cNvSpPr/>
          <p:nvPr/>
        </p:nvSpPr>
        <p:spPr>
          <a:xfrm>
            <a:off x="0" y="2154555"/>
            <a:ext cx="519430" cy="2339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performance</a:t>
            </a:r>
          </a:p>
        </p:txBody>
      </p:sp>
      <p:pic>
        <p:nvPicPr>
          <p:cNvPr id="2" name="图片 1"/>
          <p:cNvPicPr>
            <a:picLocks noChangeAspect="1"/>
          </p:cNvPicPr>
          <p:nvPr/>
        </p:nvPicPr>
        <p:blipFill>
          <a:blip r:embed="rId3"/>
          <a:stretch>
            <a:fillRect/>
          </a:stretch>
        </p:blipFill>
        <p:spPr>
          <a:xfrm>
            <a:off x="670560" y="3600450"/>
            <a:ext cx="1741805" cy="2447290"/>
          </a:xfrm>
          <a:prstGeom prst="rect">
            <a:avLst/>
          </a:prstGeom>
        </p:spPr>
      </p:pic>
      <p:sp>
        <p:nvSpPr>
          <p:cNvPr id="11" name="文本框 10"/>
          <p:cNvSpPr txBox="1"/>
          <p:nvPr/>
        </p:nvSpPr>
        <p:spPr>
          <a:xfrm>
            <a:off x="2484120" y="935355"/>
            <a:ext cx="1466215" cy="306705"/>
          </a:xfrm>
          <a:prstGeom prst="rect">
            <a:avLst/>
          </a:prstGeom>
          <a:noFill/>
        </p:spPr>
        <p:txBody>
          <a:bodyPr wrap="none" rtlCol="0" anchor="t">
            <a:spAutoFit/>
          </a:bodyPr>
          <a:lstStyle/>
          <a:p>
            <a:pPr algn="l"/>
            <a:r>
              <a:rPr sz="1400">
                <a:solidFill>
                  <a:schemeClr val="tx2"/>
                </a:solidFill>
              </a:rPr>
              <a:t>RoHS certification</a:t>
            </a:r>
          </a:p>
        </p:txBody>
      </p:sp>
      <p:sp>
        <p:nvSpPr>
          <p:cNvPr id="13" name="文本框 12"/>
          <p:cNvSpPr txBox="1"/>
          <p:nvPr/>
        </p:nvSpPr>
        <p:spPr>
          <a:xfrm>
            <a:off x="2579370" y="3599815"/>
            <a:ext cx="2231390" cy="306705"/>
          </a:xfrm>
          <a:prstGeom prst="rect">
            <a:avLst/>
          </a:prstGeom>
          <a:noFill/>
        </p:spPr>
        <p:txBody>
          <a:bodyPr wrap="none" rtlCol="0" anchor="t">
            <a:spAutoFit/>
          </a:bodyPr>
          <a:lstStyle/>
          <a:p>
            <a:pPr algn="l"/>
            <a:r>
              <a:rPr lang="zh-CN" altLang="en-US" sz="1400">
                <a:solidFill>
                  <a:schemeClr val="tx2"/>
                </a:solidFill>
              </a:rPr>
              <a:t>Mold resistance certification</a:t>
            </a:r>
          </a:p>
        </p:txBody>
      </p:sp>
      <p:sp>
        <p:nvSpPr>
          <p:cNvPr id="3" name="文本框 2"/>
          <p:cNvSpPr txBox="1"/>
          <p:nvPr/>
        </p:nvSpPr>
        <p:spPr>
          <a:xfrm>
            <a:off x="2412365" y="1223645"/>
            <a:ext cx="5544185" cy="2091690"/>
          </a:xfrm>
          <a:prstGeom prst="rect">
            <a:avLst/>
          </a:prstGeom>
          <a:noFill/>
        </p:spPr>
        <p:txBody>
          <a:bodyPr wrap="square" rtlCol="0" anchor="t">
            <a:spAutoFit/>
          </a:bodyPr>
          <a:lstStyle/>
          <a:p>
            <a:pPr>
              <a:lnSpc>
                <a:spcPct val="130000"/>
              </a:lnSpc>
            </a:pPr>
            <a:r>
              <a:rPr lang="en-US" altLang="zh-CN" sz="1000" dirty="0" smtClean="0">
                <a:solidFill>
                  <a:schemeClr val="tx1"/>
                </a:solidFill>
                <a:latin typeface="微软雅黑" panose="020B0503020204020204" pitchFamily="34" charset="-122"/>
                <a:ea typeface="微软雅黑" panose="020B0503020204020204" pitchFamily="34" charset="-122"/>
              </a:rPr>
              <a:t>RoHS  is a mandatory standard established by legislation in the European Union. Its full name is the "Directive on the Restriction of the Use of Certain Hazardous Substances in Electrical and Electronic Equipment". The standard was officially implemented on July 1, 2006, and it primarily regulates the material and process standards of electrical and electronic products to enhance human health and environmental protection.</a:t>
            </a:r>
          </a:p>
          <a:p>
            <a:pPr>
              <a:lnSpc>
                <a:spcPct val="130000"/>
              </a:lnSpc>
            </a:pPr>
            <a:endParaRPr lang="en-US" altLang="zh-CN" sz="10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sz="1000" dirty="0" smtClean="0">
                <a:solidFill>
                  <a:schemeClr val="tx1"/>
                </a:solidFill>
                <a:latin typeface="微软雅黑" panose="020B0503020204020204" pitchFamily="34" charset="-122"/>
                <a:ea typeface="微软雅黑" panose="020B0503020204020204" pitchFamily="34" charset="-122"/>
              </a:rPr>
              <a:t>The purpose of RoHS is to eliminate six hazardous substances from electrical and electronic products: lead, mercury, cadmium, hexavalent chromium, polybrominated biphenyls (PBB), and polybrominated diphenyl ethers (PBDE). The standard specifically limits the concentration of cadmium to not more than 0.01%.</a:t>
            </a:r>
          </a:p>
        </p:txBody>
      </p:sp>
      <p:sp>
        <p:nvSpPr>
          <p:cNvPr id="4" name="文本框 3"/>
          <p:cNvSpPr txBox="1"/>
          <p:nvPr/>
        </p:nvSpPr>
        <p:spPr>
          <a:xfrm>
            <a:off x="2556510" y="3959860"/>
            <a:ext cx="5883275" cy="1691640"/>
          </a:xfrm>
          <a:prstGeom prst="rect">
            <a:avLst/>
          </a:prstGeom>
          <a:noFill/>
        </p:spPr>
        <p:txBody>
          <a:bodyPr wrap="square" rtlCol="0" anchor="t">
            <a:spAutoFit/>
          </a:bodyPr>
          <a:lstStyle/>
          <a:p>
            <a:pPr>
              <a:lnSpc>
                <a:spcPct val="130000"/>
              </a:lnSpc>
            </a:pPr>
            <a:r>
              <a:rPr sz="1000" dirty="0" smtClean="0">
                <a:solidFill>
                  <a:schemeClr val="tx1"/>
                </a:solidFill>
                <a:latin typeface="微软雅黑" panose="020B0503020204020204" pitchFamily="34" charset="-122"/>
                <a:ea typeface="微软雅黑" panose="020B0503020204020204" pitchFamily="34" charset="-122"/>
              </a:rPr>
              <a:t>Testing standard: ASTM G 21-2015, Determining Resistance of Synthetic Polymeric Materials to Fungi</a:t>
            </a:r>
          </a:p>
          <a:p>
            <a:pPr>
              <a:lnSpc>
                <a:spcPct val="130000"/>
              </a:lnSpc>
            </a:pPr>
            <a:endParaRPr sz="10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1000" dirty="0" smtClean="0">
                <a:solidFill>
                  <a:schemeClr val="tx1"/>
                </a:solidFill>
                <a:latin typeface="微软雅黑" panose="020B0503020204020204" pitchFamily="34" charset="-122"/>
                <a:ea typeface="微软雅黑" panose="020B0503020204020204" pitchFamily="34" charset="-122"/>
              </a:rPr>
              <a:t>Mold resistance grade: Grade 0</a:t>
            </a:r>
          </a:p>
          <a:p>
            <a:pPr>
              <a:lnSpc>
                <a:spcPct val="130000"/>
              </a:lnSpc>
            </a:pPr>
            <a:endParaRPr sz="10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1000" dirty="0" smtClean="0">
                <a:solidFill>
                  <a:schemeClr val="tx1"/>
                </a:solidFill>
                <a:latin typeface="微软雅黑" panose="020B0503020204020204" pitchFamily="34" charset="-122"/>
                <a:ea typeface="微软雅黑" panose="020B0503020204020204" pitchFamily="34" charset="-122"/>
              </a:rPr>
              <a:t>There are five levels of mold resistance: Grade 0, Grade 1, Grade 2, Grade 3, and Grade 4. Grade 0 is the highest level, indicating that upon testing, the sample showed no growth (neither spore forming nor non-spore forming).</a:t>
            </a:r>
          </a:p>
        </p:txBody>
      </p:sp>
      <p:sp>
        <p:nvSpPr>
          <p:cNvPr id="22" name="TextBox 61"/>
          <p:cNvSpPr>
            <a:spLocks noChangeArrowheads="1"/>
          </p:cNvSpPr>
          <p:nvPr/>
        </p:nvSpPr>
        <p:spPr bwMode="auto">
          <a:xfrm>
            <a:off x="867647" y="573511"/>
            <a:ext cx="93300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latin typeface="微软雅黑" panose="020B0503020204020204" pitchFamily="34" charset="-122"/>
                <a:ea typeface="微软雅黑" panose="020B0503020204020204" pitchFamily="34" charset="-122"/>
                <a:sym typeface="+mn-ea"/>
              </a:rPr>
              <a:t>The BlauFast pipeline system has</a:t>
            </a:r>
            <a:r>
              <a:rPr lang="en-US" sz="2000" b="1" dirty="0">
                <a:latin typeface="微软雅黑" panose="020B0503020204020204" pitchFamily="34" charset="-122"/>
                <a:ea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certifications according to regulations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36270" y="3672205"/>
            <a:ext cx="1783080" cy="2537460"/>
          </a:xfrm>
          <a:prstGeom prst="rect">
            <a:avLst/>
          </a:prstGeom>
        </p:spPr>
      </p:pic>
      <p:pic>
        <p:nvPicPr>
          <p:cNvPr id="6" name="图片 5"/>
          <p:cNvPicPr>
            <a:picLocks noChangeAspect="1"/>
          </p:cNvPicPr>
          <p:nvPr/>
        </p:nvPicPr>
        <p:blipFill>
          <a:blip r:embed="rId3"/>
          <a:stretch>
            <a:fillRect/>
          </a:stretch>
        </p:blipFill>
        <p:spPr>
          <a:xfrm>
            <a:off x="612140" y="1007745"/>
            <a:ext cx="1831340" cy="2557145"/>
          </a:xfrm>
          <a:prstGeom prst="rect">
            <a:avLst/>
          </a:prstGeom>
        </p:spPr>
      </p:pic>
      <p:sp>
        <p:nvSpPr>
          <p:cNvPr id="22" name="TextBox 61"/>
          <p:cNvSpPr>
            <a:spLocks noChangeArrowheads="1"/>
          </p:cNvSpPr>
          <p:nvPr/>
        </p:nvSpPr>
        <p:spPr bwMode="auto">
          <a:xfrm>
            <a:off x="867647" y="573511"/>
            <a:ext cx="93300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latin typeface="微软雅黑" panose="020B0503020204020204" pitchFamily="34" charset="-122"/>
                <a:ea typeface="微软雅黑" panose="020B0503020204020204" pitchFamily="34" charset="-122"/>
                <a:sym typeface="+mn-ea"/>
              </a:rPr>
              <a:t>The BlauFast pipeline system has</a:t>
            </a:r>
            <a:r>
              <a:rPr lang="en-US" sz="2000" b="1" dirty="0">
                <a:latin typeface="微软雅黑" panose="020B0503020204020204" pitchFamily="34" charset="-122"/>
                <a:ea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certifications according to regulations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p:cNvSpPr/>
          <p:nvPr/>
        </p:nvSpPr>
        <p:spPr>
          <a:xfrm>
            <a:off x="0" y="2171065"/>
            <a:ext cx="519430" cy="2322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performance</a:t>
            </a:r>
          </a:p>
        </p:txBody>
      </p:sp>
      <p:sp>
        <p:nvSpPr>
          <p:cNvPr id="11" name="文本框 10"/>
          <p:cNvSpPr txBox="1"/>
          <p:nvPr/>
        </p:nvSpPr>
        <p:spPr>
          <a:xfrm>
            <a:off x="2484120" y="1007110"/>
            <a:ext cx="2052320" cy="306705"/>
          </a:xfrm>
          <a:prstGeom prst="rect">
            <a:avLst/>
          </a:prstGeom>
          <a:noFill/>
        </p:spPr>
        <p:txBody>
          <a:bodyPr wrap="none" rtlCol="0" anchor="t">
            <a:spAutoFit/>
          </a:bodyPr>
          <a:lstStyle/>
          <a:p>
            <a:pPr algn="l"/>
            <a:r>
              <a:rPr lang="zh-CN" altLang="en-US" sz="1400">
                <a:solidFill>
                  <a:schemeClr val="tx2"/>
                </a:solidFill>
              </a:rPr>
              <a:t>Antimicrobial certification</a:t>
            </a:r>
          </a:p>
        </p:txBody>
      </p:sp>
      <p:sp>
        <p:nvSpPr>
          <p:cNvPr id="13" name="文本框 12"/>
          <p:cNvSpPr txBox="1"/>
          <p:nvPr/>
        </p:nvSpPr>
        <p:spPr>
          <a:xfrm>
            <a:off x="2559050" y="3743960"/>
            <a:ext cx="2778125" cy="306705"/>
          </a:xfrm>
          <a:prstGeom prst="rect">
            <a:avLst/>
          </a:prstGeom>
          <a:noFill/>
        </p:spPr>
        <p:txBody>
          <a:bodyPr wrap="none" rtlCol="0" anchor="t">
            <a:spAutoFit/>
          </a:bodyPr>
          <a:lstStyle/>
          <a:p>
            <a:pPr algn="l"/>
            <a:r>
              <a:rPr lang="zh-CN" altLang="en-US" sz="1400">
                <a:solidFill>
                  <a:schemeClr val="tx2"/>
                </a:solidFill>
              </a:rPr>
              <a:t>Antimicrobial durability certification</a:t>
            </a:r>
          </a:p>
        </p:txBody>
      </p:sp>
      <p:sp>
        <p:nvSpPr>
          <p:cNvPr id="4" name="文本框 3"/>
          <p:cNvSpPr txBox="1"/>
          <p:nvPr/>
        </p:nvSpPr>
        <p:spPr>
          <a:xfrm>
            <a:off x="2536190" y="4104005"/>
            <a:ext cx="6191250" cy="1886585"/>
          </a:xfrm>
          <a:prstGeom prst="rect">
            <a:avLst/>
          </a:prstGeom>
          <a:noFill/>
        </p:spPr>
        <p:txBody>
          <a:bodyPr wrap="square" rtlCol="0" anchor="t">
            <a:spAutoFit/>
          </a:bodyPr>
          <a:lstStyle/>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Testing standard: JCT 939-2004, Antibacterial performance of antibacterial plastic pipes for construction</a:t>
            </a:r>
          </a:p>
          <a:p>
            <a:pPr>
              <a:lnSpc>
                <a:spcPct val="130000"/>
              </a:lnSpc>
            </a:pPr>
            <a:endParaRPr sz="9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Antimicrobial efficacy: Greater than 99%</a:t>
            </a:r>
          </a:p>
          <a:p>
            <a:pPr>
              <a:lnSpc>
                <a:spcPct val="130000"/>
              </a:lnSpc>
            </a:pPr>
            <a:endParaRPr sz="9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The antimicrobial efficacy of products diminishes over time, indicating a time-sensitive nature of antimicrobial properties. Antimicrobial durability certification evaluates the longevity of antimicrobial effectiveness. </a:t>
            </a:r>
          </a:p>
          <a:p>
            <a:pPr>
              <a:lnSpc>
                <a:spcPct val="130000"/>
              </a:lnSpc>
            </a:pPr>
            <a:endParaRPr sz="9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Durability testing involves immersing the product in hot water for 24 hours to accelerate the dissipation of antimicrobial properties, followed by antimicrobial efficacy testing. This report can indirectly estimate that Bolle pipeline products maintain antimicrobial efficacy for up to 15 years.</a:t>
            </a:r>
          </a:p>
        </p:txBody>
      </p:sp>
      <p:sp>
        <p:nvSpPr>
          <p:cNvPr id="2" name="文本框 1"/>
          <p:cNvSpPr txBox="1"/>
          <p:nvPr/>
        </p:nvSpPr>
        <p:spPr>
          <a:xfrm>
            <a:off x="2484120" y="1282700"/>
            <a:ext cx="5883275" cy="1348105"/>
          </a:xfrm>
          <a:prstGeom prst="rect">
            <a:avLst/>
          </a:prstGeom>
          <a:noFill/>
        </p:spPr>
        <p:txBody>
          <a:bodyPr wrap="square" rtlCol="0" anchor="t">
            <a:spAutoFit/>
          </a:bodyPr>
          <a:lstStyle/>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Testing standard: GB/T 31402-2015, Test method for antimicrobial activity on plastics</a:t>
            </a:r>
          </a:p>
          <a:p>
            <a:pPr>
              <a:lnSpc>
                <a:spcPct val="130000"/>
              </a:lnSpc>
            </a:pPr>
            <a:endParaRPr sz="9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Antimicrobial efficacy: 99.9%</a:t>
            </a:r>
          </a:p>
          <a:p>
            <a:pPr>
              <a:lnSpc>
                <a:spcPct val="130000"/>
              </a:lnSpc>
            </a:pPr>
            <a:endParaRPr sz="900"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sz="900" dirty="0" smtClean="0">
                <a:solidFill>
                  <a:schemeClr val="tx1"/>
                </a:solidFill>
                <a:latin typeface="微软雅黑" panose="020B0503020204020204" pitchFamily="34" charset="-122"/>
                <a:ea typeface="微软雅黑" panose="020B0503020204020204" pitchFamily="34" charset="-122"/>
              </a:rPr>
              <a:t>According to the national standard, products with an antimicrobial efficacy exceeding 90% exhibit antimicrobial properties. Products with an antimicrobial efficacy exceeding 99% are considered to have strong antimicrobial effects.</a:t>
            </a:r>
          </a:p>
        </p:txBody>
      </p:sp>
      <p:sp>
        <p:nvSpPr>
          <p:cNvPr id="8"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AppData/Local/Temp/picturecompress_20220217171258/output_1.pngoutput_1"/>
          <p:cNvPicPr>
            <a:picLocks noChangeAspect="1"/>
          </p:cNvPicPr>
          <p:nvPr/>
        </p:nvPicPr>
        <p:blipFill>
          <a:blip r:embed="rId2"/>
          <a:stretch>
            <a:fillRect/>
          </a:stretch>
        </p:blipFill>
        <p:spPr>
          <a:xfrm>
            <a:off x="899795" y="1259205"/>
            <a:ext cx="3216910" cy="2413000"/>
          </a:xfrm>
          <a:prstGeom prst="rect">
            <a:avLst/>
          </a:prstGeom>
          <a:ln w="12700" cmpd="sng">
            <a:solidFill>
              <a:schemeClr val="accent1">
                <a:shade val="50000"/>
              </a:schemeClr>
            </a:solidFill>
            <a:prstDash val="solid"/>
          </a:ln>
        </p:spPr>
      </p:pic>
      <p:sp>
        <p:nvSpPr>
          <p:cNvPr id="9" name="TextBox 61"/>
          <p:cNvSpPr>
            <a:spLocks noChangeArrowheads="1"/>
          </p:cNvSpPr>
          <p:nvPr/>
        </p:nvSpPr>
        <p:spPr bwMode="auto">
          <a:xfrm>
            <a:off x="867647" y="573511"/>
            <a:ext cx="810895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b="1" dirty="0">
                <a:latin typeface="微软雅黑" panose="020B0503020204020204" pitchFamily="34" charset="-122"/>
                <a:ea typeface="微软雅黑" panose="020B0503020204020204" pitchFamily="34" charset="-122"/>
                <a:sym typeface="+mn-ea"/>
              </a:rPr>
              <a:t>T</a:t>
            </a:r>
            <a:r>
              <a:rPr sz="2000" b="1" dirty="0">
                <a:latin typeface="微软雅黑" panose="020B0503020204020204" pitchFamily="34" charset="-122"/>
                <a:ea typeface="微软雅黑" panose="020B0503020204020204" pitchFamily="34" charset="-122"/>
                <a:sym typeface="+mn-ea"/>
              </a:rPr>
              <a:t>he BlauFast pipeline system has</a:t>
            </a:r>
            <a:r>
              <a:rPr lang="en-US" sz="2000" b="1" dirty="0">
                <a:latin typeface="微软雅黑" panose="020B0503020204020204" pitchFamily="34" charset="-122"/>
                <a:ea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Significant sealing capability</a:t>
            </a:r>
          </a:p>
        </p:txBody>
      </p:sp>
      <p:pic>
        <p:nvPicPr>
          <p:cNvPr id="5" name="图片 4" descr="C:/Users/Administrator/AppData/Local/Temp/picturecompress_20220217171243/output_1.pngoutput_1"/>
          <p:cNvPicPr>
            <a:picLocks noChangeAspect="1"/>
          </p:cNvPicPr>
          <p:nvPr/>
        </p:nvPicPr>
        <p:blipFill>
          <a:blip r:embed="rId3"/>
          <a:stretch>
            <a:fillRect/>
          </a:stretch>
        </p:blipFill>
        <p:spPr>
          <a:xfrm>
            <a:off x="7740650" y="3664585"/>
            <a:ext cx="1725930" cy="1294765"/>
          </a:xfrm>
          <a:prstGeom prst="rect">
            <a:avLst/>
          </a:prstGeom>
          <a:ln w="12700" cmpd="sng">
            <a:solidFill>
              <a:schemeClr val="accent1">
                <a:shade val="50000"/>
              </a:schemeClr>
            </a:solidFill>
            <a:prstDash val="solid"/>
          </a:ln>
        </p:spPr>
      </p:pic>
      <p:pic>
        <p:nvPicPr>
          <p:cNvPr id="2" name="图片 1" descr="C:/Users/Administrator/AppData/Local/Temp/picturecompress_20220217171431/output_1.pngoutput_1"/>
          <p:cNvPicPr>
            <a:picLocks noChangeAspect="1"/>
          </p:cNvPicPr>
          <p:nvPr/>
        </p:nvPicPr>
        <p:blipFill>
          <a:blip r:embed="rId4"/>
          <a:stretch>
            <a:fillRect/>
          </a:stretch>
        </p:blipFill>
        <p:spPr>
          <a:xfrm>
            <a:off x="4140200" y="3672205"/>
            <a:ext cx="1835785" cy="2449195"/>
          </a:xfrm>
          <a:prstGeom prst="rect">
            <a:avLst/>
          </a:prstGeom>
          <a:ln w="12700" cmpd="sng">
            <a:solidFill>
              <a:schemeClr val="accent1">
                <a:shade val="50000"/>
              </a:schemeClr>
            </a:solidFill>
            <a:prstDash val="solid"/>
          </a:ln>
        </p:spPr>
      </p:pic>
      <p:pic>
        <p:nvPicPr>
          <p:cNvPr id="6" name="图片 5" descr="C:/Users/Administrator/AppData/Local/Temp/picturecompress_20220217171431/output_2.pngoutput_2"/>
          <p:cNvPicPr>
            <a:picLocks noChangeAspect="1"/>
          </p:cNvPicPr>
          <p:nvPr/>
        </p:nvPicPr>
        <p:blipFill>
          <a:blip r:embed="rId5"/>
          <a:stretch>
            <a:fillRect/>
          </a:stretch>
        </p:blipFill>
        <p:spPr>
          <a:xfrm>
            <a:off x="5975985" y="1367790"/>
            <a:ext cx="1722120" cy="2296795"/>
          </a:xfrm>
          <a:prstGeom prst="rect">
            <a:avLst/>
          </a:prstGeom>
          <a:ln w="12700" cmpd="sng">
            <a:solidFill>
              <a:schemeClr val="accent1">
                <a:shade val="50000"/>
              </a:schemeClr>
            </a:solidFill>
            <a:prstDash val="solid"/>
          </a:ln>
        </p:spPr>
      </p:pic>
      <p:sp>
        <p:nvSpPr>
          <p:cNvPr id="10" name="文本框 9"/>
          <p:cNvSpPr txBox="1"/>
          <p:nvPr/>
        </p:nvSpPr>
        <p:spPr>
          <a:xfrm>
            <a:off x="467995" y="3743960"/>
            <a:ext cx="3590925"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rPr>
              <a:t>B</a:t>
            </a:r>
            <a:r>
              <a:rPr lang="en-US" altLang="zh-CN" sz="1400">
                <a:latin typeface="微软雅黑" panose="020B0503020204020204" pitchFamily="34" charset="-122"/>
                <a:ea typeface="微软雅黑" panose="020B0503020204020204" pitchFamily="34" charset="-122"/>
              </a:rPr>
              <a:t>ruck</a:t>
            </a:r>
            <a:r>
              <a:rPr lang="zh-CN" altLang="en-US" sz="1400">
                <a:latin typeface="微软雅黑" panose="020B0503020204020204" pitchFamily="34" charset="-122"/>
                <a:ea typeface="微软雅黑" panose="020B0503020204020204" pitchFamily="34" charset="-122"/>
              </a:rPr>
              <a:t> tube in the wind tunnel test stand</a:t>
            </a:r>
          </a:p>
        </p:txBody>
      </p:sp>
      <p:sp>
        <p:nvSpPr>
          <p:cNvPr id="11" name="文本框 10"/>
          <p:cNvSpPr txBox="1"/>
          <p:nvPr/>
        </p:nvSpPr>
        <p:spPr>
          <a:xfrm>
            <a:off x="4257675" y="3096260"/>
            <a:ext cx="1453515" cy="521970"/>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rPr>
              <a:t>Universal joint </a:t>
            </a:r>
          </a:p>
          <a:p>
            <a:pPr algn="l"/>
            <a:r>
              <a:rPr lang="zh-CN" altLang="en-US" sz="1400">
                <a:latin typeface="微软雅黑" panose="020B0503020204020204" pitchFamily="34" charset="-122"/>
                <a:ea typeface="微软雅黑" panose="020B0503020204020204" pitchFamily="34" charset="-122"/>
              </a:rPr>
              <a:t>bending test</a:t>
            </a:r>
          </a:p>
        </p:txBody>
      </p:sp>
      <p:sp>
        <p:nvSpPr>
          <p:cNvPr id="12" name="文本框 11"/>
          <p:cNvSpPr txBox="1"/>
          <p:nvPr/>
        </p:nvSpPr>
        <p:spPr>
          <a:xfrm>
            <a:off x="6030595" y="3664585"/>
            <a:ext cx="1680845" cy="521970"/>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rPr>
              <a:t>Universal joint </a:t>
            </a:r>
          </a:p>
          <a:p>
            <a:pPr algn="l"/>
            <a:r>
              <a:rPr lang="zh-CN" altLang="en-US" sz="1400">
                <a:latin typeface="微软雅黑" panose="020B0503020204020204" pitchFamily="34" charset="-122"/>
                <a:ea typeface="微软雅黑" panose="020B0503020204020204" pitchFamily="34" charset="-122"/>
              </a:rPr>
              <a:t>straightening test</a:t>
            </a:r>
          </a:p>
        </p:txBody>
      </p:sp>
      <p:sp>
        <p:nvSpPr>
          <p:cNvPr id="13" name="文本框 12"/>
          <p:cNvSpPr txBox="1"/>
          <p:nvPr/>
        </p:nvSpPr>
        <p:spPr>
          <a:xfrm>
            <a:off x="7962900" y="3096260"/>
            <a:ext cx="1747520" cy="521970"/>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rPr>
              <a:t>Leakage rate </a:t>
            </a:r>
          </a:p>
          <a:p>
            <a:pPr algn="l"/>
            <a:r>
              <a:rPr lang="zh-CN" altLang="en-US" sz="1400">
                <a:latin typeface="微软雅黑" panose="020B0503020204020204" pitchFamily="34" charset="-122"/>
                <a:ea typeface="微软雅黑" panose="020B0503020204020204" pitchFamily="34" charset="-122"/>
              </a:rPr>
              <a:t>testing instrument</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Test site</a:t>
            </a:r>
          </a:p>
        </p:txBody>
      </p:sp>
      <p:sp>
        <p:nvSpPr>
          <p:cNvPr id="4"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610870" y="1801495"/>
          <a:ext cx="9483725" cy="2526030"/>
        </p:xfrm>
        <a:graphic>
          <a:graphicData uri="http://schemas.openxmlformats.org/drawingml/2006/table">
            <a:tbl>
              <a:tblPr firstRow="1" bandRow="1"/>
              <a:tblGrid>
                <a:gridCol w="2452370">
                  <a:extLst>
                    <a:ext uri="{9D8B030D-6E8A-4147-A177-3AD203B41FA5}">
                      <a16:colId xmlns:a16="http://schemas.microsoft.com/office/drawing/2014/main" val="20000"/>
                    </a:ext>
                  </a:extLst>
                </a:gridCol>
                <a:gridCol w="2386330">
                  <a:extLst>
                    <a:ext uri="{9D8B030D-6E8A-4147-A177-3AD203B41FA5}">
                      <a16:colId xmlns:a16="http://schemas.microsoft.com/office/drawing/2014/main" val="20001"/>
                    </a:ext>
                  </a:extLst>
                </a:gridCol>
                <a:gridCol w="2444750">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485775">
                <a:tc gridSpan="4">
                  <a:txBody>
                    <a:bodyPr/>
                    <a:lstStyle/>
                    <a:p>
                      <a:pPr algn="ctr"/>
                      <a:r>
                        <a:rPr sz="1535" b="1" spc="120">
                          <a:solidFill>
                            <a:srgbClr val="2F4A8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Main duct airflow leakage testing</a:t>
                      </a:r>
                    </a:p>
                  </a:txBody>
                  <a:tcPr anchor="ctr">
                    <a:lnL>
                      <a:noFill/>
                    </a:lnL>
                    <a:lnR>
                      <a:noFill/>
                    </a:lnR>
                    <a:lnT w="19050">
                      <a:solidFill>
                        <a:srgbClr val="2F4A8F"/>
                      </a:solidFill>
                      <a:prstDash val="solid"/>
                    </a:lnT>
                    <a:lnB w="12700">
                      <a:solidFill>
                        <a:srgbClr val="2F4A8F"/>
                      </a:solidFill>
                      <a:prstDash val="solid"/>
                    </a:lnB>
                    <a:solidFill>
                      <a:srgbClr val="FFFFFF"/>
                    </a:solidFill>
                  </a:tcPr>
                </a:tc>
                <a:tc hMerge="1">
                  <a:txBody>
                    <a:bodyPr/>
                    <a:lstStyle/>
                    <a:p>
                      <a:endParaRPr lang="en-US"/>
                    </a:p>
                  </a:txBody>
                  <a:tcPr anchor="ctr">
                    <a:lnL>
                      <a:noFill/>
                    </a:lnL>
                    <a:lnR>
                      <a:noFill/>
                    </a:lnR>
                    <a:lnT w="19050">
                      <a:solidFill>
                        <a:srgbClr val="2F4A8F"/>
                      </a:solidFill>
                      <a:prstDash val="solid"/>
                    </a:lnT>
                    <a:lnB w="12700">
                      <a:solidFill>
                        <a:srgbClr val="2F4A8F"/>
                      </a:solidFill>
                      <a:prstDash val="solid"/>
                    </a:lnB>
                    <a:solidFill>
                      <a:srgbClr val="FFFFFF"/>
                    </a:solidFill>
                  </a:tcPr>
                </a:tc>
                <a:tc hMerge="1">
                  <a:txBody>
                    <a:bodyPr/>
                    <a:lstStyle/>
                    <a:p>
                      <a:endParaRPr lang="en-US"/>
                    </a:p>
                  </a:txBody>
                  <a:tcPr anchor="ctr">
                    <a:lnL>
                      <a:noFill/>
                    </a:lnL>
                    <a:lnR>
                      <a:noFill/>
                    </a:lnR>
                    <a:lnT w="19050">
                      <a:solidFill>
                        <a:srgbClr val="2F4A8F"/>
                      </a:solidFill>
                      <a:prstDash val="solid"/>
                    </a:lnT>
                    <a:lnB w="12700">
                      <a:solidFill>
                        <a:srgbClr val="2F4A8F"/>
                      </a:solidFill>
                      <a:prstDash val="solid"/>
                    </a:lnB>
                    <a:solidFill>
                      <a:srgbClr val="FFFFFF"/>
                    </a:solidFill>
                  </a:tcPr>
                </a:tc>
                <a:tc hMerge="1">
                  <a:txBody>
                    <a:bodyPr/>
                    <a:lstStyle/>
                    <a:p>
                      <a:endParaRPr lang="en-US"/>
                    </a:p>
                  </a:txBody>
                  <a:tcPr anchor="ctr">
                    <a:lnL>
                      <a:noFill/>
                    </a:lnL>
                    <a:lnR>
                      <a:noFill/>
                    </a:lnR>
                    <a:lnT w="19050">
                      <a:solidFill>
                        <a:srgbClr val="2F4A8F"/>
                      </a:solidFill>
                      <a:prstDash val="solid"/>
                    </a:lnT>
                    <a:lnB w="12700">
                      <a:solidFill>
                        <a:srgbClr val="2F4A8F"/>
                      </a:solidFill>
                      <a:prstDash val="solid"/>
                    </a:lnB>
                    <a:solidFill>
                      <a:srgbClr val="FFFFFF"/>
                    </a:solidFill>
                  </a:tcPr>
                </a:tc>
                <a:extLst>
                  <a:ext uri="{0D108BD9-81ED-4DB2-BD59-A6C34878D82A}">
                    <a16:rowId xmlns:a16="http://schemas.microsoft.com/office/drawing/2014/main" val="10000"/>
                  </a:ext>
                </a:extLst>
              </a:tr>
              <a:tr h="593090">
                <a:tc>
                  <a:txBody>
                    <a:bodyPr/>
                    <a:lstStyle/>
                    <a:p>
                      <a:pPr>
                        <a:buNone/>
                      </a:pPr>
                      <a:endParaRPr lang="zh-CN" altLang="en-US" sz="1200" b="0">
                        <a:solidFill>
                          <a:srgbClr val="2F4A8F"/>
                        </a:solidFill>
                        <a:latin typeface="微软雅黑" panose="020B0503020204020204" pitchFamily="34" charset="-122"/>
                        <a:ea typeface="微软雅黑" panose="020B0503020204020204" pitchFamily="34" charset="-122"/>
                      </a:endParaRPr>
                    </a:p>
                  </a:txBody>
                  <a:tcPr anchor="ctr">
                    <a:lnL>
                      <a:noFill/>
                    </a:lnL>
                    <a:lnR w="6350">
                      <a:solidFill>
                        <a:srgbClr val="2F4A8F"/>
                      </a:solidFill>
                      <a:prstDash val="dash"/>
                    </a:lnR>
                    <a:lnT w="12700">
                      <a:solidFill>
                        <a:srgbClr val="2F4A8F"/>
                      </a:solidFill>
                      <a:prstDash val="solid"/>
                    </a:lnT>
                    <a:lnB w="12700">
                      <a:solidFill>
                        <a:srgbClr val="2F4A8F"/>
                      </a:solidFill>
                      <a:prstDash val="solid"/>
                    </a:lnB>
                    <a:solidFill>
                      <a:srgbClr val="FFFFFF"/>
                    </a:solidFill>
                  </a:tcPr>
                </a:tc>
                <a:tc>
                  <a:txBody>
                    <a:bodyPr/>
                    <a:lstStyle/>
                    <a:p>
                      <a:pPr>
                        <a:buNone/>
                      </a:pPr>
                      <a:r>
                        <a:rPr sz="12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φ110 universal joint leakage air volume</a:t>
                      </a:r>
                    </a:p>
                    <a:p>
                      <a:pPr>
                        <a:buNone/>
                      </a:pPr>
                      <a:r>
                        <a:rPr sz="12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(500Pa low pressure air duct standard)</a:t>
                      </a:r>
                    </a:p>
                  </a:txBody>
                  <a:tcPr anchor="ctr">
                    <a:lnL w="6350">
                      <a:solidFill>
                        <a:srgbClr val="2F4A8F"/>
                      </a:solidFill>
                      <a:prstDash val="dash"/>
                    </a:lnL>
                    <a:lnR w="6350">
                      <a:solidFill>
                        <a:srgbClr val="2F4A8F"/>
                      </a:solidFill>
                      <a:prstDash val="dash"/>
                    </a:lnR>
                    <a:lnT w="12700">
                      <a:solidFill>
                        <a:srgbClr val="2F4A8F"/>
                      </a:solidFill>
                      <a:prstDash val="solid"/>
                    </a:lnT>
                    <a:lnB w="12700">
                      <a:solidFill>
                        <a:srgbClr val="2F4A8F"/>
                      </a:solidFill>
                      <a:prstDash val="solid"/>
                    </a:lnB>
                    <a:solidFill>
                      <a:srgbClr val="FFFFFF"/>
                    </a:solidFill>
                  </a:tcPr>
                </a:tc>
                <a:tc>
                  <a:txBody>
                    <a:bodyPr/>
                    <a:lstStyle/>
                    <a:p>
                      <a:pPr>
                        <a:buNone/>
                      </a:pPr>
                      <a:r>
                        <a:rPr sz="12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φ180 universal joint leakage airflow</a:t>
                      </a:r>
                    </a:p>
                    <a:p>
                      <a:pPr>
                        <a:buNone/>
                      </a:pPr>
                      <a:r>
                        <a:rPr sz="12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(500Pa low pressure air duct standard)</a:t>
                      </a:r>
                    </a:p>
                  </a:txBody>
                  <a:tcPr anchor="ctr">
                    <a:lnL w="6350">
                      <a:solidFill>
                        <a:srgbClr val="2F4A8F"/>
                      </a:solidFill>
                      <a:prstDash val="dash"/>
                    </a:lnL>
                    <a:lnR w="6350">
                      <a:solidFill>
                        <a:srgbClr val="2F4A8F"/>
                      </a:solidFill>
                      <a:prstDash val="dash"/>
                    </a:lnR>
                    <a:lnT w="12700">
                      <a:solidFill>
                        <a:srgbClr val="2F4A8F"/>
                      </a:solidFill>
                      <a:prstDash val="solid"/>
                    </a:lnT>
                    <a:lnB w="12700">
                      <a:solidFill>
                        <a:srgbClr val="2F4A8F"/>
                      </a:solidFill>
                      <a:prstDash val="solid"/>
                    </a:lnB>
                    <a:solidFill>
                      <a:srgbClr val="FFFFFF"/>
                    </a:solidFill>
                  </a:tcPr>
                </a:tc>
                <a:tc>
                  <a:txBody>
                    <a:bodyPr/>
                    <a:lstStyle/>
                    <a:p>
                      <a:pPr>
                        <a:buNone/>
                      </a:pPr>
                      <a:r>
                        <a:rPr lang="zh-CN" altLang="en-US" sz="12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Booker tube leakage airflow</a:t>
                      </a:r>
                    </a:p>
                    <a:p>
                      <a:pPr>
                        <a:buNone/>
                      </a:pPr>
                      <a:r>
                        <a:rPr lang="zh-CN" altLang="en-US" sz="12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(500Pa low pressure air duct standard)</a:t>
                      </a:r>
                    </a:p>
                  </a:txBody>
                  <a:tcPr anchor="ctr">
                    <a:lnL w="6350">
                      <a:solidFill>
                        <a:srgbClr val="2F4A8F"/>
                      </a:solidFill>
                      <a:prstDash val="dash"/>
                    </a:lnL>
                    <a:lnR>
                      <a:noFill/>
                    </a:lnR>
                    <a:lnT w="12700">
                      <a:solidFill>
                        <a:srgbClr val="2F4A8F"/>
                      </a:solidFill>
                      <a:prstDash val="solid"/>
                    </a:lnT>
                    <a:lnB w="12700">
                      <a:solidFill>
                        <a:srgbClr val="2F4A8F"/>
                      </a:solidFill>
                      <a:prstDash val="solid"/>
                    </a:lnB>
                    <a:solidFill>
                      <a:srgbClr val="FFFFFF"/>
                    </a:solidFill>
                  </a:tcPr>
                </a:tc>
                <a:extLst>
                  <a:ext uri="{0D108BD9-81ED-4DB2-BD59-A6C34878D82A}">
                    <a16:rowId xmlns:a16="http://schemas.microsoft.com/office/drawing/2014/main" val="10001"/>
                  </a:ext>
                </a:extLst>
              </a:tr>
              <a:tr h="409575">
                <a:tc>
                  <a:txBody>
                    <a:bodyPr/>
                    <a:lstStyle/>
                    <a:p>
                      <a:pPr algn="ctr">
                        <a:buNone/>
                      </a:pPr>
                      <a:r>
                        <a:rPr lang="zh-CN" altLang="en-US" sz="1200" b="0">
                          <a:solidFill>
                            <a:schemeClr val="tx1"/>
                          </a:solidFill>
                          <a:latin typeface="微软雅黑" panose="020B0503020204020204" pitchFamily="34" charset="-122"/>
                          <a:ea typeface="微软雅黑" panose="020B0503020204020204" pitchFamily="34" charset="-122"/>
                        </a:rPr>
                        <a:t>Pipeline straightening</a:t>
                      </a:r>
                    </a:p>
                  </a:txBody>
                  <a:tcPr anchor="ctr">
                    <a:lnL>
                      <a:noFill/>
                    </a:lnL>
                    <a:lnR>
                      <a:noFill/>
                    </a:lnR>
                    <a:lnT w="12700">
                      <a:solidFill>
                        <a:srgbClr val="2F4A8F"/>
                      </a:solidFill>
                      <a:prstDash val="solid"/>
                    </a:lnT>
                    <a:lnB>
                      <a:noFill/>
                    </a:lnB>
                    <a:solidFill>
                      <a:srgbClr val="FFFFFF"/>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rPr>
                        <a:t>16m³/h</a:t>
                      </a:r>
                    </a:p>
                  </a:txBody>
                  <a:tcPr anchor="ctr">
                    <a:lnL>
                      <a:noFill/>
                    </a:lnL>
                    <a:lnR>
                      <a:noFill/>
                    </a:lnR>
                    <a:lnT w="12700">
                      <a:solidFill>
                        <a:srgbClr val="2F4A8F"/>
                      </a:solidFill>
                      <a:prstDash val="solid"/>
                    </a:lnT>
                    <a:lnB>
                      <a:noFill/>
                    </a:lnB>
                    <a:solidFill>
                      <a:srgbClr val="FFFFFF"/>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rPr>
                        <a:t>12m³/h</a:t>
                      </a:r>
                    </a:p>
                  </a:txBody>
                  <a:tcPr anchor="ctr">
                    <a:lnL>
                      <a:noFill/>
                    </a:lnL>
                    <a:lnR>
                      <a:noFill/>
                    </a:lnR>
                    <a:lnT w="12700">
                      <a:solidFill>
                        <a:srgbClr val="2F4A8F"/>
                      </a:solidFill>
                      <a:prstDash val="solid"/>
                    </a:lnT>
                    <a:lnB>
                      <a:noFill/>
                    </a:lnB>
                    <a:solidFill>
                      <a:srgbClr val="FFFFFF"/>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rPr>
                        <a:t>1m³/h</a:t>
                      </a:r>
                    </a:p>
                  </a:txBody>
                  <a:tcPr anchor="ctr">
                    <a:lnL>
                      <a:noFill/>
                    </a:lnL>
                    <a:lnR>
                      <a:noFill/>
                    </a:lnR>
                    <a:lnT w="12700">
                      <a:solidFill>
                        <a:srgbClr val="2F4A8F"/>
                      </a:solidFill>
                      <a:prstDash val="solid"/>
                    </a:lnT>
                    <a:lnB>
                      <a:noFill/>
                    </a:lnB>
                    <a:solidFill>
                      <a:srgbClr val="FFFFFF"/>
                    </a:solidFill>
                  </a:tcPr>
                </a:tc>
                <a:extLst>
                  <a:ext uri="{0D108BD9-81ED-4DB2-BD59-A6C34878D82A}">
                    <a16:rowId xmlns:a16="http://schemas.microsoft.com/office/drawing/2014/main" val="10002"/>
                  </a:ext>
                </a:extLst>
              </a:tr>
              <a:tr h="391795">
                <a:tc>
                  <a:txBody>
                    <a:bodyPr/>
                    <a:lstStyle/>
                    <a:p>
                      <a:pPr algn="ctr">
                        <a:buNone/>
                      </a:pPr>
                      <a:r>
                        <a:rPr lang="zh-CN" altLang="en-US" sz="1200" b="0">
                          <a:solidFill>
                            <a:schemeClr val="tx1"/>
                          </a:solidFill>
                          <a:latin typeface="微软雅黑" panose="020B0503020204020204" pitchFamily="34" charset="-122"/>
                          <a:ea typeface="微软雅黑" panose="020B0503020204020204" pitchFamily="34" charset="-122"/>
                        </a:rPr>
                        <a:t>Pipeline bending</a:t>
                      </a:r>
                    </a:p>
                  </a:txBody>
                  <a:tcPr anchor="ctr">
                    <a:lnL>
                      <a:noFill/>
                    </a:lnL>
                    <a:lnR>
                      <a:noFill/>
                    </a:lnR>
                    <a:lnT>
                      <a:noFill/>
                    </a:lnT>
                    <a:lnB>
                      <a:noFill/>
                    </a:lnB>
                    <a:solidFill>
                      <a:srgbClr val="E9EDF8"/>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sym typeface="+mn-ea"/>
                        </a:rPr>
                        <a:t>31m³/h </a:t>
                      </a:r>
                    </a:p>
                  </a:txBody>
                  <a:tcPr anchor="ctr">
                    <a:lnL>
                      <a:noFill/>
                    </a:lnL>
                    <a:lnR>
                      <a:noFill/>
                    </a:lnR>
                    <a:lnT>
                      <a:noFill/>
                    </a:lnT>
                    <a:lnB>
                      <a:noFill/>
                    </a:lnB>
                    <a:solidFill>
                      <a:srgbClr val="E9EDF8"/>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sym typeface="+mn-ea"/>
                        </a:rPr>
                        <a:t>21m³/h </a:t>
                      </a:r>
                    </a:p>
                  </a:txBody>
                  <a:tcPr anchor="ctr">
                    <a:lnL>
                      <a:noFill/>
                    </a:lnL>
                    <a:lnR>
                      <a:noFill/>
                    </a:lnR>
                    <a:lnT>
                      <a:noFill/>
                    </a:lnT>
                    <a:lnB>
                      <a:noFill/>
                    </a:lnB>
                    <a:solidFill>
                      <a:srgbClr val="E9EDF8"/>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rPr>
                        <a:t>1m³/h</a:t>
                      </a:r>
                    </a:p>
                  </a:txBody>
                  <a:tcPr anchor="ctr">
                    <a:lnL>
                      <a:noFill/>
                    </a:lnL>
                    <a:lnR>
                      <a:noFill/>
                    </a:lnR>
                    <a:lnT>
                      <a:noFill/>
                    </a:lnT>
                    <a:lnB>
                      <a:noFill/>
                    </a:lnB>
                    <a:solidFill>
                      <a:srgbClr val="E9EDF8"/>
                    </a:solidFill>
                  </a:tcPr>
                </a:tc>
                <a:extLst>
                  <a:ext uri="{0D108BD9-81ED-4DB2-BD59-A6C34878D82A}">
                    <a16:rowId xmlns:a16="http://schemas.microsoft.com/office/drawing/2014/main" val="10003"/>
                  </a:ext>
                </a:extLst>
              </a:tr>
              <a:tr h="415925">
                <a:tc>
                  <a:txBody>
                    <a:bodyPr/>
                    <a:lstStyle/>
                    <a:p>
                      <a:pPr algn="ctr">
                        <a:buNone/>
                      </a:pPr>
                      <a:r>
                        <a:rPr sz="1200" b="0">
                          <a:solidFill>
                            <a:schemeClr val="tx1"/>
                          </a:solidFill>
                          <a:latin typeface="微软雅黑" panose="020B0503020204020204" pitchFamily="34" charset="-122"/>
                          <a:ea typeface="微软雅黑" panose="020B0503020204020204" pitchFamily="34" charset="-122"/>
                        </a:rPr>
                        <a:t>Leakage rate (500 m³/h)</a:t>
                      </a:r>
                    </a:p>
                  </a:txBody>
                  <a:tcPr anchor="ctr">
                    <a:lnL>
                      <a:noFill/>
                    </a:lnL>
                    <a:lnR>
                      <a:noFill/>
                    </a:lnR>
                    <a:lnT>
                      <a:noFill/>
                    </a:lnT>
                    <a:lnB w="19050">
                      <a:solidFill>
                        <a:srgbClr val="2F4A8F"/>
                      </a:solidFill>
                      <a:prstDash val="solid"/>
                    </a:lnB>
                    <a:solidFill>
                      <a:srgbClr val="FFFFFF"/>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sym typeface="+mn-ea"/>
                        </a:rPr>
                        <a:t>6.2%</a:t>
                      </a:r>
                    </a:p>
                  </a:txBody>
                  <a:tcPr anchor="ctr">
                    <a:lnL>
                      <a:noFill/>
                    </a:lnL>
                    <a:lnR>
                      <a:noFill/>
                    </a:lnR>
                    <a:lnT>
                      <a:noFill/>
                    </a:lnT>
                    <a:lnB w="19050">
                      <a:solidFill>
                        <a:srgbClr val="2F4A8F"/>
                      </a:solidFill>
                      <a:prstDash val="solid"/>
                    </a:lnB>
                    <a:solidFill>
                      <a:srgbClr val="FFFFFF"/>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sym typeface="+mn-ea"/>
                        </a:rPr>
                        <a:t>4.2%</a:t>
                      </a:r>
                    </a:p>
                  </a:txBody>
                  <a:tcPr anchor="ctr">
                    <a:lnL>
                      <a:noFill/>
                    </a:lnL>
                    <a:lnR>
                      <a:noFill/>
                    </a:lnR>
                    <a:lnT>
                      <a:noFill/>
                    </a:lnT>
                    <a:lnB w="19050">
                      <a:solidFill>
                        <a:srgbClr val="2F4A8F"/>
                      </a:solidFill>
                      <a:prstDash val="solid"/>
                    </a:lnB>
                    <a:solidFill>
                      <a:srgbClr val="FFFFFF"/>
                    </a:solidFill>
                  </a:tcPr>
                </a:tc>
                <a:tc>
                  <a:txBody>
                    <a:bodyPr/>
                    <a:lstStyle/>
                    <a:p>
                      <a:pPr algn="ctr" fontAlgn="ctr">
                        <a:buNone/>
                      </a:pPr>
                      <a:r>
                        <a:rPr lang="en-US" altLang="zh-CN" sz="1200" b="0">
                          <a:solidFill>
                            <a:schemeClr val="tx1"/>
                          </a:solidFill>
                          <a:latin typeface="微软雅黑" panose="020B0503020204020204" pitchFamily="34" charset="-122"/>
                          <a:ea typeface="微软雅黑" panose="020B0503020204020204" pitchFamily="34" charset="-122"/>
                        </a:rPr>
                        <a:t>0%</a:t>
                      </a:r>
                    </a:p>
                  </a:txBody>
                  <a:tcPr anchor="ctr">
                    <a:lnL>
                      <a:noFill/>
                    </a:lnL>
                    <a:lnR>
                      <a:noFill/>
                    </a:lnR>
                    <a:lnT>
                      <a:noFill/>
                    </a:lnT>
                    <a:lnB w="19050">
                      <a:solidFill>
                        <a:srgbClr val="2F4A8F"/>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8" name="文本框 7"/>
          <p:cNvSpPr txBox="1"/>
          <p:nvPr/>
        </p:nvSpPr>
        <p:spPr>
          <a:xfrm>
            <a:off x="596265" y="4320540"/>
            <a:ext cx="9408795" cy="1476375"/>
          </a:xfrm>
          <a:prstGeom prst="rect">
            <a:avLst/>
          </a:prstGeom>
          <a:noFill/>
        </p:spPr>
        <p:txBody>
          <a:bodyPr wrap="none" rtlCol="0" anchor="t">
            <a:spAutoFit/>
          </a:bodyPr>
          <a:lstStyle/>
          <a:p>
            <a:pPr algn="l">
              <a:lnSpc>
                <a:spcPct val="150000"/>
              </a:lnSpc>
            </a:pP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Testing standard: GB 50243-2016 "Code for acceptance of construction quality of ventilation and air conditioning engineering"</a:t>
            </a:r>
          </a:p>
          <a:p>
            <a:pPr algn="l">
              <a:lnSpc>
                <a:spcPct val="150000"/>
              </a:lnSpc>
            </a:pPr>
            <a:endPar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Observations during testing:</a:t>
            </a:r>
          </a:p>
          <a:p>
            <a:pPr algn="l">
              <a:lnSpc>
                <a:spcPct val="150000"/>
              </a:lnSpc>
            </a:pP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The larger the bend of the universal joint air duct, the more severe the air leakage.</a:t>
            </a:r>
          </a:p>
          <a:p>
            <a:pPr algn="l">
              <a:lnSpc>
                <a:spcPct val="150000"/>
              </a:lnSpc>
            </a:pP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Universal joint air ducts should not be compressed; even slight compression can lead to significant air leakage.</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Test data</a:t>
            </a:r>
          </a:p>
        </p:txBody>
      </p:sp>
      <p:sp>
        <p:nvSpPr>
          <p:cNvPr id="3"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
        <p:nvSpPr>
          <p:cNvPr id="2" name="TextBox 61"/>
          <p:cNvSpPr>
            <a:spLocks noChangeArrowheads="1"/>
          </p:cNvSpPr>
          <p:nvPr/>
        </p:nvSpPr>
        <p:spPr bwMode="auto">
          <a:xfrm>
            <a:off x="867647" y="573511"/>
            <a:ext cx="810895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b="1" dirty="0">
                <a:latin typeface="微软雅黑" panose="020B0503020204020204" pitchFamily="34" charset="-122"/>
                <a:ea typeface="微软雅黑" panose="020B0503020204020204" pitchFamily="34" charset="-122"/>
                <a:sym typeface="+mn-ea"/>
              </a:rPr>
              <a:t>T</a:t>
            </a:r>
            <a:r>
              <a:rPr sz="2000" b="1" dirty="0">
                <a:latin typeface="微软雅黑" panose="020B0503020204020204" pitchFamily="34" charset="-122"/>
                <a:ea typeface="微软雅黑" panose="020B0503020204020204" pitchFamily="34" charset="-122"/>
                <a:sym typeface="+mn-ea"/>
              </a:rPr>
              <a:t>he BlauFast pipeline system has</a:t>
            </a:r>
            <a:r>
              <a:rPr lang="en-US" sz="2000" b="1" dirty="0">
                <a:latin typeface="微软雅黑" panose="020B0503020204020204" pitchFamily="34" charset="-122"/>
                <a:ea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Significant sealing capability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394460" y="2731770"/>
            <a:ext cx="1035050" cy="782320"/>
            <a:chOff x="2196" y="4302"/>
            <a:chExt cx="1630" cy="1232"/>
          </a:xfrm>
        </p:grpSpPr>
        <p:sp>
          <p:nvSpPr>
            <p:cNvPr id="4" name="WordArt 293"/>
            <p:cNvSpPr>
              <a:spLocks noChangeArrowheads="1" noChangeShapeType="1" noTextEdit="1"/>
            </p:cNvSpPr>
            <p:nvPr/>
          </p:nvSpPr>
          <p:spPr bwMode="auto">
            <a:xfrm>
              <a:off x="2196" y="4302"/>
              <a:ext cx="1631" cy="761"/>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zh-CN" altLang="en-US" sz="3265" kern="10" dirty="0">
                  <a:blipFill dpi="0" rotWithShape="1">
                    <a:blip r:embed="rId2"/>
                    <a:srcRect/>
                    <a:tile tx="0" ty="0" sx="100000" sy="100000" flip="none" algn="tl"/>
                  </a:blipFill>
                  <a:latin typeface="微软雅黑" panose="020B0503020204020204" pitchFamily="34" charset="-122"/>
                  <a:ea typeface="微软雅黑" panose="020B0503020204020204" pitchFamily="34" charset="-122"/>
                </a:rPr>
                <a:t>目录</a:t>
              </a:r>
            </a:p>
          </p:txBody>
        </p:sp>
        <p:sp>
          <p:nvSpPr>
            <p:cNvPr id="5" name="WordArt 294"/>
            <p:cNvSpPr>
              <a:spLocks noChangeArrowheads="1" noChangeShapeType="1" noTextEdit="1"/>
            </p:cNvSpPr>
            <p:nvPr/>
          </p:nvSpPr>
          <p:spPr bwMode="auto">
            <a:xfrm>
              <a:off x="2196" y="5316"/>
              <a:ext cx="1631" cy="21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altLang="zh-CN" sz="3265" kern="10" dirty="0">
                  <a:solidFill>
                    <a:schemeClr val="bg1"/>
                  </a:solidFill>
                  <a:latin typeface="微软雅黑" panose="020B0503020204020204" pitchFamily="34" charset="-122"/>
                  <a:ea typeface="微软雅黑" panose="020B0503020204020204" pitchFamily="34" charset="-122"/>
                </a:rPr>
                <a:t>CONTENTS</a:t>
              </a:r>
              <a:endParaRPr lang="zh-CN" altLang="en-US" sz="3265" kern="10" dirty="0">
                <a:solidFill>
                  <a:schemeClr val="bg1"/>
                </a:solidFill>
                <a:latin typeface="微软雅黑" panose="020B0503020204020204" pitchFamily="34" charset="-122"/>
                <a:ea typeface="微软雅黑" panose="020B0503020204020204" pitchFamily="34" charset="-122"/>
              </a:endParaRPr>
            </a:p>
          </p:txBody>
        </p:sp>
      </p:grpSp>
      <p:sp>
        <p:nvSpPr>
          <p:cNvPr id="6" name="WordArt 20"/>
          <p:cNvSpPr>
            <a:spLocks noChangeArrowheads="1" noChangeShapeType="1" noTextEdit="1"/>
          </p:cNvSpPr>
          <p:nvPr/>
        </p:nvSpPr>
        <p:spPr bwMode="auto">
          <a:xfrm>
            <a:off x="3235238" y="2533080"/>
            <a:ext cx="207179" cy="41435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sz="2540" b="1" kern="10" dirty="0">
                <a:solidFill>
                  <a:srgbClr val="414455"/>
                </a:solidFill>
                <a:latin typeface="微软雅黑" panose="020B0503020204020204" pitchFamily="34" charset="-122"/>
                <a:ea typeface="微软雅黑" panose="020B0503020204020204" pitchFamily="34" charset="-122"/>
              </a:rPr>
              <a:t>2</a:t>
            </a:r>
          </a:p>
        </p:txBody>
      </p:sp>
      <p:sp>
        <p:nvSpPr>
          <p:cNvPr id="8" name="WordArt 20"/>
          <p:cNvSpPr>
            <a:spLocks noChangeArrowheads="1" noChangeShapeType="1" noTextEdit="1"/>
          </p:cNvSpPr>
          <p:nvPr/>
        </p:nvSpPr>
        <p:spPr bwMode="auto">
          <a:xfrm>
            <a:off x="3511477" y="2859387"/>
            <a:ext cx="276239" cy="41435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endParaRPr lang="zh-CN" altLang="en-US" sz="2540" b="1" kern="10" dirty="0">
              <a:solidFill>
                <a:srgbClr val="414455"/>
              </a:solidFill>
              <a:latin typeface="微软雅黑" panose="020B0503020204020204" pitchFamily="34" charset="-122"/>
              <a:ea typeface="微软雅黑" panose="020B0503020204020204" pitchFamily="34" charset="-122"/>
            </a:endParaRPr>
          </a:p>
        </p:txBody>
      </p:sp>
      <p:sp>
        <p:nvSpPr>
          <p:cNvPr id="10" name="WordArt 20"/>
          <p:cNvSpPr>
            <a:spLocks noChangeArrowheads="1" noChangeShapeType="1" noTextEdit="1"/>
          </p:cNvSpPr>
          <p:nvPr/>
        </p:nvSpPr>
        <p:spPr bwMode="auto">
          <a:xfrm>
            <a:off x="3551273" y="3120663"/>
            <a:ext cx="276239" cy="41435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altLang="zh-CN" sz="2540" b="1" kern="10" dirty="0">
                <a:solidFill>
                  <a:srgbClr val="414455"/>
                </a:solidFill>
                <a:latin typeface="微软雅黑" panose="020B0503020204020204" pitchFamily="34" charset="-122"/>
                <a:ea typeface="微软雅黑" panose="020B0503020204020204" pitchFamily="34" charset="-122"/>
              </a:rPr>
              <a:t>3</a:t>
            </a:r>
            <a:endParaRPr lang="zh-CN" altLang="en-US" sz="2540" b="1" kern="10" dirty="0">
              <a:solidFill>
                <a:srgbClr val="414455"/>
              </a:solidFill>
              <a:latin typeface="微软雅黑" panose="020B0503020204020204" pitchFamily="34" charset="-122"/>
              <a:ea typeface="微软雅黑" panose="020B0503020204020204" pitchFamily="34" charset="-122"/>
            </a:endParaRPr>
          </a:p>
        </p:txBody>
      </p:sp>
      <p:sp>
        <p:nvSpPr>
          <p:cNvPr id="12" name="WordArt 20"/>
          <p:cNvSpPr>
            <a:spLocks noChangeArrowheads="1" noChangeShapeType="1" noTextEdit="1"/>
          </p:cNvSpPr>
          <p:nvPr/>
        </p:nvSpPr>
        <p:spPr bwMode="auto">
          <a:xfrm>
            <a:off x="3787716" y="3834468"/>
            <a:ext cx="276239" cy="41435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altLang="zh-CN" sz="2540" b="1" kern="10" dirty="0">
                <a:solidFill>
                  <a:srgbClr val="414455"/>
                </a:solidFill>
                <a:latin typeface="微软雅黑" panose="020B0503020204020204" pitchFamily="34" charset="-122"/>
                <a:ea typeface="微软雅黑" panose="020B0503020204020204" pitchFamily="34" charset="-122"/>
              </a:rPr>
              <a:t>4</a:t>
            </a:r>
            <a:endParaRPr lang="zh-CN" altLang="en-US" sz="2540" b="1" kern="10" dirty="0">
              <a:solidFill>
                <a:srgbClr val="414455"/>
              </a:solidFill>
              <a:latin typeface="微软雅黑" panose="020B0503020204020204" pitchFamily="34" charset="-122"/>
              <a:ea typeface="微软雅黑" panose="020B0503020204020204" pitchFamily="34" charset="-122"/>
            </a:endParaRPr>
          </a:p>
        </p:txBody>
      </p:sp>
      <p:sp>
        <p:nvSpPr>
          <p:cNvPr id="15" name="Rectangle 22"/>
          <p:cNvSpPr>
            <a:spLocks noChangeArrowheads="1"/>
          </p:cNvSpPr>
          <p:nvPr/>
        </p:nvSpPr>
        <p:spPr bwMode="auto">
          <a:xfrm>
            <a:off x="3879215" y="3086735"/>
            <a:ext cx="4383405"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lang="en-US" altLang="zh-CN"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systems provide systematic solutions</a:t>
            </a:r>
          </a:p>
        </p:txBody>
      </p:sp>
      <p:sp>
        <p:nvSpPr>
          <p:cNvPr id="18" name="Rectangle 22"/>
          <p:cNvSpPr>
            <a:spLocks noChangeArrowheads="1"/>
          </p:cNvSpPr>
          <p:nvPr/>
        </p:nvSpPr>
        <p:spPr bwMode="auto">
          <a:xfrm>
            <a:off x="3514725" y="2512695"/>
            <a:ext cx="4613275" cy="35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lang="en-US" altLang="zh-CN"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I</a:t>
            </a:r>
            <a:r>
              <a:rPr lang="zh-CN" altLang="en-US"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ntroduction to</a:t>
            </a:r>
            <a:r>
              <a:rPr lang="en-US" altLang="zh-CN"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BlauFast</a:t>
            </a:r>
            <a:r>
              <a:rPr lang="zh-CN" altLang="en-US"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pipeline systems</a:t>
            </a:r>
          </a:p>
        </p:txBody>
      </p:sp>
      <p:sp>
        <p:nvSpPr>
          <p:cNvPr id="20" name="Rectangle 22"/>
          <p:cNvSpPr>
            <a:spLocks noChangeArrowheads="1"/>
          </p:cNvSpPr>
          <p:nvPr/>
        </p:nvSpPr>
        <p:spPr bwMode="auto">
          <a:xfrm>
            <a:off x="4271010" y="3660775"/>
            <a:ext cx="3475355"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lang="en-US" altLang="zh-CN"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A comparative summary of BlauFast pipeline systems</a:t>
            </a:r>
          </a:p>
        </p:txBody>
      </p:sp>
      <p:sp>
        <p:nvSpPr>
          <p:cNvPr id="16" name="WordArt 20"/>
          <p:cNvSpPr>
            <a:spLocks noChangeArrowheads="1" noChangeShapeType="1" noTextEdit="1"/>
          </p:cNvSpPr>
          <p:nvPr/>
        </p:nvSpPr>
        <p:spPr bwMode="auto">
          <a:xfrm>
            <a:off x="2977757" y="1946649"/>
            <a:ext cx="207179" cy="41435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altLang="zh-CN" sz="2540" b="1" kern="10" dirty="0">
                <a:solidFill>
                  <a:srgbClr val="414455"/>
                </a:solidFill>
                <a:latin typeface="微软雅黑" panose="020B0503020204020204" pitchFamily="34" charset="-122"/>
                <a:ea typeface="微软雅黑" panose="020B0503020204020204" pitchFamily="34" charset="-122"/>
              </a:rPr>
              <a:t>1</a:t>
            </a:r>
            <a:endParaRPr lang="zh-CN" altLang="en-US" sz="2540" b="1" kern="10" dirty="0">
              <a:solidFill>
                <a:srgbClr val="414455"/>
              </a:solidFill>
              <a:latin typeface="微软雅黑" panose="020B0503020204020204" pitchFamily="34" charset="-122"/>
              <a:ea typeface="微软雅黑" panose="020B0503020204020204" pitchFamily="34" charset="-122"/>
            </a:endParaRPr>
          </a:p>
        </p:txBody>
      </p:sp>
      <p:sp>
        <p:nvSpPr>
          <p:cNvPr id="17" name="Rectangle 22"/>
          <p:cNvSpPr>
            <a:spLocks noChangeArrowheads="1"/>
          </p:cNvSpPr>
          <p:nvPr/>
        </p:nvSpPr>
        <p:spPr bwMode="auto">
          <a:xfrm>
            <a:off x="3321685" y="1938655"/>
            <a:ext cx="5037455" cy="36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4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 importance of a fresh air pipeline system.</a:t>
            </a:r>
          </a:p>
        </p:txBody>
      </p:sp>
      <p:grpSp>
        <p:nvGrpSpPr>
          <p:cNvPr id="14" name="组合 13"/>
          <p:cNvGrpSpPr/>
          <p:nvPr/>
        </p:nvGrpSpPr>
        <p:grpSpPr>
          <a:xfrm>
            <a:off x="-635" y="2522855"/>
            <a:ext cx="10440670" cy="1172210"/>
            <a:chOff x="-1" y="3973"/>
            <a:chExt cx="16442" cy="1846"/>
          </a:xfrm>
        </p:grpSpPr>
        <p:sp>
          <p:nvSpPr>
            <p:cNvPr id="3" name="AutoShape 292"/>
            <p:cNvSpPr>
              <a:spLocks noChangeArrowheads="1"/>
            </p:cNvSpPr>
            <p:nvPr/>
          </p:nvSpPr>
          <p:spPr bwMode="auto">
            <a:xfrm flipV="1">
              <a:off x="-1" y="3973"/>
              <a:ext cx="5097" cy="1846"/>
            </a:xfrm>
            <a:prstGeom prst="parallelogram">
              <a:avLst>
                <a:gd name="adj" fmla="val 55160"/>
              </a:avLst>
            </a:prstGeom>
            <a:solidFill>
              <a:srgbClr val="414455"/>
            </a:solidFill>
            <a:ln>
              <a:noFill/>
            </a:ln>
            <a:extLst>
              <a:ext uri="{91240B29-F687-4F45-9708-019B960494DF}">
                <a14:hiddenLine xmlns:a14="http://schemas.microsoft.com/office/drawing/2010/main" w="9525">
                  <a:solidFill>
                    <a:srgbClr val="000000"/>
                  </a:solidFill>
                  <a:bevel/>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3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组合 12"/>
            <p:cNvGrpSpPr/>
            <p:nvPr/>
          </p:nvGrpSpPr>
          <p:grpSpPr>
            <a:xfrm>
              <a:off x="1531" y="3988"/>
              <a:ext cx="14910" cy="1831"/>
              <a:chOff x="1531" y="3988"/>
              <a:chExt cx="14910" cy="1831"/>
            </a:xfrm>
          </p:grpSpPr>
          <p:sp>
            <p:nvSpPr>
              <p:cNvPr id="2" name="AutoShape 291"/>
              <p:cNvSpPr>
                <a:spLocks noChangeArrowheads="1"/>
              </p:cNvSpPr>
              <p:nvPr/>
            </p:nvSpPr>
            <p:spPr bwMode="auto">
              <a:xfrm flipV="1">
                <a:off x="11523" y="3988"/>
                <a:ext cx="4918" cy="1831"/>
              </a:xfrm>
              <a:prstGeom prst="parallelogram">
                <a:avLst>
                  <a:gd name="adj" fmla="val 55160"/>
                </a:avLst>
              </a:prstGeom>
              <a:solidFill>
                <a:srgbClr val="414455"/>
              </a:solidFill>
              <a:ln>
                <a:noFill/>
              </a:ln>
              <a:extLst>
                <a:ext uri="{91240B29-F687-4F45-9708-019B960494DF}">
                  <a14:hiddenLine xmlns:a14="http://schemas.microsoft.com/office/drawing/2010/main" w="9525">
                    <a:solidFill>
                      <a:srgbClr val="000000"/>
                    </a:solidFill>
                    <a:bevel/>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3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WordArt 293"/>
              <p:cNvSpPr>
                <a:spLocks noChangeArrowheads="1" noChangeShapeType="1" noTextEdit="1"/>
              </p:cNvSpPr>
              <p:nvPr/>
            </p:nvSpPr>
            <p:spPr bwMode="auto">
              <a:xfrm>
                <a:off x="2212" y="4315"/>
                <a:ext cx="1631" cy="761"/>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endParaRPr lang="zh-CN" altLang="en-US" sz="3265" kern="10" dirty="0">
                  <a:blipFill dpi="0" rotWithShape="1">
                    <a:blip r:embed="rId2"/>
                    <a:srcRect/>
                    <a:tile tx="0" ty="0" sx="100000" sy="100000" flip="none" algn="tl"/>
                  </a:blipFill>
                  <a:latin typeface="微软雅黑" panose="020B0503020204020204" pitchFamily="34" charset="-122"/>
                  <a:ea typeface="微软雅黑" panose="020B0503020204020204" pitchFamily="34" charset="-122"/>
                </a:endParaRPr>
              </a:p>
            </p:txBody>
          </p:sp>
          <p:sp>
            <p:nvSpPr>
              <p:cNvPr id="11" name="WordArt 294"/>
              <p:cNvSpPr>
                <a:spLocks noChangeArrowheads="1" noChangeShapeType="1" noTextEdit="1"/>
              </p:cNvSpPr>
              <p:nvPr/>
            </p:nvSpPr>
            <p:spPr bwMode="auto">
              <a:xfrm>
                <a:off x="1531" y="4689"/>
                <a:ext cx="2377" cy="46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altLang="zh-CN" sz="1400" kern="10" dirty="0">
                    <a:solidFill>
                      <a:schemeClr val="bg1"/>
                    </a:solidFill>
                    <a:latin typeface="微软雅黑" panose="020B0503020204020204" pitchFamily="34" charset="-122"/>
                    <a:ea typeface="微软雅黑" panose="020B0503020204020204" pitchFamily="34" charset="-122"/>
                  </a:rPr>
                  <a:t>CONTENTS</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5" grpId="0"/>
      <p:bldP spid="18" grpId="0"/>
      <p:bldP spid="20"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070" y="1066800"/>
            <a:ext cx="6157595" cy="1314450"/>
          </a:xfrm>
          <a:prstGeom prst="rect">
            <a:avLst/>
          </a:prstGeom>
          <a:noFill/>
        </p:spPr>
        <p:txBody>
          <a:bodyPr wrap="square" rtlCol="0" anchor="t">
            <a:spAutoFit/>
          </a:bodyPr>
          <a:lstStyle/>
          <a:p>
            <a:pPr>
              <a:lnSpc>
                <a:spcPct val="150000"/>
              </a:lnSpc>
            </a:pPr>
            <a:r>
              <a:rPr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BlauFast pipeline system headquarters testing—duct leakage rate testing</a:t>
            </a:r>
          </a:p>
          <a:p>
            <a:pPr>
              <a:lnSpc>
                <a:spcPct val="15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Report number：</a:t>
            </a:r>
            <a:r>
              <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M1-G381X-12049-2017/2</a:t>
            </a:r>
            <a:endParaRPr lang="en-US" alt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Testing basis：</a:t>
            </a:r>
            <a:r>
              <a:rPr lang="zh-CN" altLang="en-US"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BS EN 12237：2003</a:t>
            </a:r>
            <a:r>
              <a:rPr lang="zh-CN" altLang="en-US" sz="700">
                <a:sym typeface="+mn-ea"/>
              </a:rPr>
              <a:t>"</a:t>
            </a:r>
            <a:r>
              <a:rPr lang="zh-CN" altLang="en-US" sz="1000">
                <a:latin typeface="微软雅黑" panose="020B0503020204020204" pitchFamily="34" charset="-122"/>
                <a:ea typeface="微软雅黑" panose="020B0503020204020204" pitchFamily="34" charset="-122"/>
                <a:cs typeface="微软雅黑" panose="020B0503020204020204" pitchFamily="34" charset="-122"/>
                <a:sym typeface="+mn-ea"/>
              </a:rPr>
              <a:t>Strength and Leakage Requirements for Circular Thin Metal Ducts in Buildings</a:t>
            </a:r>
            <a:r>
              <a:rPr lang="zh-CN" altLang="en-US" sz="700">
                <a:sym typeface="+mn-ea"/>
              </a:rPr>
              <a:t>"</a:t>
            </a:r>
          </a:p>
          <a:p>
            <a:pPr>
              <a:lnSpc>
                <a:spcPct val="150000"/>
              </a:lnSpc>
            </a:pPr>
            <a:endParaRPr lang="zh-CN" altLang="en-US" sz="7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矩形 24"/>
          <p:cNvSpPr/>
          <p:nvPr/>
        </p:nvSpPr>
        <p:spPr>
          <a:xfrm>
            <a:off x="0" y="2227580"/>
            <a:ext cx="519430" cy="2378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Headquarters test data</a:t>
            </a:r>
          </a:p>
        </p:txBody>
      </p:sp>
      <p:pic>
        <p:nvPicPr>
          <p:cNvPr id="6" name="图片 5"/>
          <p:cNvPicPr>
            <a:picLocks noChangeAspect="1"/>
          </p:cNvPicPr>
          <p:nvPr/>
        </p:nvPicPr>
        <p:blipFill>
          <a:blip r:embed="rId2"/>
          <a:stretch>
            <a:fillRect/>
          </a:stretch>
        </p:blipFill>
        <p:spPr>
          <a:xfrm rot="16200000">
            <a:off x="71120" y="2726055"/>
            <a:ext cx="3162935" cy="2225675"/>
          </a:xfrm>
          <a:prstGeom prst="rect">
            <a:avLst/>
          </a:prstGeom>
        </p:spPr>
      </p:pic>
      <p:pic>
        <p:nvPicPr>
          <p:cNvPr id="7" name="图片 6"/>
          <p:cNvPicPr>
            <a:picLocks noChangeAspect="1"/>
          </p:cNvPicPr>
          <p:nvPr/>
        </p:nvPicPr>
        <p:blipFill>
          <a:blip r:embed="rId3"/>
          <a:stretch>
            <a:fillRect/>
          </a:stretch>
        </p:blipFill>
        <p:spPr>
          <a:xfrm rot="16200000">
            <a:off x="2468245" y="2726055"/>
            <a:ext cx="3148965" cy="2230755"/>
          </a:xfrm>
          <a:prstGeom prst="rect">
            <a:avLst/>
          </a:prstGeom>
        </p:spPr>
      </p:pic>
      <p:pic>
        <p:nvPicPr>
          <p:cNvPr id="10" name="图片 9"/>
          <p:cNvPicPr>
            <a:picLocks noChangeAspect="1"/>
          </p:cNvPicPr>
          <p:nvPr/>
        </p:nvPicPr>
        <p:blipFill>
          <a:blip r:embed="rId4"/>
          <a:stretch>
            <a:fillRect/>
          </a:stretch>
        </p:blipFill>
        <p:spPr>
          <a:xfrm rot="16200000">
            <a:off x="5662295" y="1315720"/>
            <a:ext cx="5307330" cy="3743325"/>
          </a:xfrm>
          <a:prstGeom prst="rect">
            <a:avLst/>
          </a:prstGeom>
          <a:noFill/>
          <a:ln w="12700" cmpd="sng">
            <a:solidFill>
              <a:schemeClr val="accent1">
                <a:shade val="50000"/>
              </a:schemeClr>
            </a:solidFill>
            <a:prstDash val="solid"/>
          </a:ln>
        </p:spPr>
      </p:pic>
      <p:sp>
        <p:nvSpPr>
          <p:cNvPr id="11" name="矩形 10"/>
          <p:cNvSpPr/>
          <p:nvPr/>
        </p:nvSpPr>
        <p:spPr>
          <a:xfrm>
            <a:off x="9828530" y="2016125"/>
            <a:ext cx="189230" cy="12947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51460" y="5420360"/>
            <a:ext cx="5547360" cy="706755"/>
          </a:xfrm>
          <a:prstGeom prst="rect">
            <a:avLst/>
          </a:prstGeom>
          <a:noFill/>
        </p:spPr>
        <p:txBody>
          <a:bodyPr wrap="square" rtlCol="0" anchor="t">
            <a:spAutoFit/>
          </a:bodyPr>
          <a:lstStyle/>
          <a:p>
            <a:r>
              <a:rPr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BS EN 1507:2006 "Ventilation for buildings - Sheet metal air ducts with rectangular section - Requirements for strength and leakage" standard specifies requirements for circular ducts, categorizing them into 4 grades A, B, C, and D based on tightness.</a:t>
            </a:r>
            <a:r>
              <a:rPr sz="1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Where D is the highest grade with a leakage rate not exceeding 0.5%.</a:t>
            </a:r>
          </a:p>
        </p:txBody>
      </p:sp>
      <p:sp>
        <p:nvSpPr>
          <p:cNvPr id="2"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
        <p:nvSpPr>
          <p:cNvPr id="4" name="TextBox 61"/>
          <p:cNvSpPr>
            <a:spLocks noChangeArrowheads="1"/>
          </p:cNvSpPr>
          <p:nvPr/>
        </p:nvSpPr>
        <p:spPr bwMode="auto">
          <a:xfrm>
            <a:off x="828277" y="360151"/>
            <a:ext cx="445706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b="1" dirty="0">
                <a:latin typeface="微软雅黑" panose="020B0503020204020204" pitchFamily="34" charset="-122"/>
                <a:ea typeface="微软雅黑" panose="020B0503020204020204" pitchFamily="34" charset="-122"/>
                <a:sym typeface="+mn-ea"/>
              </a:rPr>
              <a:t>T</a:t>
            </a:r>
            <a:r>
              <a:rPr sz="2000" b="1" dirty="0">
                <a:latin typeface="微软雅黑" panose="020B0503020204020204" pitchFamily="34" charset="-122"/>
                <a:ea typeface="微软雅黑" panose="020B0503020204020204" pitchFamily="34" charset="-122"/>
                <a:sym typeface="+mn-ea"/>
              </a:rPr>
              <a:t>he BlauFast pipeline system has</a:t>
            </a:r>
            <a:r>
              <a:rPr lang="en-US" sz="2000" b="1" dirty="0">
                <a:latin typeface="微软雅黑" panose="020B0503020204020204" pitchFamily="34" charset="-122"/>
                <a:ea typeface="微软雅黑" panose="020B0503020204020204" pitchFamily="34" charset="-122"/>
                <a:sym typeface="+mn-ea"/>
              </a:rPr>
              <a:t> </a:t>
            </a:r>
          </a:p>
          <a:p>
            <a:pPr algn="l"/>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Significant sealing capability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553602" y="866020"/>
            <a:ext cx="2789567" cy="4709421"/>
            <a:chOff x="10809" y="992"/>
            <a:chExt cx="5068" cy="7933"/>
          </a:xfrm>
        </p:grpSpPr>
        <p:pic>
          <p:nvPicPr>
            <p:cNvPr id="2" name="图片 1"/>
            <p:cNvPicPr>
              <a:picLocks noChangeAspect="1"/>
            </p:cNvPicPr>
            <p:nvPr/>
          </p:nvPicPr>
          <p:blipFill>
            <a:blip r:embed="rId2"/>
            <a:stretch>
              <a:fillRect/>
            </a:stretch>
          </p:blipFill>
          <p:spPr>
            <a:xfrm>
              <a:off x="11147" y="992"/>
              <a:ext cx="4418" cy="3343"/>
            </a:xfrm>
            <a:prstGeom prst="rect">
              <a:avLst/>
            </a:prstGeom>
            <a:ln w="12700" cmpd="sng">
              <a:solidFill>
                <a:schemeClr val="accent1">
                  <a:shade val="50000"/>
                </a:schemeClr>
              </a:solidFill>
              <a:prstDash val="solid"/>
            </a:ln>
          </p:spPr>
        </p:pic>
        <p:pic>
          <p:nvPicPr>
            <p:cNvPr id="3" name="图片 2"/>
            <p:cNvPicPr>
              <a:picLocks noChangeAspect="1"/>
            </p:cNvPicPr>
            <p:nvPr/>
          </p:nvPicPr>
          <p:blipFill>
            <a:blip r:embed="rId3"/>
            <a:stretch>
              <a:fillRect/>
            </a:stretch>
          </p:blipFill>
          <p:spPr>
            <a:xfrm>
              <a:off x="11148" y="5477"/>
              <a:ext cx="4572" cy="3448"/>
            </a:xfrm>
            <a:prstGeom prst="rect">
              <a:avLst/>
            </a:prstGeom>
            <a:ln w="12700" cmpd="sng">
              <a:solidFill>
                <a:schemeClr val="accent1">
                  <a:shade val="50000"/>
                </a:schemeClr>
              </a:solidFill>
              <a:prstDash val="solid"/>
            </a:ln>
          </p:spPr>
        </p:pic>
        <p:sp>
          <p:nvSpPr>
            <p:cNvPr id="10" name="文本框 9"/>
            <p:cNvSpPr txBox="1"/>
            <p:nvPr/>
          </p:nvSpPr>
          <p:spPr>
            <a:xfrm>
              <a:off x="10809" y="4467"/>
              <a:ext cx="5068" cy="775"/>
            </a:xfrm>
            <a:prstGeom prst="rect">
              <a:avLst/>
            </a:prstGeom>
            <a:noFill/>
          </p:spPr>
          <p:txBody>
            <a:bodyPr wrap="square" rtlCol="0" anchor="t">
              <a:spAutoFit/>
            </a:bodyPr>
            <a:lstStyle/>
            <a:p>
              <a:pPr algn="ct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High-low temperature cycling test</a:t>
              </a:r>
            </a:p>
            <a:p>
              <a:pPr algn="ct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-40℃~70℃</a:t>
              </a:r>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grpSp>
      <p:sp>
        <p:nvSpPr>
          <p:cNvPr id="4" name="TextBox 61"/>
          <p:cNvSpPr>
            <a:spLocks noChangeArrowheads="1"/>
          </p:cNvSpPr>
          <p:nvPr/>
        </p:nvSpPr>
        <p:spPr bwMode="auto">
          <a:xfrm>
            <a:off x="900032" y="503661"/>
            <a:ext cx="445706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b="1" dirty="0">
                <a:latin typeface="微软雅黑" panose="020B0503020204020204" pitchFamily="34" charset="-122"/>
                <a:ea typeface="微软雅黑" panose="020B0503020204020204" pitchFamily="34" charset="-122"/>
                <a:sym typeface="+mn-ea"/>
              </a:rPr>
              <a:t>T</a:t>
            </a:r>
            <a:r>
              <a:rPr sz="2000" b="1" dirty="0">
                <a:latin typeface="微软雅黑" panose="020B0503020204020204" pitchFamily="34" charset="-122"/>
                <a:ea typeface="微软雅黑" panose="020B0503020204020204" pitchFamily="34" charset="-122"/>
                <a:sym typeface="+mn-ea"/>
              </a:rPr>
              <a:t>he BlauFast pipeline system has</a:t>
            </a:r>
            <a:r>
              <a:rPr lang="en-US" sz="2000" b="1" dirty="0">
                <a:latin typeface="微软雅黑" panose="020B0503020204020204" pitchFamily="34" charset="-122"/>
                <a:ea typeface="微软雅黑" panose="020B0503020204020204" pitchFamily="34" charset="-122"/>
                <a:sym typeface="+mn-ea"/>
              </a:rPr>
              <a:t> </a:t>
            </a:r>
          </a:p>
          <a:p>
            <a:pPr algn="l"/>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Significant sealing capability</a:t>
            </a:r>
          </a:p>
        </p:txBody>
      </p:sp>
      <p:sp>
        <p:nvSpPr>
          <p:cNvPr id="7" name="文本框 6"/>
          <p:cNvSpPr txBox="1"/>
          <p:nvPr/>
        </p:nvSpPr>
        <p:spPr>
          <a:xfrm>
            <a:off x="519430" y="1800225"/>
            <a:ext cx="7146290" cy="3646170"/>
          </a:xfrm>
          <a:prstGeom prst="rect">
            <a:avLst/>
          </a:prstGeom>
          <a:noFill/>
        </p:spPr>
        <p:txBody>
          <a:bodyPr wrap="square" rtlCol="0" anchor="t">
            <a:spAutoFit/>
          </a:bodyPr>
          <a:lstStyle/>
          <a:p>
            <a:pPr>
              <a:lnSpc>
                <a:spcPct val="150000"/>
              </a:lnSpc>
            </a:pPr>
            <a:r>
              <a:rPr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BlauFast pipeline testing—Weather resistance testing</a:t>
            </a:r>
          </a:p>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Basis of testing：</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GB/T 2423.1, 2 "Environmental testing for electric and electronic products - Part 1: Low temperature testing methods, Part 2: High temperature testing methods"</a:t>
            </a:r>
          </a:p>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Test description：</a:t>
            </a:r>
          </a:p>
          <a:p>
            <a:pPr algn="l">
              <a:lnSpc>
                <a:spcPct val="150000"/>
              </a:lnSpc>
              <a:buClrTx/>
              <a:buSzTx/>
              <a:buFontTx/>
            </a:pP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Temperature range H: -40℃ to 70℃</a:t>
            </a:r>
          </a:p>
          <a:p>
            <a:pPr algn="l">
              <a:lnSpc>
                <a:spcPct val="150000"/>
              </a:lnSpc>
              <a:buClrTx/>
              <a:buSzTx/>
              <a:buFontTx/>
            </a:pP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Humidity range: 40% RH</a:t>
            </a:r>
          </a:p>
          <a:p>
            <a:pPr algn="l">
              <a:lnSpc>
                <a:spcPct val="150000"/>
              </a:lnSpc>
              <a:buClrTx/>
              <a:buSzTx/>
              <a:buFontTx/>
            </a:pP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Temperature fluctuation/uniformity: ≤ ±0.5℃ / ±2%RH</a:t>
            </a:r>
          </a:p>
          <a:p>
            <a:pPr algn="l">
              <a:lnSpc>
                <a:spcPct val="150000"/>
              </a:lnSpc>
              <a:buClrTx/>
              <a:buSzTx/>
              <a:buFontTx/>
            </a:pP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Ramp-up time: Approximately 60 minutes from -40℃ to 70℃, hold at 70℃ for 60 minutes</a:t>
            </a:r>
          </a:p>
          <a:p>
            <a:pPr algn="l">
              <a:lnSpc>
                <a:spcPct val="150000"/>
              </a:lnSpc>
              <a:buClrTx/>
              <a:buSzTx/>
              <a:buFontTx/>
            </a:pP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Cool-down time: Approximately 80 minutes from 70℃ to -40℃, hold at -40℃ for 60 minutes; repeat this cycle 3 times</a:t>
            </a:r>
          </a:p>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Test conclusion：</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No change, no odor emission, manual bending is identical to room temperature conditions.</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Test data</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7995" y="1296035"/>
            <a:ext cx="9970770" cy="4243705"/>
          </a:xfrm>
          <a:prstGeom prst="rect">
            <a:avLst/>
          </a:prstGeom>
        </p:spPr>
      </p:pic>
      <p:sp>
        <p:nvSpPr>
          <p:cNvPr id="25" name="矩形 24"/>
          <p:cNvSpPr/>
          <p:nvPr/>
        </p:nvSpPr>
        <p:spPr>
          <a:xfrm>
            <a:off x="0" y="2333625"/>
            <a:ext cx="452120" cy="2160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l">
              <a:buClrTx/>
              <a:buSzTx/>
              <a:buFontTx/>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Fresh air test data</a:t>
            </a:r>
          </a:p>
        </p:txBody>
      </p:sp>
      <p:sp>
        <p:nvSpPr>
          <p:cNvPr id="6" name="TextBox 61"/>
          <p:cNvSpPr>
            <a:spLocks noChangeArrowheads="1"/>
          </p:cNvSpPr>
          <p:nvPr/>
        </p:nvSpPr>
        <p:spPr bwMode="auto">
          <a:xfrm>
            <a:off x="867647" y="573511"/>
            <a:ext cx="40341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dirty="0">
                <a:latin typeface="微软雅黑" panose="020B0503020204020204" pitchFamily="34" charset="-122"/>
                <a:ea typeface="微软雅黑" panose="020B0503020204020204" pitchFamily="34" charset="-122"/>
                <a:sym typeface="+mn-ea"/>
              </a:rPr>
              <a:t>T</a:t>
            </a:r>
            <a:r>
              <a:rPr b="1" dirty="0">
                <a:latin typeface="微软雅黑" panose="020B0503020204020204" pitchFamily="34" charset="-122"/>
                <a:ea typeface="微软雅黑" panose="020B0503020204020204" pitchFamily="34" charset="-122"/>
                <a:sym typeface="+mn-ea"/>
              </a:rPr>
              <a:t>he BlauFast pipeline system has</a:t>
            </a:r>
            <a:r>
              <a:rPr lang="en-US" b="1" dirty="0">
                <a:latin typeface="微软雅黑" panose="020B0503020204020204" pitchFamily="34" charset="-122"/>
                <a:ea typeface="微软雅黑" panose="020B0503020204020204" pitchFamily="34" charset="-122"/>
                <a:sym typeface="+mn-ea"/>
              </a:rPr>
              <a:t> </a:t>
            </a:r>
          </a:p>
          <a:p>
            <a:pPr algn="l"/>
            <a:r>
              <a:rPr lang="zh-CN" altLang="en-US" b="1" dirty="0">
                <a:solidFill>
                  <a:srgbClr val="FF0000"/>
                </a:solidFill>
                <a:latin typeface="微软雅黑" panose="020B0503020204020204" pitchFamily="34" charset="-122"/>
                <a:ea typeface="微软雅黑" panose="020B0503020204020204" pitchFamily="34" charset="-122"/>
                <a:sym typeface="+mn-ea"/>
              </a:rPr>
              <a:t>Significant airflow </a:t>
            </a:r>
          </a:p>
        </p:txBody>
      </p:sp>
      <p:sp>
        <p:nvSpPr>
          <p:cNvPr id="3" name="矩形 2"/>
          <p:cNvSpPr/>
          <p:nvPr/>
        </p:nvSpPr>
        <p:spPr>
          <a:xfrm>
            <a:off x="5507990" y="1440180"/>
            <a:ext cx="12960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164070" y="2880360"/>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507990" y="3744595"/>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236460" y="5112385"/>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2"/>
          <p:cNvSpPr txBox="1"/>
          <p:nvPr/>
        </p:nvSpPr>
        <p:spPr>
          <a:xfrm>
            <a:off x="0" y="573405"/>
            <a:ext cx="639445" cy="398780"/>
          </a:xfrm>
          <a:prstGeom prst="rect">
            <a:avLst/>
          </a:prstGeom>
          <a:noFill/>
        </p:spPr>
        <p:txBody>
          <a:bodyPr wrap="square" rtlCol="0">
            <a:spAutoFit/>
          </a:bodyPr>
          <a:lstStyle/>
          <a:p>
            <a:r>
              <a:rPr lang="en-US" altLang="zh-CN" sz="2000" dirty="0" smtClean="0">
                <a:solidFill>
                  <a:schemeClr val="bg1"/>
                </a:solidFill>
                <a:latin typeface="Bodoni MT Black" panose="02070A03080606020203" pitchFamily="18" charset="0"/>
              </a:rPr>
              <a:t>2.3</a:t>
            </a:r>
            <a:endParaRPr lang="zh-CN" altLang="en-US" sz="2000" dirty="0">
              <a:solidFill>
                <a:schemeClr val="bg1"/>
              </a:solidFill>
              <a:latin typeface="Bodoni MT Black" panose="02070A03080606020203" pitchFamily="18" charset="0"/>
            </a:endParaRPr>
          </a:p>
        </p:txBody>
      </p:sp>
      <p:sp>
        <p:nvSpPr>
          <p:cNvPr id="9" name="文本框 8"/>
          <p:cNvSpPr txBox="1"/>
          <p:nvPr/>
        </p:nvSpPr>
        <p:spPr>
          <a:xfrm>
            <a:off x="4417695" y="5400675"/>
            <a:ext cx="3945890"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Common installation methods in the market</a:t>
            </a:r>
          </a:p>
        </p:txBody>
      </p:sp>
      <p:sp>
        <p:nvSpPr>
          <p:cNvPr id="10" name="文本框 9"/>
          <p:cNvSpPr txBox="1"/>
          <p:nvPr/>
        </p:nvSpPr>
        <p:spPr>
          <a:xfrm>
            <a:off x="4417695" y="3086735"/>
            <a:ext cx="3946525"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Blauberg recommended installation 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36880" y="1367790"/>
            <a:ext cx="9883140" cy="4402455"/>
          </a:xfrm>
          <a:prstGeom prst="rect">
            <a:avLst/>
          </a:prstGeom>
        </p:spPr>
      </p:pic>
      <p:sp>
        <p:nvSpPr>
          <p:cNvPr id="8" name="TextBox 61"/>
          <p:cNvSpPr>
            <a:spLocks noChangeArrowheads="1"/>
          </p:cNvSpPr>
          <p:nvPr/>
        </p:nvSpPr>
        <p:spPr bwMode="auto">
          <a:xfrm>
            <a:off x="867647" y="573511"/>
            <a:ext cx="40341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dirty="0">
                <a:latin typeface="微软雅黑" panose="020B0503020204020204" pitchFamily="34" charset="-122"/>
                <a:ea typeface="微软雅黑" panose="020B0503020204020204" pitchFamily="34" charset="-122"/>
                <a:sym typeface="+mn-ea"/>
              </a:rPr>
              <a:t>T</a:t>
            </a:r>
            <a:r>
              <a:rPr b="1" dirty="0">
                <a:latin typeface="微软雅黑" panose="020B0503020204020204" pitchFamily="34" charset="-122"/>
                <a:ea typeface="微软雅黑" panose="020B0503020204020204" pitchFamily="34" charset="-122"/>
                <a:sym typeface="+mn-ea"/>
              </a:rPr>
              <a:t>he BlauFast pipeline system has</a:t>
            </a:r>
            <a:r>
              <a:rPr lang="en-US" b="1" dirty="0">
                <a:latin typeface="微软雅黑" panose="020B0503020204020204" pitchFamily="34" charset="-122"/>
                <a:ea typeface="微软雅黑" panose="020B0503020204020204" pitchFamily="34" charset="-122"/>
                <a:sym typeface="+mn-ea"/>
              </a:rPr>
              <a:t> </a:t>
            </a:r>
          </a:p>
          <a:p>
            <a:pPr algn="l"/>
            <a:r>
              <a:rPr lang="zh-CN" altLang="en-US" b="1" dirty="0">
                <a:solidFill>
                  <a:srgbClr val="FF0000"/>
                </a:solidFill>
                <a:latin typeface="微软雅黑" panose="020B0503020204020204" pitchFamily="34" charset="-122"/>
                <a:ea typeface="微软雅黑" panose="020B0503020204020204" pitchFamily="34" charset="-122"/>
                <a:sym typeface="+mn-ea"/>
              </a:rPr>
              <a:t>Significant airflow </a:t>
            </a:r>
            <a:endParaRPr lang="zh-CN" altLang="en-US" b="1" spc="120" dirty="0">
              <a:solidFill>
                <a:srgbClr val="0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5508625" y="1440180"/>
            <a:ext cx="12960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732905" y="2880360"/>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436235" y="3888105"/>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732905" y="5256530"/>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2"/>
          <p:cNvSpPr txBox="1"/>
          <p:nvPr/>
        </p:nvSpPr>
        <p:spPr>
          <a:xfrm>
            <a:off x="0" y="573405"/>
            <a:ext cx="639445" cy="398780"/>
          </a:xfrm>
          <a:prstGeom prst="rect">
            <a:avLst/>
          </a:prstGeom>
          <a:noFill/>
        </p:spPr>
        <p:txBody>
          <a:bodyPr wrap="square" rtlCol="0">
            <a:spAutoFit/>
          </a:bodyPr>
          <a:lstStyle/>
          <a:p>
            <a:r>
              <a:rPr lang="en-US" altLang="zh-CN" sz="2000" dirty="0" smtClean="0">
                <a:solidFill>
                  <a:schemeClr val="bg1"/>
                </a:solidFill>
                <a:latin typeface="Bodoni MT Black" panose="02070A03080606020203" pitchFamily="18" charset="0"/>
              </a:rPr>
              <a:t>2.3</a:t>
            </a:r>
            <a:endParaRPr lang="zh-CN" altLang="en-US" sz="2000" dirty="0">
              <a:solidFill>
                <a:schemeClr val="bg1"/>
              </a:solidFill>
              <a:latin typeface="Bodoni MT Black" panose="02070A03080606020203" pitchFamily="18" charset="0"/>
            </a:endParaRPr>
          </a:p>
        </p:txBody>
      </p:sp>
      <p:sp>
        <p:nvSpPr>
          <p:cNvPr id="4" name="文本框 3"/>
          <p:cNvSpPr txBox="1"/>
          <p:nvPr/>
        </p:nvSpPr>
        <p:spPr>
          <a:xfrm>
            <a:off x="4417695" y="5544185"/>
            <a:ext cx="3945890"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Common installation methods in the market</a:t>
            </a:r>
          </a:p>
        </p:txBody>
      </p:sp>
      <p:sp>
        <p:nvSpPr>
          <p:cNvPr id="11" name="文本框 10"/>
          <p:cNvSpPr txBox="1"/>
          <p:nvPr/>
        </p:nvSpPr>
        <p:spPr>
          <a:xfrm>
            <a:off x="4417695" y="3230245"/>
            <a:ext cx="3946525"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Blauberg recommended installation method</a:t>
            </a:r>
          </a:p>
        </p:txBody>
      </p:sp>
      <p:sp>
        <p:nvSpPr>
          <p:cNvPr id="25" name="矩形 24"/>
          <p:cNvSpPr/>
          <p:nvPr/>
        </p:nvSpPr>
        <p:spPr>
          <a:xfrm>
            <a:off x="0" y="2333625"/>
            <a:ext cx="452120" cy="2160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l">
              <a:buClrTx/>
              <a:buSzTx/>
              <a:buFontTx/>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Fresh air test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1"/>
          <p:cNvSpPr>
            <a:spLocks noChangeArrowheads="1"/>
          </p:cNvSpPr>
          <p:nvPr/>
        </p:nvSpPr>
        <p:spPr bwMode="auto">
          <a:xfrm>
            <a:off x="867647" y="573511"/>
            <a:ext cx="40341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dirty="0">
                <a:latin typeface="微软雅黑" panose="020B0503020204020204" pitchFamily="34" charset="-122"/>
                <a:ea typeface="微软雅黑" panose="020B0503020204020204" pitchFamily="34" charset="-122"/>
                <a:sym typeface="+mn-ea"/>
              </a:rPr>
              <a:t>T</a:t>
            </a:r>
            <a:r>
              <a:rPr b="1" dirty="0">
                <a:latin typeface="微软雅黑" panose="020B0503020204020204" pitchFamily="34" charset="-122"/>
                <a:ea typeface="微软雅黑" panose="020B0503020204020204" pitchFamily="34" charset="-122"/>
                <a:sym typeface="+mn-ea"/>
              </a:rPr>
              <a:t>he BlauFast pipeline system has</a:t>
            </a:r>
            <a:r>
              <a:rPr lang="en-US" b="1" dirty="0">
                <a:latin typeface="微软雅黑" panose="020B0503020204020204" pitchFamily="34" charset="-122"/>
                <a:ea typeface="微软雅黑" panose="020B0503020204020204" pitchFamily="34" charset="-122"/>
                <a:sym typeface="+mn-ea"/>
              </a:rPr>
              <a:t> </a:t>
            </a:r>
          </a:p>
          <a:p>
            <a:pPr algn="l"/>
            <a:r>
              <a:rPr lang="zh-CN" altLang="en-US" b="1" dirty="0">
                <a:solidFill>
                  <a:srgbClr val="FF0000"/>
                </a:solidFill>
                <a:latin typeface="微软雅黑" panose="020B0503020204020204" pitchFamily="34" charset="-122"/>
                <a:ea typeface="微软雅黑" panose="020B0503020204020204" pitchFamily="34" charset="-122"/>
                <a:sym typeface="+mn-ea"/>
              </a:rPr>
              <a:t>Significant airflow </a:t>
            </a:r>
            <a:endParaRPr lang="zh-CN" altLang="en-US" b="1" spc="120" dirty="0">
              <a:solidFill>
                <a:srgbClr val="0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539115" y="1367790"/>
            <a:ext cx="9832975" cy="3816985"/>
          </a:xfrm>
          <a:prstGeom prst="rect">
            <a:avLst/>
          </a:prstGeom>
        </p:spPr>
      </p:pic>
      <p:sp>
        <p:nvSpPr>
          <p:cNvPr id="3" name="矩形 2"/>
          <p:cNvSpPr/>
          <p:nvPr/>
        </p:nvSpPr>
        <p:spPr>
          <a:xfrm>
            <a:off x="5076190" y="1511935"/>
            <a:ext cx="12960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04660" y="2664460"/>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86020" y="3600450"/>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732270" y="4752340"/>
            <a:ext cx="13595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2"/>
          <p:cNvSpPr txBox="1"/>
          <p:nvPr/>
        </p:nvSpPr>
        <p:spPr>
          <a:xfrm>
            <a:off x="0" y="573405"/>
            <a:ext cx="639445" cy="398780"/>
          </a:xfrm>
          <a:prstGeom prst="rect">
            <a:avLst/>
          </a:prstGeom>
          <a:noFill/>
        </p:spPr>
        <p:txBody>
          <a:bodyPr wrap="square" rtlCol="0">
            <a:spAutoFit/>
          </a:bodyPr>
          <a:lstStyle/>
          <a:p>
            <a:r>
              <a:rPr lang="en-US" altLang="zh-CN" sz="2000" dirty="0" smtClean="0">
                <a:solidFill>
                  <a:schemeClr val="bg1"/>
                </a:solidFill>
                <a:latin typeface="Bodoni MT Black" panose="02070A03080606020203" pitchFamily="18" charset="0"/>
              </a:rPr>
              <a:t>2.3</a:t>
            </a:r>
            <a:endParaRPr lang="zh-CN" altLang="en-US" sz="2000" dirty="0">
              <a:solidFill>
                <a:schemeClr val="bg1"/>
              </a:solidFill>
              <a:latin typeface="Bodoni MT Black" panose="02070A03080606020203" pitchFamily="18" charset="0"/>
            </a:endParaRPr>
          </a:p>
        </p:txBody>
      </p:sp>
      <p:sp>
        <p:nvSpPr>
          <p:cNvPr id="9" name="文本框 8"/>
          <p:cNvSpPr txBox="1"/>
          <p:nvPr/>
        </p:nvSpPr>
        <p:spPr>
          <a:xfrm>
            <a:off x="4428490" y="5039995"/>
            <a:ext cx="3945890"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Common installation methods in the market</a:t>
            </a:r>
          </a:p>
        </p:txBody>
      </p:sp>
      <p:sp>
        <p:nvSpPr>
          <p:cNvPr id="11" name="文本框 10"/>
          <p:cNvSpPr txBox="1"/>
          <p:nvPr/>
        </p:nvSpPr>
        <p:spPr>
          <a:xfrm>
            <a:off x="4417695" y="2943225"/>
            <a:ext cx="3946525"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Blauberg recommended installation method</a:t>
            </a:r>
          </a:p>
        </p:txBody>
      </p:sp>
      <p:sp>
        <p:nvSpPr>
          <p:cNvPr id="25" name="矩形 24"/>
          <p:cNvSpPr/>
          <p:nvPr/>
        </p:nvSpPr>
        <p:spPr>
          <a:xfrm>
            <a:off x="0" y="2333625"/>
            <a:ext cx="452120" cy="2160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l">
              <a:buClrTx/>
              <a:buSzTx/>
              <a:buFontTx/>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mn-ea"/>
              </a:rPr>
              <a:t>Fresh air test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2441630"/>
            <a:ext cx="4828916"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3" name="文本框 2"/>
          <p:cNvSpPr>
            <a:spLocks noChangeArrowheads="1"/>
          </p:cNvSpPr>
          <p:nvPr/>
        </p:nvSpPr>
        <p:spPr bwMode="auto">
          <a:xfrm>
            <a:off x="1892195" y="2739449"/>
            <a:ext cx="1928495" cy="47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None/>
            </a:pPr>
            <a:r>
              <a:rPr lang="zh-CN" altLang="en-US" sz="27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Part Three</a:t>
            </a:r>
          </a:p>
        </p:txBody>
      </p:sp>
      <p:sp>
        <p:nvSpPr>
          <p:cNvPr id="9" name="文本框 8"/>
          <p:cNvSpPr>
            <a:spLocks noChangeArrowheads="1"/>
          </p:cNvSpPr>
          <p:nvPr/>
        </p:nvSpPr>
        <p:spPr bwMode="auto">
          <a:xfrm>
            <a:off x="5385316" y="2739449"/>
            <a:ext cx="492125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lang="en-US" altLang="zh-CN"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a:t>
            </a:r>
          </a:p>
          <a:p>
            <a:pPr algn="l">
              <a:lnSpc>
                <a:spcPct val="120000"/>
              </a:lnSpc>
            </a:pPr>
            <a:r>
              <a:rPr lang="en-US" altLang="zh-CN"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comprehensive system solutions</a:t>
            </a:r>
          </a:p>
        </p:txBody>
      </p:sp>
      <p:sp>
        <p:nvSpPr>
          <p:cNvPr id="10" name="矩形 9"/>
          <p:cNvSpPr>
            <a:spLocks noChangeArrowheads="1"/>
          </p:cNvSpPr>
          <p:nvPr/>
        </p:nvSpPr>
        <p:spPr bwMode="auto">
          <a:xfrm>
            <a:off x="5171855" y="3517810"/>
            <a:ext cx="5269104" cy="17910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11" name="矩形 10"/>
          <p:cNvSpPr>
            <a:spLocks noChangeArrowheads="1"/>
          </p:cNvSpPr>
          <p:nvPr/>
        </p:nvSpPr>
        <p:spPr bwMode="auto">
          <a:xfrm>
            <a:off x="4894177" y="2441630"/>
            <a:ext cx="277678"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 calcmode="lin" valueType="num">
                                      <p:cBhvr>
                                        <p:cTn id="10" dur="400" fill="hold"/>
                                        <p:tgtEl>
                                          <p:spTgt spid="11"/>
                                        </p:tgtEl>
                                        <p:attrNameLst>
                                          <p:attrName>ppt_x</p:attrName>
                                        </p:attrNameLst>
                                      </p:cBhvr>
                                      <p:tavLst>
                                        <p:tav tm="0">
                                          <p:val>
                                            <p:strVal val="#ppt_x"/>
                                          </p:val>
                                        </p:tav>
                                        <p:tav tm="100000">
                                          <p:val>
                                            <p:strVal val="#ppt_x"/>
                                          </p:val>
                                        </p:tav>
                                      </p:tavLst>
                                    </p:anim>
                                    <p:anim calcmode="lin" valueType="num">
                                      <p:cBhvr>
                                        <p:cTn id="11" dur="400" fill="hold"/>
                                        <p:tgtEl>
                                          <p:spTgt spid="11"/>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10" grpId="0" bldLvl="0" animBg="1" autoUpdateAnimBg="0"/>
      <p:bldP spid="11" grpId="0" bldLvl="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rcRect r="-246" b="3030"/>
          <a:stretch>
            <a:fillRect/>
          </a:stretch>
        </p:blipFill>
        <p:spPr>
          <a:xfrm>
            <a:off x="1259205" y="1296035"/>
            <a:ext cx="8280400" cy="4572000"/>
          </a:xfrm>
          <a:prstGeom prst="rect">
            <a:avLst/>
          </a:prstGeom>
        </p:spPr>
      </p:pic>
      <p:sp>
        <p:nvSpPr>
          <p:cNvPr id="4" name="文本框 3"/>
          <p:cNvSpPr txBox="1"/>
          <p:nvPr/>
        </p:nvSpPr>
        <p:spPr>
          <a:xfrm>
            <a:off x="7884160" y="1007745"/>
            <a:ext cx="1741170" cy="922020"/>
          </a:xfrm>
          <a:prstGeom prst="rect">
            <a:avLst/>
          </a:prstGeom>
          <a:noFill/>
        </p:spPr>
        <p:txBody>
          <a:bodyPr wrap="none" rtlCol="0" anchor="t">
            <a:spAutoFit/>
          </a:bodyPr>
          <a:lstStyle/>
          <a:p>
            <a:pPr algn="l">
              <a:lnSpc>
                <a:spcPct val="150000"/>
              </a:lnSpc>
            </a:pPr>
            <a:r>
              <a:rPr lang="en-US" altLang="zh-CN" b="1">
                <a:solidFill>
                  <a:schemeClr val="tx2"/>
                </a:solidFill>
                <a:sym typeface="+mn-ea"/>
              </a:rPr>
              <a:t>·</a:t>
            </a:r>
            <a:r>
              <a:rPr lang="zh-CN" altLang="en-US" b="1">
                <a:solidFill>
                  <a:schemeClr val="tx2"/>
                </a:solidFill>
                <a:sym typeface="+mn-ea"/>
              </a:rPr>
              <a:t>Accessories</a:t>
            </a:r>
          </a:p>
          <a:p>
            <a:pPr algn="l">
              <a:lnSpc>
                <a:spcPct val="150000"/>
              </a:lnSpc>
            </a:pPr>
            <a:r>
              <a:rPr lang="zh-CN" altLang="en-US" b="1">
                <a:solidFill>
                  <a:schemeClr val="tx2"/>
                </a:solidFill>
                <a:sym typeface="+mn-ea"/>
              </a:rPr>
              <a:t>All-new upgrade</a:t>
            </a:r>
          </a:p>
        </p:txBody>
      </p:sp>
      <p:grpSp>
        <p:nvGrpSpPr>
          <p:cNvPr id="11" name="组合 10"/>
          <p:cNvGrpSpPr/>
          <p:nvPr/>
        </p:nvGrpSpPr>
        <p:grpSpPr>
          <a:xfrm>
            <a:off x="755650" y="2338705"/>
            <a:ext cx="1821180" cy="1226185"/>
            <a:chOff x="1190" y="3683"/>
            <a:chExt cx="2868" cy="1931"/>
          </a:xfrm>
        </p:grpSpPr>
        <p:pic>
          <p:nvPicPr>
            <p:cNvPr id="32" name="图片 31"/>
            <p:cNvPicPr>
              <a:picLocks noChangeAspect="1"/>
            </p:cNvPicPr>
            <p:nvPr/>
          </p:nvPicPr>
          <p:blipFill>
            <a:blip r:embed="rId3"/>
            <a:stretch>
              <a:fillRect/>
            </a:stretch>
          </p:blipFill>
          <p:spPr>
            <a:xfrm>
              <a:off x="1870" y="4385"/>
              <a:ext cx="1247" cy="1229"/>
            </a:xfrm>
            <a:prstGeom prst="rect">
              <a:avLst/>
            </a:prstGeom>
            <a:noFill/>
            <a:ln w="9525">
              <a:noFill/>
            </a:ln>
          </p:spPr>
        </p:pic>
        <p:sp>
          <p:nvSpPr>
            <p:cNvPr id="5" name="文本框 4"/>
            <p:cNvSpPr txBox="1"/>
            <p:nvPr/>
          </p:nvSpPr>
          <p:spPr>
            <a:xfrm>
              <a:off x="1190" y="3683"/>
              <a:ext cx="2868" cy="725"/>
            </a:xfrm>
            <a:prstGeom prst="rect">
              <a:avLst/>
            </a:prstGeom>
            <a:noFill/>
          </p:spPr>
          <p:txBody>
            <a:bodyPr wrap="none" rtlCol="0" anchor="t">
              <a:spAutoFit/>
            </a:bodyPr>
            <a:lstStyle/>
            <a:p>
              <a:pPr algn="l"/>
              <a:r>
                <a:rPr lang="zh-CN" altLang="en-US" sz="1200">
                  <a:solidFill>
                    <a:schemeClr val="tx2"/>
                  </a:solidFill>
                </a:rPr>
                <a:t>Compatible with Blauberg </a:t>
              </a:r>
            </a:p>
            <a:p>
              <a:pPr algn="l"/>
              <a:r>
                <a:rPr lang="zh-CN" altLang="en-US" sz="1200">
                  <a:solidFill>
                    <a:schemeClr val="tx2"/>
                  </a:solidFill>
                </a:rPr>
                <a:t>main unit models</a:t>
              </a:r>
            </a:p>
          </p:txBody>
        </p:sp>
      </p:grpSp>
      <p:grpSp>
        <p:nvGrpSpPr>
          <p:cNvPr id="9" name="组合 8"/>
          <p:cNvGrpSpPr/>
          <p:nvPr/>
        </p:nvGrpSpPr>
        <p:grpSpPr>
          <a:xfrm>
            <a:off x="1692275" y="1057275"/>
            <a:ext cx="2610485" cy="872490"/>
            <a:chOff x="2212" y="1360"/>
            <a:chExt cx="4111" cy="1374"/>
          </a:xfrm>
        </p:grpSpPr>
        <p:pic>
          <p:nvPicPr>
            <p:cNvPr id="25" name="图片 24"/>
            <p:cNvPicPr>
              <a:picLocks noChangeAspect="1"/>
            </p:cNvPicPr>
            <p:nvPr/>
          </p:nvPicPr>
          <p:blipFill>
            <a:blip r:embed="rId4"/>
            <a:stretch>
              <a:fillRect/>
            </a:stretch>
          </p:blipFill>
          <p:spPr>
            <a:xfrm>
              <a:off x="4706" y="1360"/>
              <a:ext cx="1617" cy="1374"/>
            </a:xfrm>
            <a:prstGeom prst="rect">
              <a:avLst/>
            </a:prstGeom>
            <a:noFill/>
            <a:ln w="9525">
              <a:noFill/>
            </a:ln>
          </p:spPr>
        </p:pic>
        <p:sp>
          <p:nvSpPr>
            <p:cNvPr id="6" name="文本框 5"/>
            <p:cNvSpPr txBox="1"/>
            <p:nvPr/>
          </p:nvSpPr>
          <p:spPr>
            <a:xfrm>
              <a:off x="2212" y="2076"/>
              <a:ext cx="2790" cy="434"/>
            </a:xfrm>
            <a:prstGeom prst="rect">
              <a:avLst/>
            </a:prstGeom>
            <a:noFill/>
          </p:spPr>
          <p:txBody>
            <a:bodyPr wrap="none" rtlCol="0" anchor="t">
              <a:spAutoFit/>
            </a:bodyPr>
            <a:lstStyle/>
            <a:p>
              <a:pPr algn="l"/>
              <a:r>
                <a:rPr lang="zh-CN" altLang="en-US" sz="1200">
                  <a:solidFill>
                    <a:schemeClr val="tx2"/>
                  </a:solidFill>
                </a:rPr>
                <a:t>pass easily over the beam</a:t>
              </a:r>
            </a:p>
          </p:txBody>
        </p:sp>
      </p:grpSp>
      <p:grpSp>
        <p:nvGrpSpPr>
          <p:cNvPr id="13" name="组合 12"/>
          <p:cNvGrpSpPr/>
          <p:nvPr/>
        </p:nvGrpSpPr>
        <p:grpSpPr>
          <a:xfrm>
            <a:off x="5507990" y="4752340"/>
            <a:ext cx="2417445" cy="1207135"/>
            <a:chOff x="8561" y="7824"/>
            <a:chExt cx="3807" cy="1901"/>
          </a:xfrm>
        </p:grpSpPr>
        <p:pic>
          <p:nvPicPr>
            <p:cNvPr id="27" name="图片 26"/>
            <p:cNvPicPr>
              <a:picLocks noChangeAspect="1"/>
            </p:cNvPicPr>
            <p:nvPr/>
          </p:nvPicPr>
          <p:blipFill>
            <a:blip r:embed="rId5"/>
            <a:stretch>
              <a:fillRect/>
            </a:stretch>
          </p:blipFill>
          <p:spPr>
            <a:xfrm>
              <a:off x="8561" y="7824"/>
              <a:ext cx="1872" cy="1901"/>
            </a:xfrm>
            <a:prstGeom prst="rect">
              <a:avLst/>
            </a:prstGeom>
            <a:noFill/>
            <a:ln w="9525">
              <a:noFill/>
            </a:ln>
          </p:spPr>
        </p:pic>
        <p:sp>
          <p:nvSpPr>
            <p:cNvPr id="7" name="文本框 6"/>
            <p:cNvSpPr txBox="1"/>
            <p:nvPr/>
          </p:nvSpPr>
          <p:spPr>
            <a:xfrm>
              <a:off x="10262" y="8618"/>
              <a:ext cx="2106" cy="434"/>
            </a:xfrm>
            <a:prstGeom prst="rect">
              <a:avLst/>
            </a:prstGeom>
            <a:noFill/>
          </p:spPr>
          <p:txBody>
            <a:bodyPr wrap="none" rtlCol="0" anchor="t">
              <a:spAutoFit/>
            </a:bodyPr>
            <a:lstStyle/>
            <a:p>
              <a:pPr algn="l"/>
              <a:r>
                <a:rPr lang="zh-CN" altLang="en-US" sz="1200">
                  <a:solidFill>
                    <a:schemeClr val="tx2"/>
                  </a:solidFill>
                </a:rPr>
                <a:t>Install the air valve</a:t>
              </a:r>
            </a:p>
          </p:txBody>
        </p:sp>
      </p:grpSp>
      <p:grpSp>
        <p:nvGrpSpPr>
          <p:cNvPr id="12" name="组合 11"/>
          <p:cNvGrpSpPr/>
          <p:nvPr/>
        </p:nvGrpSpPr>
        <p:grpSpPr>
          <a:xfrm>
            <a:off x="7813040" y="2333625"/>
            <a:ext cx="2579370" cy="1231265"/>
            <a:chOff x="12078" y="3675"/>
            <a:chExt cx="4062" cy="1939"/>
          </a:xfrm>
        </p:grpSpPr>
        <p:pic>
          <p:nvPicPr>
            <p:cNvPr id="30" name="图片 29"/>
            <p:cNvPicPr>
              <a:picLocks noChangeAspect="1"/>
            </p:cNvPicPr>
            <p:nvPr/>
          </p:nvPicPr>
          <p:blipFill>
            <a:blip r:embed="rId6"/>
            <a:stretch>
              <a:fillRect/>
            </a:stretch>
          </p:blipFill>
          <p:spPr>
            <a:xfrm>
              <a:off x="14644" y="4195"/>
              <a:ext cx="1496" cy="1419"/>
            </a:xfrm>
            <a:prstGeom prst="rect">
              <a:avLst/>
            </a:prstGeom>
            <a:noFill/>
            <a:ln w="9525">
              <a:noFill/>
            </a:ln>
          </p:spPr>
        </p:pic>
        <p:sp>
          <p:nvSpPr>
            <p:cNvPr id="8" name="文本框 7"/>
            <p:cNvSpPr txBox="1"/>
            <p:nvPr/>
          </p:nvSpPr>
          <p:spPr>
            <a:xfrm>
              <a:off x="12078" y="3675"/>
              <a:ext cx="3879" cy="434"/>
            </a:xfrm>
            <a:prstGeom prst="rect">
              <a:avLst/>
            </a:prstGeom>
            <a:noFill/>
          </p:spPr>
          <p:txBody>
            <a:bodyPr wrap="none" rtlCol="0" anchor="t">
              <a:spAutoFit/>
            </a:bodyPr>
            <a:lstStyle/>
            <a:p>
              <a:pPr lvl="1" algn="l"/>
              <a:r>
                <a:rPr lang="zh-CN" altLang="en-US" sz="1200">
                  <a:solidFill>
                    <a:schemeClr val="tx2"/>
                  </a:solidFill>
                </a:rPr>
                <a:t>Compatible with all pipe sizes</a:t>
              </a:r>
            </a:p>
          </p:txBody>
        </p:sp>
      </p:grpSp>
      <p:sp>
        <p:nvSpPr>
          <p:cNvPr id="14" name="矩形 13"/>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fittings</a:t>
            </a:r>
          </a:p>
        </p:txBody>
      </p:sp>
      <p:sp>
        <p:nvSpPr>
          <p:cNvPr id="2" name="TextBox 61"/>
          <p:cNvSpPr>
            <a:spLocks noChangeArrowheads="1"/>
          </p:cNvSpPr>
          <p:nvPr/>
        </p:nvSpPr>
        <p:spPr bwMode="auto">
          <a:xfrm>
            <a:off x="867647" y="573511"/>
            <a:ext cx="873823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comprehensive system solutions</a:t>
            </a:r>
          </a:p>
        </p:txBody>
      </p:sp>
      <p:sp>
        <p:nvSpPr>
          <p:cNvPr id="10"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24130" y="972185"/>
          <a:ext cx="10394315" cy="4934585"/>
        </p:xfrm>
        <a:graphic>
          <a:graphicData uri="http://schemas.openxmlformats.org/drawingml/2006/table">
            <a:tbl>
              <a:tblPr firstRow="1" bandRow="1"/>
              <a:tblGrid>
                <a:gridCol w="563880">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1290320">
                  <a:extLst>
                    <a:ext uri="{9D8B030D-6E8A-4147-A177-3AD203B41FA5}">
                      <a16:colId xmlns:a16="http://schemas.microsoft.com/office/drawing/2014/main" val="20002"/>
                    </a:ext>
                  </a:extLst>
                </a:gridCol>
                <a:gridCol w="586740">
                  <a:extLst>
                    <a:ext uri="{9D8B030D-6E8A-4147-A177-3AD203B41FA5}">
                      <a16:colId xmlns:a16="http://schemas.microsoft.com/office/drawing/2014/main" val="20003"/>
                    </a:ext>
                  </a:extLst>
                </a:gridCol>
                <a:gridCol w="654050">
                  <a:extLst>
                    <a:ext uri="{9D8B030D-6E8A-4147-A177-3AD203B41FA5}">
                      <a16:colId xmlns:a16="http://schemas.microsoft.com/office/drawing/2014/main" val="20004"/>
                    </a:ext>
                  </a:extLst>
                </a:gridCol>
                <a:gridCol w="1172210">
                  <a:extLst>
                    <a:ext uri="{9D8B030D-6E8A-4147-A177-3AD203B41FA5}">
                      <a16:colId xmlns:a16="http://schemas.microsoft.com/office/drawing/2014/main" val="20005"/>
                    </a:ext>
                  </a:extLst>
                </a:gridCol>
                <a:gridCol w="614045">
                  <a:extLst>
                    <a:ext uri="{9D8B030D-6E8A-4147-A177-3AD203B41FA5}">
                      <a16:colId xmlns:a16="http://schemas.microsoft.com/office/drawing/2014/main" val="20006"/>
                    </a:ext>
                  </a:extLst>
                </a:gridCol>
                <a:gridCol w="812800">
                  <a:extLst>
                    <a:ext uri="{9D8B030D-6E8A-4147-A177-3AD203B41FA5}">
                      <a16:colId xmlns:a16="http://schemas.microsoft.com/office/drawing/2014/main" val="20007"/>
                    </a:ext>
                  </a:extLst>
                </a:gridCol>
                <a:gridCol w="1257935">
                  <a:extLst>
                    <a:ext uri="{9D8B030D-6E8A-4147-A177-3AD203B41FA5}">
                      <a16:colId xmlns:a16="http://schemas.microsoft.com/office/drawing/2014/main" val="20008"/>
                    </a:ext>
                  </a:extLst>
                </a:gridCol>
                <a:gridCol w="640715">
                  <a:extLst>
                    <a:ext uri="{9D8B030D-6E8A-4147-A177-3AD203B41FA5}">
                      <a16:colId xmlns:a16="http://schemas.microsoft.com/office/drawing/2014/main" val="20009"/>
                    </a:ext>
                  </a:extLst>
                </a:gridCol>
                <a:gridCol w="625475">
                  <a:extLst>
                    <a:ext uri="{9D8B030D-6E8A-4147-A177-3AD203B41FA5}">
                      <a16:colId xmlns:a16="http://schemas.microsoft.com/office/drawing/2014/main" val="20010"/>
                    </a:ext>
                  </a:extLst>
                </a:gridCol>
                <a:gridCol w="1360805">
                  <a:extLst>
                    <a:ext uri="{9D8B030D-6E8A-4147-A177-3AD203B41FA5}">
                      <a16:colId xmlns:a16="http://schemas.microsoft.com/office/drawing/2014/main" val="20011"/>
                    </a:ext>
                  </a:extLst>
                </a:gridCol>
              </a:tblGrid>
              <a:tr h="455930">
                <a:tc>
                  <a:txBody>
                    <a:bodyPr/>
                    <a:lstStyle/>
                    <a:p>
                      <a:pPr algn="ctr" fontAlgn="ctr">
                        <a:buNone/>
                      </a:pPr>
                      <a:r>
                        <a:rPr lang="zh-CN" altLang="en-US" sz="900" b="1">
                          <a:solidFill>
                            <a:schemeClr val="tx2"/>
                          </a:solidFill>
                          <a:sym typeface="+mn-ea"/>
                        </a:rPr>
                        <a:t>Serial number</a:t>
                      </a: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Picture</a:t>
                      </a: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rPr>
                        <a:t>Product model number</a:t>
                      </a: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Serial number</a:t>
                      </a:r>
                    </a:p>
                    <a:p>
                      <a:pPr algn="ctr" fontAlgn="ctr">
                        <a:buNone/>
                      </a:pPr>
                      <a:endParaRPr lang="zh-CN" altLang="en-US" sz="900" b="1">
                        <a:solidFill>
                          <a:schemeClr val="tx2"/>
                        </a:solidFill>
                        <a:sym typeface="+mn-ea"/>
                      </a:endParaRP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Picture</a:t>
                      </a:r>
                      <a:endParaRPr lang="zh-CN" altLang="en-US" sz="900" b="1">
                        <a:solidFill>
                          <a:schemeClr val="tx2"/>
                        </a:solidFill>
                      </a:endParaRPr>
                    </a:p>
                    <a:p>
                      <a:pPr algn="ctr" fontAlgn="ctr">
                        <a:buNone/>
                      </a:pPr>
                      <a:endParaRPr lang="zh-CN" altLang="en-US" sz="900" b="1">
                        <a:solidFill>
                          <a:schemeClr val="tx2"/>
                        </a:solidFill>
                      </a:endParaRP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Product model number</a:t>
                      </a:r>
                      <a:endParaRPr lang="zh-CN" altLang="en-US" sz="900" b="1">
                        <a:solidFill>
                          <a:schemeClr val="tx2"/>
                        </a:solidFill>
                      </a:endParaRPr>
                    </a:p>
                    <a:p>
                      <a:pPr algn="ctr" fontAlgn="ctr">
                        <a:buNone/>
                      </a:pPr>
                      <a:endParaRPr lang="zh-CN" altLang="en-US" sz="900" b="1">
                        <a:solidFill>
                          <a:schemeClr val="tx2"/>
                        </a:solidFill>
                      </a:endParaRP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Serial number</a:t>
                      </a: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Picture</a:t>
                      </a:r>
                      <a:endParaRPr lang="zh-CN" altLang="en-US" sz="900" b="1">
                        <a:solidFill>
                          <a:schemeClr val="tx2"/>
                        </a:solidFill>
                      </a:endParaRP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Product model number</a:t>
                      </a: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Serial number</a:t>
                      </a: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Picture</a:t>
                      </a:r>
                      <a:endParaRPr lang="zh-CN" altLang="en-US" sz="900" b="1">
                        <a:solidFill>
                          <a:schemeClr val="tx2"/>
                        </a:solidFill>
                      </a:endParaRPr>
                    </a:p>
                  </a:txBody>
                  <a:tcPr anchor="ctr">
                    <a:lnL>
                      <a:noFill/>
                    </a:lnL>
                    <a:lnR>
                      <a:noFill/>
                    </a:lnR>
                    <a:lnT w="19050">
                      <a:solidFill>
                        <a:srgbClr val="76889C"/>
                      </a:solidFill>
                      <a:prstDash val="solid"/>
                    </a:lnT>
                    <a:lnB w="19050">
                      <a:solidFill>
                        <a:srgbClr val="76889C"/>
                      </a:solidFill>
                      <a:prstDash val="solid"/>
                    </a:lnB>
                    <a:solidFill>
                      <a:srgbClr val="FFFFFF"/>
                    </a:solidFill>
                  </a:tcPr>
                </a:tc>
                <a:tc>
                  <a:txBody>
                    <a:bodyPr/>
                    <a:lstStyle/>
                    <a:p>
                      <a:pPr algn="ctr" fontAlgn="ctr">
                        <a:buNone/>
                      </a:pPr>
                      <a:r>
                        <a:rPr lang="zh-CN" altLang="en-US" sz="900" b="1">
                          <a:solidFill>
                            <a:schemeClr val="tx2"/>
                          </a:solidFill>
                          <a:sym typeface="+mn-ea"/>
                        </a:rPr>
                        <a:t>Product model number</a:t>
                      </a:r>
                    </a:p>
                  </a:txBody>
                  <a:tcPr anchor="ctr">
                    <a:lnL>
                      <a:noFill/>
                    </a:lnL>
                    <a:lnR>
                      <a:noFill/>
                    </a:lnR>
                    <a:lnT w="19050">
                      <a:solidFill>
                        <a:srgbClr val="76889C"/>
                      </a:solidFill>
                      <a:prstDash val="solid"/>
                    </a:lnT>
                    <a:lnB w="19050">
                      <a:solidFill>
                        <a:srgbClr val="76889C"/>
                      </a:solidFill>
                      <a:prstDash val="solid"/>
                    </a:lnB>
                    <a:solidFill>
                      <a:srgbClr val="FFFFFF"/>
                    </a:solidFill>
                  </a:tcPr>
                </a:tc>
                <a:extLst>
                  <a:ext uri="{0D108BD9-81ED-4DB2-BD59-A6C34878D82A}">
                    <a16:rowId xmlns:a16="http://schemas.microsoft.com/office/drawing/2014/main" val="10000"/>
                  </a:ext>
                </a:extLst>
              </a:tr>
              <a:tr h="847725">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a:t>
                      </a:r>
                    </a:p>
                  </a:txBody>
                  <a:tcPr anchor="ctr">
                    <a:lnL>
                      <a:noFill/>
                    </a:lnL>
                    <a:lnR>
                      <a:noFill/>
                    </a:lnR>
                    <a:lnT w="19050">
                      <a:solidFill>
                        <a:srgbClr val="76889C"/>
                      </a:solidFill>
                      <a:prstDash val="solid"/>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w="19050">
                      <a:solidFill>
                        <a:srgbClr val="76889C"/>
                      </a:solidFill>
                      <a:prstDash val="solid"/>
                    </a:lnT>
                    <a:lnB>
                      <a:noFill/>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rPr>
                        <a:t>Outdoor air vent</a:t>
                      </a:r>
                    </a:p>
                    <a:p>
                      <a:pPr algn="ctr">
                        <a:buNone/>
                      </a:pPr>
                      <a:r>
                        <a:rPr lang="en-US" altLang="zh-CN" sz="800" b="0">
                          <a:solidFill>
                            <a:schemeClr val="tx2"/>
                          </a:solidFill>
                          <a:latin typeface="微软雅黑" panose="020B0503020204020204" pitchFamily="34" charset="-122"/>
                          <a:ea typeface="微软雅黑" panose="020B0503020204020204" pitchFamily="34" charset="-122"/>
                        </a:rPr>
                        <a:t>VPU 80</a:t>
                      </a:r>
                      <a:r>
                        <a:rPr lang="zh-CN" altLang="en-US" sz="800" b="0">
                          <a:solidFill>
                            <a:schemeClr val="tx2"/>
                          </a:solidFill>
                          <a:latin typeface="微软雅黑" panose="020B0503020204020204" pitchFamily="34" charset="-122"/>
                          <a:ea typeface="微软雅黑" panose="020B0503020204020204" pitchFamily="34" charset="-122"/>
                        </a:rPr>
                        <a:t> C</a:t>
                      </a:r>
                    </a:p>
                    <a:p>
                      <a:pPr algn="ctr">
                        <a:buNone/>
                      </a:pPr>
                      <a:r>
                        <a:rPr lang="en-US" altLang="zh-CN" sz="800" b="0">
                          <a:solidFill>
                            <a:schemeClr val="tx2"/>
                          </a:solidFill>
                          <a:latin typeface="微软雅黑" panose="020B0503020204020204" pitchFamily="34" charset="-122"/>
                          <a:ea typeface="微软雅黑" panose="020B0503020204020204" pitchFamily="34" charset="-122"/>
                        </a:rPr>
                        <a:t>VPU 100 C</a:t>
                      </a:r>
                    </a:p>
                  </a:txBody>
                  <a:tcPr anchor="ctr">
                    <a:lnL>
                      <a:noFill/>
                    </a:lnL>
                    <a:lnR>
                      <a:noFill/>
                    </a:lnR>
                    <a:lnT w="19050">
                      <a:solidFill>
                        <a:srgbClr val="76889C"/>
                      </a:solidFill>
                      <a:prstDash val="solid"/>
                    </a:lnT>
                    <a:lnB>
                      <a:noFill/>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6</a:t>
                      </a:r>
                    </a:p>
                  </a:txBody>
                  <a:tcPr anchor="ctr">
                    <a:lnL>
                      <a:noFill/>
                    </a:lnL>
                    <a:lnR>
                      <a:noFill/>
                    </a:lnR>
                    <a:lnT w="19050">
                      <a:solidFill>
                        <a:srgbClr val="76889C"/>
                      </a:solidFill>
                      <a:prstDash val="solid"/>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w="19050">
                      <a:solidFill>
                        <a:srgbClr val="76889C"/>
                      </a:solidFill>
                      <a:prstDash val="solid"/>
                    </a:lnT>
                    <a:lnB>
                      <a:noFill/>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Round pipe flange diameter change</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RE 150-110 C</a:t>
                      </a:r>
                    </a:p>
                  </a:txBody>
                  <a:tcPr anchor="ctr">
                    <a:lnL>
                      <a:noFill/>
                    </a:lnL>
                    <a:lnR>
                      <a:noFill/>
                    </a:lnR>
                    <a:lnT w="19050">
                      <a:solidFill>
                        <a:srgbClr val="76889C"/>
                      </a:solidFill>
                      <a:prstDash val="solid"/>
                    </a:lnT>
                    <a:lnB>
                      <a:noFill/>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11</a:t>
                      </a:r>
                    </a:p>
                  </a:txBody>
                  <a:tcPr anchor="ctr">
                    <a:lnL>
                      <a:noFill/>
                    </a:lnL>
                    <a:lnR>
                      <a:noFill/>
                    </a:lnR>
                    <a:lnT w="19050">
                      <a:solidFill>
                        <a:srgbClr val="76889C"/>
                      </a:solidFill>
                      <a:prstDash val="solid"/>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w="19050">
                      <a:solidFill>
                        <a:srgbClr val="76889C"/>
                      </a:solidFill>
                      <a:prstDash val="solid"/>
                    </a:lnT>
                    <a:lnB>
                      <a:noFill/>
                    </a:lnB>
                    <a:solidFill>
                      <a:srgbClr val="FFFFFF"/>
                    </a:solidFill>
                  </a:tcPr>
                </a:tc>
                <a:tc>
                  <a:txBody>
                    <a:bodyPr/>
                    <a:lstStyle/>
                    <a:p>
                      <a:pPr algn="ctr">
                        <a:buNone/>
                      </a:pPr>
                      <a:r>
                        <a:rPr sz="1000" b="1">
                          <a:solidFill>
                            <a:schemeClr val="tx2"/>
                          </a:solidFill>
                          <a:latin typeface="微软雅黑" panose="020B0503020204020204" pitchFamily="34" charset="-122"/>
                          <a:ea typeface="微软雅黑" panose="020B0503020204020204" pitchFamily="34" charset="-122"/>
                        </a:rPr>
                        <a:t>Y-shaped three-way (with valve)</a:t>
                      </a:r>
                    </a:p>
                    <a:p>
                      <a:pPr algn="ctr">
                        <a:buNone/>
                      </a:pPr>
                      <a:r>
                        <a:rPr lang="zh-CN" altLang="en-US" sz="700">
                          <a:solidFill>
                            <a:schemeClr val="tx2"/>
                          </a:solidFill>
                          <a:latin typeface="微软雅黑" panose="020B0503020204020204" pitchFamily="34" charset="-122"/>
                          <a:ea typeface="微软雅黑" panose="020B0503020204020204" pitchFamily="34" charset="-122"/>
                        </a:rPr>
                        <a:t>Blau</a:t>
                      </a:r>
                      <a:r>
                        <a:rPr lang="en-US" altLang="zh-CN" sz="700">
                          <a:solidFill>
                            <a:schemeClr val="tx2"/>
                          </a:solidFill>
                          <a:latin typeface="微软雅黑" panose="020B0503020204020204" pitchFamily="34" charset="-122"/>
                          <a:ea typeface="微软雅黑" panose="020B0503020204020204" pitchFamily="34" charset="-122"/>
                          <a:sym typeface="+mn-ea"/>
                        </a:rPr>
                        <a:t>F</a:t>
                      </a:r>
                      <a:r>
                        <a:rPr lang="zh-CN" altLang="en-US" sz="700">
                          <a:solidFill>
                            <a:schemeClr val="tx2"/>
                          </a:solidFill>
                          <a:latin typeface="微软雅黑" panose="020B0503020204020204" pitchFamily="34" charset="-122"/>
                          <a:ea typeface="微软雅黑" panose="020B0503020204020204" pitchFamily="34" charset="-122"/>
                        </a:rPr>
                        <a:t>ast  RYT</a:t>
                      </a:r>
                      <a:r>
                        <a:rPr lang="en-US" altLang="zh-CN" sz="700">
                          <a:solidFill>
                            <a:schemeClr val="tx2"/>
                          </a:solidFill>
                          <a:latin typeface="微软雅黑" panose="020B0503020204020204" pitchFamily="34" charset="-122"/>
                          <a:ea typeface="微软雅黑" panose="020B0503020204020204" pitchFamily="34" charset="-122"/>
                        </a:rPr>
                        <a:t> </a:t>
                      </a:r>
                      <a:r>
                        <a:rPr lang="zh-CN" altLang="en-US" sz="700">
                          <a:solidFill>
                            <a:schemeClr val="tx2"/>
                          </a:solidFill>
                          <a:latin typeface="微软雅黑" panose="020B0503020204020204" pitchFamily="34" charset="-122"/>
                          <a:ea typeface="微软雅黑" panose="020B0503020204020204" pitchFamily="34" charset="-122"/>
                        </a:rPr>
                        <a:t>150/110*2 C</a:t>
                      </a:r>
                    </a:p>
                  </a:txBody>
                  <a:tcPr anchor="ctr">
                    <a:lnL>
                      <a:noFill/>
                    </a:lnL>
                    <a:lnR>
                      <a:noFill/>
                    </a:lnR>
                    <a:lnT w="19050">
                      <a:solidFill>
                        <a:srgbClr val="76889C"/>
                      </a:solidFill>
                      <a:prstDash val="solid"/>
                    </a:lnT>
                    <a:lnB>
                      <a:noFill/>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16</a:t>
                      </a:r>
                    </a:p>
                  </a:txBody>
                  <a:tcPr anchor="ctr">
                    <a:lnL>
                      <a:noFill/>
                    </a:lnL>
                    <a:lnR>
                      <a:noFill/>
                    </a:lnR>
                    <a:lnT w="19050">
                      <a:solidFill>
                        <a:srgbClr val="76889C"/>
                      </a:solidFill>
                      <a:prstDash val="solid"/>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w="19050">
                      <a:solidFill>
                        <a:srgbClr val="76889C"/>
                      </a:solidFill>
                      <a:prstDash val="solid"/>
                    </a:lnT>
                    <a:lnB>
                      <a:noFill/>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Diagonal three-way (with valve)</a:t>
                      </a:r>
                    </a:p>
                    <a:p>
                      <a:pPr algn="ctr">
                        <a:buNone/>
                      </a:pPr>
                      <a:r>
                        <a:rPr lang="zh-CN" altLang="en-US" sz="700">
                          <a:solidFill>
                            <a:schemeClr val="tx2"/>
                          </a:solidFill>
                          <a:latin typeface="微软雅黑" panose="020B0503020204020204" pitchFamily="34" charset="-122"/>
                          <a:ea typeface="微软雅黑" panose="020B0503020204020204" pitchFamily="34" charset="-122"/>
                          <a:sym typeface="+mn-ea"/>
                        </a:rPr>
                        <a:t>Blau</a:t>
                      </a:r>
                      <a:r>
                        <a:rPr lang="en-US" altLang="zh-CN" sz="700">
                          <a:solidFill>
                            <a:schemeClr val="tx2"/>
                          </a:solidFill>
                          <a:latin typeface="微软雅黑" panose="020B0503020204020204" pitchFamily="34" charset="-122"/>
                          <a:ea typeface="微软雅黑" panose="020B0503020204020204" pitchFamily="34" charset="-122"/>
                          <a:sym typeface="+mn-ea"/>
                        </a:rPr>
                        <a:t>F</a:t>
                      </a:r>
                      <a:r>
                        <a:rPr lang="zh-CN" altLang="en-US" sz="700">
                          <a:solidFill>
                            <a:schemeClr val="tx2"/>
                          </a:solidFill>
                          <a:latin typeface="微软雅黑" panose="020B0503020204020204" pitchFamily="34" charset="-122"/>
                          <a:ea typeface="微软雅黑" panose="020B0503020204020204" pitchFamily="34" charset="-122"/>
                          <a:sym typeface="+mn-ea"/>
                        </a:rPr>
                        <a:t>ast  R</a:t>
                      </a:r>
                      <a:r>
                        <a:rPr lang="en-US" altLang="zh-CN" sz="700">
                          <a:solidFill>
                            <a:schemeClr val="tx2"/>
                          </a:solidFill>
                          <a:latin typeface="微软雅黑" panose="020B0503020204020204" pitchFamily="34" charset="-122"/>
                          <a:ea typeface="微软雅黑" panose="020B0503020204020204" pitchFamily="34" charset="-122"/>
                          <a:sym typeface="+mn-ea"/>
                        </a:rPr>
                        <a:t>X</a:t>
                      </a:r>
                      <a:r>
                        <a:rPr lang="zh-CN" altLang="en-US" sz="700">
                          <a:solidFill>
                            <a:schemeClr val="tx2"/>
                          </a:solidFill>
                          <a:latin typeface="微软雅黑" panose="020B0503020204020204" pitchFamily="34" charset="-122"/>
                          <a:ea typeface="微软雅黑" panose="020B0503020204020204" pitchFamily="34" charset="-122"/>
                          <a:sym typeface="+mn-ea"/>
                        </a:rPr>
                        <a:t>T</a:t>
                      </a:r>
                      <a:r>
                        <a:rPr lang="en-US" altLang="zh-CN" sz="700">
                          <a:solidFill>
                            <a:schemeClr val="tx2"/>
                          </a:solidFill>
                          <a:latin typeface="微软雅黑" panose="020B0503020204020204" pitchFamily="34" charset="-122"/>
                          <a:ea typeface="微软雅黑" panose="020B0503020204020204" pitchFamily="34" charset="-122"/>
                          <a:sym typeface="+mn-ea"/>
                        </a:rPr>
                        <a:t> </a:t>
                      </a:r>
                      <a:r>
                        <a:rPr lang="zh-CN" altLang="en-US" sz="700">
                          <a:solidFill>
                            <a:schemeClr val="tx2"/>
                          </a:solidFill>
                          <a:latin typeface="微软雅黑" panose="020B0503020204020204" pitchFamily="34" charset="-122"/>
                          <a:ea typeface="微软雅黑" panose="020B0503020204020204" pitchFamily="34" charset="-122"/>
                          <a:sym typeface="+mn-ea"/>
                        </a:rPr>
                        <a:t>1</a:t>
                      </a:r>
                      <a:r>
                        <a:rPr lang="en-US" altLang="zh-CN" sz="700">
                          <a:solidFill>
                            <a:schemeClr val="tx2"/>
                          </a:solidFill>
                          <a:latin typeface="微软雅黑" panose="020B0503020204020204" pitchFamily="34" charset="-122"/>
                          <a:ea typeface="微软雅黑" panose="020B0503020204020204" pitchFamily="34" charset="-122"/>
                          <a:sym typeface="+mn-ea"/>
                        </a:rPr>
                        <a:t>10</a:t>
                      </a:r>
                      <a:r>
                        <a:rPr lang="zh-CN" altLang="en-US" sz="700">
                          <a:solidFill>
                            <a:schemeClr val="tx2"/>
                          </a:solidFill>
                          <a:latin typeface="微软雅黑" panose="020B0503020204020204" pitchFamily="34" charset="-122"/>
                          <a:ea typeface="微软雅黑" panose="020B0503020204020204" pitchFamily="34" charset="-122"/>
                          <a:sym typeface="+mn-ea"/>
                        </a:rPr>
                        <a:t>/110</a:t>
                      </a:r>
                      <a:r>
                        <a:rPr lang="en-US" altLang="zh-CN" sz="700">
                          <a:solidFill>
                            <a:schemeClr val="tx2"/>
                          </a:solidFill>
                          <a:latin typeface="微软雅黑" panose="020B0503020204020204" pitchFamily="34" charset="-122"/>
                          <a:ea typeface="微软雅黑" panose="020B0503020204020204" pitchFamily="34" charset="-122"/>
                          <a:sym typeface="+mn-ea"/>
                        </a:rPr>
                        <a:t>/110</a:t>
                      </a:r>
                      <a:r>
                        <a:rPr lang="zh-CN" altLang="en-US" sz="7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w="19050">
                      <a:solidFill>
                        <a:srgbClr val="76889C"/>
                      </a:solidFill>
                      <a:prstDash val="solid"/>
                    </a:lnT>
                    <a:lnB>
                      <a:noFill/>
                    </a:lnB>
                    <a:solidFill>
                      <a:srgbClr val="FFFFFF"/>
                    </a:solidFill>
                  </a:tcPr>
                </a:tc>
                <a:extLst>
                  <a:ext uri="{0D108BD9-81ED-4DB2-BD59-A6C34878D82A}">
                    <a16:rowId xmlns:a16="http://schemas.microsoft.com/office/drawing/2014/main" val="10001"/>
                  </a:ext>
                </a:extLst>
              </a:tr>
              <a:tr h="847090">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2</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rPr>
                        <a:t>Flange diameter change</a:t>
                      </a:r>
                    </a:p>
                    <a:p>
                      <a:pPr algn="ctr">
                        <a:buNone/>
                      </a:pPr>
                      <a:r>
                        <a:rPr lang="zh-CN" altLang="en-US" sz="800" b="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b="0">
                          <a:solidFill>
                            <a:schemeClr val="tx2"/>
                          </a:solidFill>
                          <a:latin typeface="微软雅黑" panose="020B0503020204020204" pitchFamily="34" charset="-122"/>
                          <a:ea typeface="微软雅黑" panose="020B0503020204020204" pitchFamily="34" charset="-122"/>
                          <a:sym typeface="+mn-ea"/>
                        </a:rPr>
                        <a:t>ast RF 150-110 C</a:t>
                      </a:r>
                    </a:p>
                  </a:txBody>
                  <a:tcPr anchor="ctr">
                    <a:lnL>
                      <a:noFill/>
                    </a:lnL>
                    <a:lnR>
                      <a:noFill/>
                    </a:lnR>
                    <a:lnT>
                      <a:noFill/>
                    </a:lnT>
                    <a:lnB>
                      <a:noFill/>
                    </a:lnB>
                    <a:solidFill>
                      <a:srgbClr val="E4E7EB"/>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7</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Round pipe flange diameter change</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RE 1</a:t>
                      </a:r>
                      <a:r>
                        <a:rPr lang="en-US" altLang="zh-CN" sz="800">
                          <a:solidFill>
                            <a:schemeClr val="tx2"/>
                          </a:solidFill>
                          <a:latin typeface="微软雅黑" panose="020B0503020204020204" pitchFamily="34" charset="-122"/>
                          <a:ea typeface="微软雅黑" panose="020B0503020204020204" pitchFamily="34" charset="-122"/>
                          <a:sym typeface="+mn-ea"/>
                        </a:rPr>
                        <a:t>10</a:t>
                      </a:r>
                      <a:r>
                        <a:rPr lang="zh-CN" altLang="en-US" sz="800">
                          <a:solidFill>
                            <a:schemeClr val="tx2"/>
                          </a:solidFill>
                          <a:latin typeface="微软雅黑" panose="020B0503020204020204" pitchFamily="34" charset="-122"/>
                          <a:ea typeface="微软雅黑" panose="020B0503020204020204" pitchFamily="34" charset="-122"/>
                          <a:sym typeface="+mn-ea"/>
                        </a:rPr>
                        <a:t>-</a:t>
                      </a:r>
                      <a:r>
                        <a:rPr lang="en-US" altLang="zh-CN" sz="800">
                          <a:solidFill>
                            <a:schemeClr val="tx2"/>
                          </a:solidFill>
                          <a:latin typeface="微软雅黑" panose="020B0503020204020204" pitchFamily="34" charset="-122"/>
                          <a:ea typeface="微软雅黑" panose="020B0503020204020204" pitchFamily="34" charset="-122"/>
                          <a:sym typeface="+mn-ea"/>
                        </a:rPr>
                        <a:t>75</a:t>
                      </a:r>
                      <a:r>
                        <a:rPr lang="zh-CN" altLang="en-US" sz="8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a:noFill/>
                    </a:lnT>
                    <a:lnB>
                      <a:noFill/>
                    </a:lnB>
                    <a:solidFill>
                      <a:srgbClr val="E4E7EB"/>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12</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sz="1000" b="1">
                          <a:solidFill>
                            <a:schemeClr val="tx2"/>
                          </a:solidFill>
                          <a:latin typeface="微软雅黑" panose="020B0503020204020204" pitchFamily="34" charset="-122"/>
                          <a:ea typeface="微软雅黑" panose="020B0503020204020204" pitchFamily="34" charset="-122"/>
                          <a:sym typeface="+mn-ea"/>
                        </a:rPr>
                        <a:t>Y-shaped three-way (with valve)</a:t>
                      </a:r>
                    </a:p>
                    <a:p>
                      <a:pPr algn="ctr">
                        <a:buNone/>
                      </a:pPr>
                      <a:r>
                        <a:rPr lang="zh-CN" altLang="en-US" sz="700">
                          <a:solidFill>
                            <a:schemeClr val="tx2"/>
                          </a:solidFill>
                          <a:latin typeface="微软雅黑" panose="020B0503020204020204" pitchFamily="34" charset="-122"/>
                          <a:ea typeface="微软雅黑" panose="020B0503020204020204" pitchFamily="34" charset="-122"/>
                          <a:sym typeface="+mn-ea"/>
                        </a:rPr>
                        <a:t>Blau</a:t>
                      </a:r>
                      <a:r>
                        <a:rPr lang="en-US" altLang="zh-CN" sz="700">
                          <a:solidFill>
                            <a:schemeClr val="tx2"/>
                          </a:solidFill>
                          <a:latin typeface="微软雅黑" panose="020B0503020204020204" pitchFamily="34" charset="-122"/>
                          <a:ea typeface="微软雅黑" panose="020B0503020204020204" pitchFamily="34" charset="-122"/>
                          <a:sym typeface="+mn-ea"/>
                        </a:rPr>
                        <a:t>F</a:t>
                      </a:r>
                      <a:r>
                        <a:rPr lang="zh-CN" altLang="en-US" sz="700">
                          <a:solidFill>
                            <a:schemeClr val="tx2"/>
                          </a:solidFill>
                          <a:latin typeface="微软雅黑" panose="020B0503020204020204" pitchFamily="34" charset="-122"/>
                          <a:ea typeface="微软雅黑" panose="020B0503020204020204" pitchFamily="34" charset="-122"/>
                          <a:sym typeface="+mn-ea"/>
                        </a:rPr>
                        <a:t>ast  RYT</a:t>
                      </a:r>
                      <a:r>
                        <a:rPr lang="en-US" altLang="zh-CN" sz="700">
                          <a:solidFill>
                            <a:schemeClr val="tx2"/>
                          </a:solidFill>
                          <a:latin typeface="微软雅黑" panose="020B0503020204020204" pitchFamily="34" charset="-122"/>
                          <a:ea typeface="微软雅黑" panose="020B0503020204020204" pitchFamily="34" charset="-122"/>
                          <a:sym typeface="+mn-ea"/>
                        </a:rPr>
                        <a:t> </a:t>
                      </a:r>
                      <a:r>
                        <a:rPr lang="zh-CN" altLang="en-US" sz="700">
                          <a:solidFill>
                            <a:schemeClr val="tx2"/>
                          </a:solidFill>
                          <a:latin typeface="微软雅黑" panose="020B0503020204020204" pitchFamily="34" charset="-122"/>
                          <a:ea typeface="微软雅黑" panose="020B0503020204020204" pitchFamily="34" charset="-122"/>
                          <a:sym typeface="+mn-ea"/>
                        </a:rPr>
                        <a:t>1</a:t>
                      </a:r>
                      <a:r>
                        <a:rPr lang="en-US" altLang="zh-CN" sz="700">
                          <a:solidFill>
                            <a:schemeClr val="tx2"/>
                          </a:solidFill>
                          <a:latin typeface="微软雅黑" panose="020B0503020204020204" pitchFamily="34" charset="-122"/>
                          <a:ea typeface="微软雅黑" panose="020B0503020204020204" pitchFamily="34" charset="-122"/>
                          <a:sym typeface="+mn-ea"/>
                        </a:rPr>
                        <a:t>1</a:t>
                      </a:r>
                      <a:r>
                        <a:rPr lang="zh-CN" altLang="en-US" sz="700">
                          <a:solidFill>
                            <a:schemeClr val="tx2"/>
                          </a:solidFill>
                          <a:latin typeface="微软雅黑" panose="020B0503020204020204" pitchFamily="34" charset="-122"/>
                          <a:ea typeface="微软雅黑" panose="020B0503020204020204" pitchFamily="34" charset="-122"/>
                          <a:sym typeface="+mn-ea"/>
                        </a:rPr>
                        <a:t>0/</a:t>
                      </a:r>
                      <a:r>
                        <a:rPr lang="en-US" altLang="zh-CN" sz="700">
                          <a:solidFill>
                            <a:schemeClr val="tx2"/>
                          </a:solidFill>
                          <a:latin typeface="微软雅黑" panose="020B0503020204020204" pitchFamily="34" charset="-122"/>
                          <a:ea typeface="微软雅黑" panose="020B0503020204020204" pitchFamily="34" charset="-122"/>
                          <a:sym typeface="+mn-ea"/>
                        </a:rPr>
                        <a:t>75</a:t>
                      </a:r>
                      <a:r>
                        <a:rPr lang="zh-CN" altLang="en-US" sz="700">
                          <a:solidFill>
                            <a:schemeClr val="tx2"/>
                          </a:solidFill>
                          <a:latin typeface="微软雅黑" panose="020B0503020204020204" pitchFamily="34" charset="-122"/>
                          <a:ea typeface="微软雅黑" panose="020B0503020204020204" pitchFamily="34" charset="-122"/>
                          <a:sym typeface="+mn-ea"/>
                        </a:rPr>
                        <a:t>*2 C</a:t>
                      </a:r>
                    </a:p>
                  </a:txBody>
                  <a:tcPr anchor="ctr">
                    <a:lnL>
                      <a:noFill/>
                    </a:lnL>
                    <a:lnR>
                      <a:noFill/>
                    </a:lnR>
                    <a:lnT>
                      <a:noFill/>
                    </a:lnT>
                    <a:lnB>
                      <a:noFill/>
                    </a:lnB>
                    <a:solidFill>
                      <a:srgbClr val="E4E7EB"/>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17</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Diagonal three-way (with valve)</a:t>
                      </a:r>
                    </a:p>
                    <a:p>
                      <a:pPr algn="ctr">
                        <a:buNone/>
                      </a:pPr>
                      <a:r>
                        <a:rPr lang="zh-CN" altLang="en-US" sz="700">
                          <a:solidFill>
                            <a:schemeClr val="tx2"/>
                          </a:solidFill>
                          <a:latin typeface="微软雅黑" panose="020B0503020204020204" pitchFamily="34" charset="-122"/>
                          <a:ea typeface="微软雅黑" panose="020B0503020204020204" pitchFamily="34" charset="-122"/>
                          <a:sym typeface="+mn-ea"/>
                        </a:rPr>
                        <a:t>Blau</a:t>
                      </a:r>
                      <a:r>
                        <a:rPr lang="en-US" altLang="zh-CN" sz="700">
                          <a:solidFill>
                            <a:schemeClr val="tx2"/>
                          </a:solidFill>
                          <a:latin typeface="微软雅黑" panose="020B0503020204020204" pitchFamily="34" charset="-122"/>
                          <a:ea typeface="微软雅黑" panose="020B0503020204020204" pitchFamily="34" charset="-122"/>
                          <a:sym typeface="+mn-ea"/>
                        </a:rPr>
                        <a:t>F</a:t>
                      </a:r>
                      <a:r>
                        <a:rPr lang="zh-CN" altLang="en-US" sz="700">
                          <a:solidFill>
                            <a:schemeClr val="tx2"/>
                          </a:solidFill>
                          <a:latin typeface="微软雅黑" panose="020B0503020204020204" pitchFamily="34" charset="-122"/>
                          <a:ea typeface="微软雅黑" panose="020B0503020204020204" pitchFamily="34" charset="-122"/>
                          <a:sym typeface="+mn-ea"/>
                        </a:rPr>
                        <a:t>ast  R</a:t>
                      </a:r>
                      <a:r>
                        <a:rPr lang="en-US" altLang="zh-CN" sz="700">
                          <a:solidFill>
                            <a:schemeClr val="tx2"/>
                          </a:solidFill>
                          <a:latin typeface="微软雅黑" panose="020B0503020204020204" pitchFamily="34" charset="-122"/>
                          <a:ea typeface="微软雅黑" panose="020B0503020204020204" pitchFamily="34" charset="-122"/>
                          <a:sym typeface="+mn-ea"/>
                        </a:rPr>
                        <a:t>X</a:t>
                      </a:r>
                      <a:r>
                        <a:rPr lang="zh-CN" altLang="en-US" sz="700">
                          <a:solidFill>
                            <a:schemeClr val="tx2"/>
                          </a:solidFill>
                          <a:latin typeface="微软雅黑" panose="020B0503020204020204" pitchFamily="34" charset="-122"/>
                          <a:ea typeface="微软雅黑" panose="020B0503020204020204" pitchFamily="34" charset="-122"/>
                          <a:sym typeface="+mn-ea"/>
                        </a:rPr>
                        <a:t>T</a:t>
                      </a:r>
                      <a:r>
                        <a:rPr lang="en-US" altLang="zh-CN" sz="700">
                          <a:solidFill>
                            <a:schemeClr val="tx2"/>
                          </a:solidFill>
                          <a:latin typeface="微软雅黑" panose="020B0503020204020204" pitchFamily="34" charset="-122"/>
                          <a:ea typeface="微软雅黑" panose="020B0503020204020204" pitchFamily="34" charset="-122"/>
                          <a:sym typeface="+mn-ea"/>
                        </a:rPr>
                        <a:t> </a:t>
                      </a:r>
                      <a:r>
                        <a:rPr lang="zh-CN" altLang="en-US" sz="700">
                          <a:solidFill>
                            <a:schemeClr val="tx2"/>
                          </a:solidFill>
                          <a:latin typeface="微软雅黑" panose="020B0503020204020204" pitchFamily="34" charset="-122"/>
                          <a:ea typeface="微软雅黑" panose="020B0503020204020204" pitchFamily="34" charset="-122"/>
                          <a:sym typeface="+mn-ea"/>
                        </a:rPr>
                        <a:t>1</a:t>
                      </a:r>
                      <a:r>
                        <a:rPr lang="en-US" altLang="zh-CN" sz="700">
                          <a:solidFill>
                            <a:schemeClr val="tx2"/>
                          </a:solidFill>
                          <a:latin typeface="微软雅黑" panose="020B0503020204020204" pitchFamily="34" charset="-122"/>
                          <a:ea typeface="微软雅黑" panose="020B0503020204020204" pitchFamily="34" charset="-122"/>
                          <a:sym typeface="+mn-ea"/>
                        </a:rPr>
                        <a:t>10</a:t>
                      </a:r>
                      <a:r>
                        <a:rPr lang="zh-CN" altLang="en-US" sz="700">
                          <a:solidFill>
                            <a:schemeClr val="tx2"/>
                          </a:solidFill>
                          <a:latin typeface="微软雅黑" panose="020B0503020204020204" pitchFamily="34" charset="-122"/>
                          <a:ea typeface="微软雅黑" panose="020B0503020204020204" pitchFamily="34" charset="-122"/>
                          <a:sym typeface="+mn-ea"/>
                        </a:rPr>
                        <a:t>/</a:t>
                      </a:r>
                      <a:r>
                        <a:rPr lang="en-US" altLang="zh-CN" sz="700">
                          <a:solidFill>
                            <a:schemeClr val="tx2"/>
                          </a:solidFill>
                          <a:latin typeface="微软雅黑" panose="020B0503020204020204" pitchFamily="34" charset="-122"/>
                          <a:ea typeface="微软雅黑" panose="020B0503020204020204" pitchFamily="34" charset="-122"/>
                          <a:sym typeface="+mn-ea"/>
                        </a:rPr>
                        <a:t>110/75</a:t>
                      </a:r>
                      <a:r>
                        <a:rPr lang="zh-CN" altLang="en-US" sz="7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a:noFill/>
                    </a:lnT>
                    <a:lnB>
                      <a:noFill/>
                    </a:lnB>
                    <a:solidFill>
                      <a:srgbClr val="E4E7EB"/>
                    </a:solidFill>
                  </a:tcPr>
                </a:tc>
                <a:extLst>
                  <a:ext uri="{0D108BD9-81ED-4DB2-BD59-A6C34878D82A}">
                    <a16:rowId xmlns:a16="http://schemas.microsoft.com/office/drawing/2014/main" val="10002"/>
                  </a:ext>
                </a:extLst>
              </a:tr>
              <a:tr h="847725">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3</a:t>
                      </a:r>
                    </a:p>
                  </a:txBody>
                  <a:tcPr anchor="ctr">
                    <a:lnL>
                      <a:noFill/>
                    </a:lnL>
                    <a:lnR>
                      <a:noFill/>
                    </a:lnR>
                    <a:lnT>
                      <a:noFill/>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Flange diameter change</a:t>
                      </a:r>
                    </a:p>
                    <a:p>
                      <a:pPr algn="ctr">
                        <a:buNone/>
                      </a:pPr>
                      <a:r>
                        <a:rPr lang="zh-CN" altLang="en-US" sz="800" b="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b="0">
                          <a:solidFill>
                            <a:schemeClr val="tx2"/>
                          </a:solidFill>
                          <a:latin typeface="微软雅黑" panose="020B0503020204020204" pitchFamily="34" charset="-122"/>
                          <a:ea typeface="微软雅黑" panose="020B0503020204020204" pitchFamily="34" charset="-122"/>
                          <a:sym typeface="+mn-ea"/>
                        </a:rPr>
                        <a:t>ast RF 1</a:t>
                      </a:r>
                      <a:r>
                        <a:rPr lang="en-US" altLang="zh-CN" sz="800" b="0">
                          <a:solidFill>
                            <a:schemeClr val="tx2"/>
                          </a:solidFill>
                          <a:latin typeface="微软雅黑" panose="020B0503020204020204" pitchFamily="34" charset="-122"/>
                          <a:ea typeface="微软雅黑" panose="020B0503020204020204" pitchFamily="34" charset="-122"/>
                          <a:sym typeface="+mn-ea"/>
                        </a:rPr>
                        <a:t>25</a:t>
                      </a:r>
                      <a:r>
                        <a:rPr lang="zh-CN" altLang="en-US" sz="800" b="0">
                          <a:solidFill>
                            <a:schemeClr val="tx2"/>
                          </a:solidFill>
                          <a:latin typeface="微软雅黑" panose="020B0503020204020204" pitchFamily="34" charset="-122"/>
                          <a:ea typeface="微软雅黑" panose="020B0503020204020204" pitchFamily="34" charset="-122"/>
                          <a:sym typeface="+mn-ea"/>
                        </a:rPr>
                        <a:t>-110 C</a:t>
                      </a:r>
                    </a:p>
                  </a:txBody>
                  <a:tcPr anchor="ctr">
                    <a:lnL>
                      <a:noFill/>
                    </a:lnL>
                    <a:lnR>
                      <a:noFill/>
                    </a:lnR>
                    <a:lnT>
                      <a:noFill/>
                    </a:lnT>
                    <a:lnB>
                      <a:noFill/>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8</a:t>
                      </a:r>
                    </a:p>
                  </a:txBody>
                  <a:tcPr anchor="ctr">
                    <a:lnL>
                      <a:noFill/>
                    </a:lnL>
                    <a:lnR>
                      <a:noFill/>
                    </a:lnR>
                    <a:lnT>
                      <a:noFill/>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Round pipe flange diameter change</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RE </a:t>
                      </a:r>
                      <a:r>
                        <a:rPr lang="en-US" altLang="zh-CN" sz="800">
                          <a:solidFill>
                            <a:schemeClr val="tx2"/>
                          </a:solidFill>
                          <a:latin typeface="微软雅黑" panose="020B0503020204020204" pitchFamily="34" charset="-122"/>
                          <a:ea typeface="微软雅黑" panose="020B0503020204020204" pitchFamily="34" charset="-122"/>
                          <a:sym typeface="+mn-ea"/>
                        </a:rPr>
                        <a:t>75</a:t>
                      </a:r>
                      <a:r>
                        <a:rPr lang="zh-CN" altLang="en-US" sz="800">
                          <a:solidFill>
                            <a:schemeClr val="tx2"/>
                          </a:solidFill>
                          <a:latin typeface="微软雅黑" panose="020B0503020204020204" pitchFamily="34" charset="-122"/>
                          <a:ea typeface="微软雅黑" panose="020B0503020204020204" pitchFamily="34" charset="-122"/>
                          <a:sym typeface="+mn-ea"/>
                        </a:rPr>
                        <a:t>-</a:t>
                      </a:r>
                      <a:r>
                        <a:rPr lang="en-US" altLang="zh-CN" sz="800">
                          <a:solidFill>
                            <a:schemeClr val="tx2"/>
                          </a:solidFill>
                          <a:latin typeface="微软雅黑" panose="020B0503020204020204" pitchFamily="34" charset="-122"/>
                          <a:ea typeface="微软雅黑" panose="020B0503020204020204" pitchFamily="34" charset="-122"/>
                          <a:sym typeface="+mn-ea"/>
                        </a:rPr>
                        <a:t>63</a:t>
                      </a:r>
                      <a:r>
                        <a:rPr lang="zh-CN" altLang="en-US" sz="8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a:noFill/>
                    </a:lnT>
                    <a:lnB>
                      <a:noFill/>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13</a:t>
                      </a:r>
                    </a:p>
                  </a:txBody>
                  <a:tcPr anchor="ctr">
                    <a:lnL>
                      <a:noFill/>
                    </a:lnL>
                    <a:lnR>
                      <a:noFill/>
                    </a:lnR>
                    <a:lnT>
                      <a:noFill/>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FFFFFF"/>
                    </a:solidFill>
                  </a:tcPr>
                </a:tc>
                <a:tc>
                  <a:txBody>
                    <a:bodyPr/>
                    <a:lstStyle/>
                    <a:p>
                      <a:pPr algn="ctr">
                        <a:buNone/>
                      </a:pPr>
                      <a:r>
                        <a:rPr lang="zh-CN" sz="1000" b="1">
                          <a:solidFill>
                            <a:schemeClr val="tx2"/>
                          </a:solidFill>
                          <a:latin typeface="微软雅黑" panose="020B0503020204020204" pitchFamily="34" charset="-122"/>
                          <a:ea typeface="微软雅黑" panose="020B0503020204020204" pitchFamily="34" charset="-122"/>
                          <a:sym typeface="+mn-ea"/>
                        </a:rPr>
                        <a:t>Round pipe clamp</a:t>
                      </a:r>
                    </a:p>
                    <a:p>
                      <a:pPr algn="ctr">
                        <a:buNone/>
                      </a:pPr>
                      <a:r>
                        <a:rPr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sz="800">
                          <a:solidFill>
                            <a:schemeClr val="tx2"/>
                          </a:solidFill>
                          <a:latin typeface="微软雅黑" panose="020B0503020204020204" pitchFamily="34" charset="-122"/>
                          <a:ea typeface="微软雅黑" panose="020B0503020204020204" pitchFamily="34" charset="-122"/>
                          <a:sym typeface="+mn-ea"/>
                        </a:rPr>
                        <a:t>ast RPC 75 C</a:t>
                      </a:r>
                    </a:p>
                  </a:txBody>
                  <a:tcPr anchor="ctr">
                    <a:lnL>
                      <a:noFill/>
                    </a:lnL>
                    <a:lnR>
                      <a:noFill/>
                    </a:lnR>
                    <a:lnT>
                      <a:noFill/>
                    </a:lnT>
                    <a:lnB>
                      <a:noFill/>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18</a:t>
                      </a:r>
                    </a:p>
                  </a:txBody>
                  <a:tcPr anchor="ctr">
                    <a:lnL>
                      <a:noFill/>
                    </a:lnL>
                    <a:lnR>
                      <a:noFill/>
                    </a:lnR>
                    <a:lnT>
                      <a:noFill/>
                    </a:lnT>
                    <a:lnB>
                      <a:noFill/>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FFFFFF"/>
                    </a:solidFill>
                  </a:tcPr>
                </a:tc>
                <a:tc>
                  <a:txBody>
                    <a:bodyPr/>
                    <a:lstStyle/>
                    <a:p>
                      <a:pPr algn="ctr">
                        <a:buNone/>
                      </a:pPr>
                      <a:r>
                        <a:rPr lang="zh-CN" sz="1000" b="1">
                          <a:solidFill>
                            <a:schemeClr val="tx2"/>
                          </a:solidFill>
                          <a:latin typeface="微软雅黑" panose="020B0503020204020204" pitchFamily="34" charset="-122"/>
                          <a:ea typeface="微软雅黑" panose="020B0503020204020204" pitchFamily="34" charset="-122"/>
                          <a:sym typeface="+mn-ea"/>
                        </a:rPr>
                        <a:t>Air outlet connector</a:t>
                      </a:r>
                    </a:p>
                    <a:p>
                      <a:pPr algn="ctr">
                        <a:buNone/>
                      </a:pPr>
                      <a:r>
                        <a:rPr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sz="800">
                          <a:solidFill>
                            <a:schemeClr val="tx2"/>
                          </a:solidFill>
                          <a:latin typeface="微软雅黑" panose="020B0503020204020204" pitchFamily="34" charset="-122"/>
                          <a:ea typeface="微软雅黑" panose="020B0503020204020204" pitchFamily="34" charset="-122"/>
                          <a:sym typeface="+mn-ea"/>
                        </a:rPr>
                        <a:t>ast RP</a:t>
                      </a:r>
                      <a:r>
                        <a:rPr lang="en-US" sz="800">
                          <a:solidFill>
                            <a:schemeClr val="tx2"/>
                          </a:solidFill>
                          <a:latin typeface="微软雅黑" panose="020B0503020204020204" pitchFamily="34" charset="-122"/>
                          <a:ea typeface="微软雅黑" panose="020B0503020204020204" pitchFamily="34" charset="-122"/>
                          <a:sym typeface="+mn-ea"/>
                        </a:rPr>
                        <a:t>Z</a:t>
                      </a:r>
                      <a:r>
                        <a:rPr sz="800">
                          <a:solidFill>
                            <a:schemeClr val="tx2"/>
                          </a:solidFill>
                          <a:latin typeface="微软雅黑" panose="020B0503020204020204" pitchFamily="34" charset="-122"/>
                          <a:ea typeface="微软雅黑" panose="020B0503020204020204" pitchFamily="34" charset="-122"/>
                          <a:sym typeface="+mn-ea"/>
                        </a:rPr>
                        <a:t> 75</a:t>
                      </a:r>
                      <a:r>
                        <a:rPr lang="en-US" sz="800">
                          <a:solidFill>
                            <a:schemeClr val="tx2"/>
                          </a:solidFill>
                          <a:latin typeface="微软雅黑" panose="020B0503020204020204" pitchFamily="34" charset="-122"/>
                          <a:ea typeface="微软雅黑" panose="020B0503020204020204" pitchFamily="34" charset="-122"/>
                          <a:sym typeface="+mn-ea"/>
                        </a:rPr>
                        <a:t>/80</a:t>
                      </a:r>
                      <a:r>
                        <a:rPr sz="800">
                          <a:solidFill>
                            <a:schemeClr val="tx2"/>
                          </a:solidFill>
                          <a:latin typeface="微软雅黑" panose="020B0503020204020204" pitchFamily="34" charset="-122"/>
                          <a:ea typeface="微软雅黑" panose="020B0503020204020204" pitchFamily="34" charset="-122"/>
                          <a:sym typeface="+mn-ea"/>
                        </a:rPr>
                        <a:t> C</a:t>
                      </a:r>
                      <a:endParaRPr lang="zh-CN" altLang="en-US" sz="800">
                        <a:solidFill>
                          <a:schemeClr val="tx2"/>
                        </a:solidFill>
                        <a:latin typeface="微软雅黑" panose="020B0503020204020204" pitchFamily="34" charset="-122"/>
                        <a:ea typeface="微软雅黑" panose="020B0503020204020204" pitchFamily="34" charset="-122"/>
                        <a:sym typeface="+mn-ea"/>
                      </a:endParaRPr>
                    </a:p>
                  </a:txBody>
                  <a:tcPr anchor="ctr">
                    <a:lnL>
                      <a:noFill/>
                    </a:lnL>
                    <a:lnR>
                      <a:noFill/>
                    </a:lnR>
                    <a:lnT>
                      <a:noFill/>
                    </a:lnT>
                    <a:lnB>
                      <a:noFill/>
                    </a:lnB>
                    <a:solidFill>
                      <a:srgbClr val="FFFFFF"/>
                    </a:solidFill>
                  </a:tcPr>
                </a:tc>
                <a:extLst>
                  <a:ext uri="{0D108BD9-81ED-4DB2-BD59-A6C34878D82A}">
                    <a16:rowId xmlns:a16="http://schemas.microsoft.com/office/drawing/2014/main" val="10003"/>
                  </a:ext>
                </a:extLst>
              </a:tr>
              <a:tr h="847090">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4</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Flange diameter change</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RF 1</a:t>
                      </a:r>
                      <a:r>
                        <a:rPr lang="en-US" altLang="zh-CN" sz="800">
                          <a:solidFill>
                            <a:schemeClr val="tx2"/>
                          </a:solidFill>
                          <a:latin typeface="微软雅黑" panose="020B0503020204020204" pitchFamily="34" charset="-122"/>
                          <a:ea typeface="微软雅黑" panose="020B0503020204020204" pitchFamily="34" charset="-122"/>
                          <a:sym typeface="+mn-ea"/>
                        </a:rPr>
                        <a:t>25</a:t>
                      </a:r>
                      <a:r>
                        <a:rPr lang="zh-CN" altLang="en-US" sz="800">
                          <a:solidFill>
                            <a:schemeClr val="tx2"/>
                          </a:solidFill>
                          <a:latin typeface="微软雅黑" panose="020B0503020204020204" pitchFamily="34" charset="-122"/>
                          <a:ea typeface="微软雅黑" panose="020B0503020204020204" pitchFamily="34" charset="-122"/>
                          <a:sym typeface="+mn-ea"/>
                        </a:rPr>
                        <a:t>-1</a:t>
                      </a:r>
                      <a:r>
                        <a:rPr lang="en-US" altLang="zh-CN" sz="800">
                          <a:solidFill>
                            <a:schemeClr val="tx2"/>
                          </a:solidFill>
                          <a:latin typeface="微软雅黑" panose="020B0503020204020204" pitchFamily="34" charset="-122"/>
                          <a:ea typeface="微软雅黑" panose="020B0503020204020204" pitchFamily="34" charset="-122"/>
                          <a:sym typeface="+mn-ea"/>
                        </a:rPr>
                        <a:t>50</a:t>
                      </a:r>
                      <a:r>
                        <a:rPr lang="zh-CN" altLang="en-US" sz="800">
                          <a:solidFill>
                            <a:schemeClr val="tx2"/>
                          </a:solidFill>
                          <a:latin typeface="微软雅黑" panose="020B0503020204020204" pitchFamily="34" charset="-122"/>
                          <a:ea typeface="微软雅黑" panose="020B0503020204020204" pitchFamily="34" charset="-122"/>
                          <a:sym typeface="+mn-ea"/>
                        </a:rPr>
                        <a:t> C</a:t>
                      </a:r>
                      <a:endParaRPr lang="zh-CN" altLang="en-US" sz="800" b="1">
                        <a:solidFill>
                          <a:schemeClr val="tx2"/>
                        </a:solidFill>
                        <a:latin typeface="微软雅黑" panose="020B0503020204020204" pitchFamily="34" charset="-122"/>
                        <a:ea typeface="微软雅黑" panose="020B0503020204020204" pitchFamily="34" charset="-122"/>
                        <a:sym typeface="+mn-ea"/>
                      </a:endParaRPr>
                    </a:p>
                  </a:txBody>
                  <a:tcPr anchor="ctr">
                    <a:lnL>
                      <a:noFill/>
                    </a:lnL>
                    <a:lnR>
                      <a:noFill/>
                    </a:lnR>
                    <a:lnT>
                      <a:noFill/>
                    </a:lnT>
                    <a:lnB>
                      <a:noFill/>
                    </a:lnB>
                    <a:solidFill>
                      <a:srgbClr val="E4E7EB"/>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9</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Round pipe elbow</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a:t>
                      </a:r>
                      <a:r>
                        <a:rPr lang="en-US" altLang="zh-CN" sz="800">
                          <a:solidFill>
                            <a:schemeClr val="tx2"/>
                          </a:solidFill>
                          <a:latin typeface="微软雅黑" panose="020B0503020204020204" pitchFamily="34" charset="-122"/>
                          <a:ea typeface="微软雅黑" panose="020B0503020204020204" pitchFamily="34" charset="-122"/>
                          <a:sym typeface="+mn-ea"/>
                        </a:rPr>
                        <a:t>B</a:t>
                      </a:r>
                      <a:r>
                        <a:rPr lang="zh-CN" altLang="en-US" sz="800">
                          <a:solidFill>
                            <a:schemeClr val="tx2"/>
                          </a:solidFill>
                          <a:latin typeface="微软雅黑" panose="020B0503020204020204" pitchFamily="34" charset="-122"/>
                          <a:ea typeface="微软雅黑" panose="020B0503020204020204" pitchFamily="34" charset="-122"/>
                          <a:sym typeface="+mn-ea"/>
                        </a:rPr>
                        <a:t> </a:t>
                      </a:r>
                      <a:r>
                        <a:rPr lang="en-US" altLang="zh-CN" sz="800">
                          <a:solidFill>
                            <a:schemeClr val="tx2"/>
                          </a:solidFill>
                          <a:latin typeface="微软雅黑" panose="020B0503020204020204" pitchFamily="34" charset="-122"/>
                          <a:ea typeface="微软雅黑" panose="020B0503020204020204" pitchFamily="34" charset="-122"/>
                          <a:sym typeface="+mn-ea"/>
                        </a:rPr>
                        <a:t>110</a:t>
                      </a:r>
                      <a:r>
                        <a:rPr lang="zh-CN" altLang="en-US" sz="8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a:noFill/>
                    </a:lnT>
                    <a:lnB>
                      <a:noFill/>
                    </a:lnB>
                    <a:solidFill>
                      <a:srgbClr val="E4E7EB"/>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14</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sz="1000" b="1">
                          <a:solidFill>
                            <a:schemeClr val="tx2"/>
                          </a:solidFill>
                          <a:latin typeface="微软雅黑" panose="020B0503020204020204" pitchFamily="34" charset="-122"/>
                          <a:ea typeface="微软雅黑" panose="020B0503020204020204" pitchFamily="34" charset="-122"/>
                          <a:sym typeface="+mn-ea"/>
                        </a:rPr>
                        <a:t>Round pipe clamp</a:t>
                      </a:r>
                    </a:p>
                    <a:p>
                      <a:pPr algn="ctr">
                        <a:buNone/>
                      </a:pPr>
                      <a:r>
                        <a:rPr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sz="800">
                          <a:solidFill>
                            <a:schemeClr val="tx2"/>
                          </a:solidFill>
                          <a:latin typeface="微软雅黑" panose="020B0503020204020204" pitchFamily="34" charset="-122"/>
                          <a:ea typeface="微软雅黑" panose="020B0503020204020204" pitchFamily="34" charset="-122"/>
                          <a:sym typeface="+mn-ea"/>
                        </a:rPr>
                        <a:t>ast RPC </a:t>
                      </a:r>
                      <a:r>
                        <a:rPr lang="en-US" sz="800">
                          <a:solidFill>
                            <a:schemeClr val="tx2"/>
                          </a:solidFill>
                          <a:latin typeface="微软雅黑" panose="020B0503020204020204" pitchFamily="34" charset="-122"/>
                          <a:ea typeface="微软雅黑" panose="020B0503020204020204" pitchFamily="34" charset="-122"/>
                          <a:sym typeface="+mn-ea"/>
                        </a:rPr>
                        <a:t>110</a:t>
                      </a:r>
                      <a:r>
                        <a:rPr sz="800">
                          <a:solidFill>
                            <a:schemeClr val="tx2"/>
                          </a:solidFill>
                          <a:latin typeface="微软雅黑" panose="020B0503020204020204" pitchFamily="34" charset="-122"/>
                          <a:ea typeface="微软雅黑" panose="020B0503020204020204" pitchFamily="34" charset="-122"/>
                          <a:sym typeface="+mn-ea"/>
                        </a:rPr>
                        <a:t> C</a:t>
                      </a:r>
                      <a:endParaRPr lang="zh-CN" altLang="en-US" sz="800">
                        <a:solidFill>
                          <a:schemeClr val="tx2"/>
                        </a:solidFill>
                        <a:latin typeface="微软雅黑" panose="020B0503020204020204" pitchFamily="34" charset="-122"/>
                        <a:ea typeface="微软雅黑" panose="020B0503020204020204" pitchFamily="34" charset="-122"/>
                        <a:sym typeface="+mn-ea"/>
                      </a:endParaRPr>
                    </a:p>
                  </a:txBody>
                  <a:tcPr anchor="ctr">
                    <a:lnL>
                      <a:noFill/>
                    </a:lnL>
                    <a:lnR>
                      <a:noFill/>
                    </a:lnR>
                    <a:lnT>
                      <a:noFill/>
                    </a:lnT>
                    <a:lnB>
                      <a:noFill/>
                    </a:lnB>
                    <a:solidFill>
                      <a:srgbClr val="E4E7EB"/>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19</a:t>
                      </a:r>
                    </a:p>
                  </a:txBody>
                  <a:tcPr anchor="ctr">
                    <a:lnL>
                      <a:noFill/>
                    </a:lnL>
                    <a:lnR>
                      <a:noFill/>
                    </a:lnR>
                    <a:lnT>
                      <a:noFill/>
                    </a:lnT>
                    <a:lnB>
                      <a:noFill/>
                    </a:lnB>
                    <a:solidFill>
                      <a:srgbClr val="E4E7EB"/>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solidFill>
                      <a:srgbClr val="E4E7EB"/>
                    </a:solidFill>
                  </a:tcPr>
                </a:tc>
                <a:tc>
                  <a:txBody>
                    <a:bodyPr/>
                    <a:lstStyle/>
                    <a:p>
                      <a:pPr algn="ctr">
                        <a:buNone/>
                      </a:pPr>
                      <a:r>
                        <a:rPr lang="zh-CN" sz="1000" b="1">
                          <a:solidFill>
                            <a:schemeClr val="tx2"/>
                          </a:solidFill>
                          <a:latin typeface="微软雅黑" panose="020B0503020204020204" pitchFamily="34" charset="-122"/>
                          <a:ea typeface="微软雅黑" panose="020B0503020204020204" pitchFamily="34" charset="-122"/>
                          <a:sym typeface="+mn-ea"/>
                        </a:rPr>
                        <a:t>Air outlet connector</a:t>
                      </a:r>
                    </a:p>
                    <a:p>
                      <a:pPr algn="ctr">
                        <a:buNone/>
                      </a:pPr>
                      <a:r>
                        <a:rPr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sz="800">
                          <a:solidFill>
                            <a:schemeClr val="tx2"/>
                          </a:solidFill>
                          <a:latin typeface="微软雅黑" panose="020B0503020204020204" pitchFamily="34" charset="-122"/>
                          <a:ea typeface="微软雅黑" panose="020B0503020204020204" pitchFamily="34" charset="-122"/>
                          <a:sym typeface="+mn-ea"/>
                        </a:rPr>
                        <a:t>ast RP</a:t>
                      </a:r>
                      <a:r>
                        <a:rPr lang="en-US" sz="800">
                          <a:solidFill>
                            <a:schemeClr val="tx2"/>
                          </a:solidFill>
                          <a:latin typeface="微软雅黑" panose="020B0503020204020204" pitchFamily="34" charset="-122"/>
                          <a:ea typeface="微软雅黑" panose="020B0503020204020204" pitchFamily="34" charset="-122"/>
                          <a:sym typeface="+mn-ea"/>
                        </a:rPr>
                        <a:t>Z</a:t>
                      </a:r>
                      <a:r>
                        <a:rPr sz="800">
                          <a:solidFill>
                            <a:schemeClr val="tx2"/>
                          </a:solidFill>
                          <a:latin typeface="微软雅黑" panose="020B0503020204020204" pitchFamily="34" charset="-122"/>
                          <a:ea typeface="微软雅黑" panose="020B0503020204020204" pitchFamily="34" charset="-122"/>
                          <a:sym typeface="+mn-ea"/>
                        </a:rPr>
                        <a:t> 75</a:t>
                      </a:r>
                      <a:r>
                        <a:rPr lang="en-US" sz="800">
                          <a:solidFill>
                            <a:schemeClr val="tx2"/>
                          </a:solidFill>
                          <a:latin typeface="微软雅黑" panose="020B0503020204020204" pitchFamily="34" charset="-122"/>
                          <a:ea typeface="微软雅黑" panose="020B0503020204020204" pitchFamily="34" charset="-122"/>
                          <a:sym typeface="+mn-ea"/>
                        </a:rPr>
                        <a:t>/100</a:t>
                      </a:r>
                      <a:r>
                        <a:rPr sz="800">
                          <a:solidFill>
                            <a:schemeClr val="tx2"/>
                          </a:solidFill>
                          <a:latin typeface="微软雅黑" panose="020B0503020204020204" pitchFamily="34" charset="-122"/>
                          <a:ea typeface="微软雅黑" panose="020B0503020204020204" pitchFamily="34" charset="-122"/>
                          <a:sym typeface="+mn-ea"/>
                        </a:rPr>
                        <a:t> C</a:t>
                      </a:r>
                      <a:endParaRPr lang="zh-CN" altLang="en-US" sz="800">
                        <a:solidFill>
                          <a:schemeClr val="tx2"/>
                        </a:solidFill>
                        <a:latin typeface="微软雅黑" panose="020B0503020204020204" pitchFamily="34" charset="-122"/>
                        <a:ea typeface="微软雅黑" panose="020B0503020204020204" pitchFamily="34" charset="-122"/>
                        <a:sym typeface="+mn-ea"/>
                      </a:endParaRPr>
                    </a:p>
                  </a:txBody>
                  <a:tcPr anchor="ctr">
                    <a:lnL>
                      <a:noFill/>
                    </a:lnL>
                    <a:lnR>
                      <a:noFill/>
                    </a:lnR>
                    <a:lnT>
                      <a:noFill/>
                    </a:lnT>
                    <a:lnB>
                      <a:noFill/>
                    </a:lnB>
                    <a:solidFill>
                      <a:srgbClr val="E4E7EB"/>
                    </a:solidFill>
                  </a:tcPr>
                </a:tc>
                <a:extLst>
                  <a:ext uri="{0D108BD9-81ED-4DB2-BD59-A6C34878D82A}">
                    <a16:rowId xmlns:a16="http://schemas.microsoft.com/office/drawing/2014/main" val="10004"/>
                  </a:ext>
                </a:extLst>
              </a:tr>
              <a:tr h="847090">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5</a:t>
                      </a:r>
                    </a:p>
                  </a:txBody>
                  <a:tcPr anchor="ctr">
                    <a:lnL>
                      <a:noFill/>
                    </a:lnL>
                    <a:lnR>
                      <a:noFill/>
                    </a:lnR>
                    <a:lnT>
                      <a:noFill/>
                    </a:lnT>
                    <a:lnB w="19050">
                      <a:solidFill>
                        <a:srgbClr val="76889C"/>
                      </a:solidFill>
                      <a:prstDash val="solid"/>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Round pipe connectors</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a:t>
                      </a:r>
                      <a:r>
                        <a:rPr lang="en-US" altLang="zh-CN" sz="800">
                          <a:solidFill>
                            <a:schemeClr val="tx2"/>
                          </a:solidFill>
                          <a:latin typeface="微软雅黑" panose="020B0503020204020204" pitchFamily="34" charset="-122"/>
                          <a:ea typeface="微软雅黑" panose="020B0503020204020204" pitchFamily="34" charset="-122"/>
                          <a:sym typeface="+mn-ea"/>
                        </a:rPr>
                        <a:t>M</a:t>
                      </a:r>
                      <a:r>
                        <a:rPr lang="zh-CN" altLang="en-US" sz="800">
                          <a:solidFill>
                            <a:schemeClr val="tx2"/>
                          </a:solidFill>
                          <a:latin typeface="微软雅黑" panose="020B0503020204020204" pitchFamily="34" charset="-122"/>
                          <a:ea typeface="微软雅黑" panose="020B0503020204020204" pitchFamily="34" charset="-122"/>
                          <a:sym typeface="+mn-ea"/>
                        </a:rPr>
                        <a:t> 1</a:t>
                      </a:r>
                      <a:r>
                        <a:rPr lang="en-US" altLang="zh-CN" sz="800">
                          <a:solidFill>
                            <a:schemeClr val="tx2"/>
                          </a:solidFill>
                          <a:latin typeface="微软雅黑" panose="020B0503020204020204" pitchFamily="34" charset="-122"/>
                          <a:ea typeface="微软雅黑" panose="020B0503020204020204" pitchFamily="34" charset="-122"/>
                          <a:sym typeface="+mn-ea"/>
                        </a:rPr>
                        <a:t>50</a:t>
                      </a:r>
                      <a:r>
                        <a:rPr lang="zh-CN" altLang="en-US" sz="8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10</a:t>
                      </a:r>
                    </a:p>
                  </a:txBody>
                  <a:tcPr anchor="ctr">
                    <a:lnL>
                      <a:noFill/>
                    </a:lnL>
                    <a:lnR>
                      <a:noFill/>
                    </a:lnR>
                    <a:lnT>
                      <a:noFill/>
                    </a:lnT>
                    <a:lnB w="19050">
                      <a:solidFill>
                        <a:srgbClr val="76889C"/>
                      </a:solidFill>
                      <a:prstDash val="solid"/>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zh-CN" altLang="en-US" sz="1000" b="1">
                          <a:solidFill>
                            <a:schemeClr val="tx2"/>
                          </a:solidFill>
                          <a:latin typeface="微软雅黑" panose="020B0503020204020204" pitchFamily="34" charset="-122"/>
                          <a:ea typeface="微软雅黑" panose="020B0503020204020204" pitchFamily="34" charset="-122"/>
                          <a:sym typeface="+mn-ea"/>
                        </a:rPr>
                        <a:t>Round pipe connectors</a:t>
                      </a:r>
                    </a:p>
                    <a:p>
                      <a:pPr algn="ctr">
                        <a:buNone/>
                      </a:pPr>
                      <a:r>
                        <a:rPr lang="zh-CN" altLang="en-US"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lang="zh-CN" altLang="en-US" sz="800">
                          <a:solidFill>
                            <a:schemeClr val="tx2"/>
                          </a:solidFill>
                          <a:latin typeface="微软雅黑" panose="020B0503020204020204" pitchFamily="34" charset="-122"/>
                          <a:ea typeface="微软雅黑" panose="020B0503020204020204" pitchFamily="34" charset="-122"/>
                          <a:sym typeface="+mn-ea"/>
                        </a:rPr>
                        <a:t>ast R</a:t>
                      </a:r>
                      <a:r>
                        <a:rPr lang="en-US" altLang="zh-CN" sz="800">
                          <a:solidFill>
                            <a:schemeClr val="tx2"/>
                          </a:solidFill>
                          <a:latin typeface="微软雅黑" panose="020B0503020204020204" pitchFamily="34" charset="-122"/>
                          <a:ea typeface="微软雅黑" panose="020B0503020204020204" pitchFamily="34" charset="-122"/>
                          <a:sym typeface="+mn-ea"/>
                        </a:rPr>
                        <a:t>M</a:t>
                      </a:r>
                      <a:r>
                        <a:rPr lang="zh-CN" altLang="en-US" sz="800">
                          <a:solidFill>
                            <a:schemeClr val="tx2"/>
                          </a:solidFill>
                          <a:latin typeface="微软雅黑" panose="020B0503020204020204" pitchFamily="34" charset="-122"/>
                          <a:ea typeface="微软雅黑" panose="020B0503020204020204" pitchFamily="34" charset="-122"/>
                          <a:sym typeface="+mn-ea"/>
                        </a:rPr>
                        <a:t> </a:t>
                      </a:r>
                      <a:r>
                        <a:rPr lang="en-US" altLang="zh-CN" sz="800">
                          <a:solidFill>
                            <a:schemeClr val="tx2"/>
                          </a:solidFill>
                          <a:latin typeface="微软雅黑" panose="020B0503020204020204" pitchFamily="34" charset="-122"/>
                          <a:ea typeface="微软雅黑" panose="020B0503020204020204" pitchFamily="34" charset="-122"/>
                          <a:sym typeface="+mn-ea"/>
                        </a:rPr>
                        <a:t>110</a:t>
                      </a:r>
                      <a:r>
                        <a:rPr lang="zh-CN" altLang="en-US" sz="800">
                          <a:solidFill>
                            <a:schemeClr val="tx2"/>
                          </a:solidFill>
                          <a:latin typeface="微软雅黑" panose="020B0503020204020204" pitchFamily="34" charset="-122"/>
                          <a:ea typeface="微软雅黑" panose="020B0503020204020204" pitchFamily="34" charset="-122"/>
                          <a:sym typeface="+mn-ea"/>
                        </a:rPr>
                        <a:t> C</a:t>
                      </a: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15</a:t>
                      </a:r>
                    </a:p>
                  </a:txBody>
                  <a:tcPr anchor="ctr">
                    <a:lnL>
                      <a:noFill/>
                    </a:lnL>
                    <a:lnR>
                      <a:noFill/>
                    </a:lnR>
                    <a:lnT>
                      <a:noFill/>
                    </a:lnT>
                    <a:lnB w="19050">
                      <a:solidFill>
                        <a:srgbClr val="76889C"/>
                      </a:solidFill>
                      <a:prstDash val="solid"/>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zh-CN" sz="1000" b="1">
                          <a:solidFill>
                            <a:schemeClr val="tx2"/>
                          </a:solidFill>
                          <a:latin typeface="微软雅黑" panose="020B0503020204020204" pitchFamily="34" charset="-122"/>
                          <a:ea typeface="微软雅黑" panose="020B0503020204020204" pitchFamily="34" charset="-122"/>
                          <a:sym typeface="+mn-ea"/>
                        </a:rPr>
                        <a:t>Round pipe clamp</a:t>
                      </a:r>
                    </a:p>
                    <a:p>
                      <a:pPr algn="ctr">
                        <a:buNone/>
                      </a:pPr>
                      <a:r>
                        <a:rPr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sz="800">
                          <a:solidFill>
                            <a:schemeClr val="tx2"/>
                          </a:solidFill>
                          <a:latin typeface="微软雅黑" panose="020B0503020204020204" pitchFamily="34" charset="-122"/>
                          <a:ea typeface="微软雅黑" panose="020B0503020204020204" pitchFamily="34" charset="-122"/>
                          <a:sym typeface="+mn-ea"/>
                        </a:rPr>
                        <a:t>ast RPC </a:t>
                      </a:r>
                      <a:r>
                        <a:rPr lang="en-US" sz="800">
                          <a:solidFill>
                            <a:schemeClr val="tx2"/>
                          </a:solidFill>
                          <a:latin typeface="微软雅黑" panose="020B0503020204020204" pitchFamily="34" charset="-122"/>
                          <a:ea typeface="微软雅黑" panose="020B0503020204020204" pitchFamily="34" charset="-122"/>
                          <a:sym typeface="+mn-ea"/>
                        </a:rPr>
                        <a:t>150</a:t>
                      </a:r>
                      <a:r>
                        <a:rPr sz="800">
                          <a:solidFill>
                            <a:schemeClr val="tx2"/>
                          </a:solidFill>
                          <a:latin typeface="微软雅黑" panose="020B0503020204020204" pitchFamily="34" charset="-122"/>
                          <a:ea typeface="微软雅黑" panose="020B0503020204020204" pitchFamily="34" charset="-122"/>
                          <a:sym typeface="+mn-ea"/>
                        </a:rPr>
                        <a:t> C</a:t>
                      </a:r>
                      <a:endParaRPr lang="zh-CN" altLang="en-US" sz="800">
                        <a:solidFill>
                          <a:schemeClr val="tx2"/>
                        </a:solidFill>
                        <a:latin typeface="微软雅黑" panose="020B0503020204020204" pitchFamily="34" charset="-122"/>
                        <a:ea typeface="微软雅黑" panose="020B0503020204020204" pitchFamily="34" charset="-122"/>
                        <a:sym typeface="+mn-ea"/>
                      </a:endParaRP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en-US" altLang="zh-CN" sz="1200">
                          <a:solidFill>
                            <a:schemeClr val="tx2"/>
                          </a:solidFill>
                          <a:latin typeface="微软雅黑" panose="020B0503020204020204" pitchFamily="34" charset="-122"/>
                          <a:ea typeface="微软雅黑" panose="020B0503020204020204" pitchFamily="34" charset="-122"/>
                        </a:rPr>
                        <a:t>20</a:t>
                      </a:r>
                    </a:p>
                  </a:txBody>
                  <a:tcPr anchor="ctr">
                    <a:lnL>
                      <a:noFill/>
                    </a:lnL>
                    <a:lnR>
                      <a:noFill/>
                    </a:lnR>
                    <a:lnT>
                      <a:noFill/>
                    </a:lnT>
                    <a:lnB w="19050">
                      <a:solidFill>
                        <a:srgbClr val="76889C"/>
                      </a:solidFill>
                      <a:prstDash val="solid"/>
                    </a:lnB>
                    <a:solidFill>
                      <a:srgbClr val="FFFFFF"/>
                    </a:solidFill>
                  </a:tcPr>
                </a:tc>
                <a:tc>
                  <a:txBody>
                    <a:bodyPr/>
                    <a:lstStyle/>
                    <a:p>
                      <a:pPr algn="ctr">
                        <a:buNone/>
                      </a:pPr>
                      <a:endParaRPr lang="zh-CN" altLang="en-US" sz="1200">
                        <a:solidFill>
                          <a:schemeClr val="tx2"/>
                        </a:solidFill>
                        <a:latin typeface="微软雅黑" panose="020B0503020204020204" pitchFamily="34" charset="-122"/>
                        <a:ea typeface="微软雅黑" panose="020B0503020204020204" pitchFamily="34" charset="-122"/>
                      </a:endParaRPr>
                    </a:p>
                  </a:txBody>
                  <a:tcPr anchor="ctr">
                    <a:lnL>
                      <a:noFill/>
                    </a:lnL>
                    <a:lnR>
                      <a:noFill/>
                    </a:lnR>
                    <a:lnT>
                      <a:noFill/>
                    </a:lnT>
                    <a:lnB w="19050">
                      <a:solidFill>
                        <a:srgbClr val="76889C"/>
                      </a:solidFill>
                      <a:prstDash val="solid"/>
                    </a:lnB>
                    <a:solidFill>
                      <a:srgbClr val="FFFFFF"/>
                    </a:solidFill>
                  </a:tcPr>
                </a:tc>
                <a:tc>
                  <a:txBody>
                    <a:bodyPr/>
                    <a:lstStyle/>
                    <a:p>
                      <a:pPr algn="ctr">
                        <a:buNone/>
                      </a:pPr>
                      <a:r>
                        <a:rPr lang="zh-CN" sz="1000" b="1">
                          <a:solidFill>
                            <a:schemeClr val="tx2"/>
                          </a:solidFill>
                          <a:latin typeface="微软雅黑" panose="020B0503020204020204" pitchFamily="34" charset="-122"/>
                          <a:ea typeface="微软雅黑" panose="020B0503020204020204" pitchFamily="34" charset="-122"/>
                          <a:sym typeface="+mn-ea"/>
                        </a:rPr>
                        <a:t>Air outlet connector</a:t>
                      </a:r>
                    </a:p>
                    <a:p>
                      <a:pPr algn="ctr">
                        <a:buNone/>
                      </a:pPr>
                      <a:r>
                        <a:rPr sz="800">
                          <a:solidFill>
                            <a:schemeClr val="tx2"/>
                          </a:solidFill>
                          <a:latin typeface="微软雅黑" panose="020B0503020204020204" pitchFamily="34" charset="-122"/>
                          <a:ea typeface="微软雅黑" panose="020B0503020204020204" pitchFamily="34" charset="-122"/>
                          <a:sym typeface="+mn-ea"/>
                        </a:rPr>
                        <a:t>Blau</a:t>
                      </a:r>
                      <a:r>
                        <a:rPr lang="en-US" altLang="zh-CN" sz="800">
                          <a:solidFill>
                            <a:schemeClr val="tx2"/>
                          </a:solidFill>
                          <a:latin typeface="微软雅黑" panose="020B0503020204020204" pitchFamily="34" charset="-122"/>
                          <a:ea typeface="微软雅黑" panose="020B0503020204020204" pitchFamily="34" charset="-122"/>
                          <a:sym typeface="+mn-ea"/>
                        </a:rPr>
                        <a:t>F</a:t>
                      </a:r>
                      <a:r>
                        <a:rPr sz="800">
                          <a:solidFill>
                            <a:schemeClr val="tx2"/>
                          </a:solidFill>
                          <a:latin typeface="微软雅黑" panose="020B0503020204020204" pitchFamily="34" charset="-122"/>
                          <a:ea typeface="微软雅黑" panose="020B0503020204020204" pitchFamily="34" charset="-122"/>
                          <a:sym typeface="+mn-ea"/>
                        </a:rPr>
                        <a:t>ast RP</a:t>
                      </a:r>
                      <a:r>
                        <a:rPr lang="en-US" sz="800">
                          <a:solidFill>
                            <a:schemeClr val="tx2"/>
                          </a:solidFill>
                          <a:latin typeface="微软雅黑" panose="020B0503020204020204" pitchFamily="34" charset="-122"/>
                          <a:ea typeface="微软雅黑" panose="020B0503020204020204" pitchFamily="34" charset="-122"/>
                          <a:sym typeface="+mn-ea"/>
                        </a:rPr>
                        <a:t>Z</a:t>
                      </a:r>
                      <a:r>
                        <a:rPr sz="800">
                          <a:solidFill>
                            <a:schemeClr val="tx2"/>
                          </a:solidFill>
                          <a:latin typeface="微软雅黑" panose="020B0503020204020204" pitchFamily="34" charset="-122"/>
                          <a:ea typeface="微软雅黑" panose="020B0503020204020204" pitchFamily="34" charset="-122"/>
                          <a:sym typeface="+mn-ea"/>
                        </a:rPr>
                        <a:t> </a:t>
                      </a:r>
                      <a:r>
                        <a:rPr lang="en-US" sz="800">
                          <a:solidFill>
                            <a:schemeClr val="tx2"/>
                          </a:solidFill>
                          <a:latin typeface="微软雅黑" panose="020B0503020204020204" pitchFamily="34" charset="-122"/>
                          <a:ea typeface="微软雅黑" panose="020B0503020204020204" pitchFamily="34" charset="-122"/>
                          <a:sym typeface="+mn-ea"/>
                        </a:rPr>
                        <a:t>110/100</a:t>
                      </a:r>
                      <a:r>
                        <a:rPr sz="800">
                          <a:solidFill>
                            <a:schemeClr val="tx2"/>
                          </a:solidFill>
                          <a:latin typeface="微软雅黑" panose="020B0503020204020204" pitchFamily="34" charset="-122"/>
                          <a:ea typeface="微软雅黑" panose="020B0503020204020204" pitchFamily="34" charset="-122"/>
                          <a:sym typeface="+mn-ea"/>
                        </a:rPr>
                        <a:t> C</a:t>
                      </a:r>
                      <a:endParaRPr lang="zh-CN" altLang="en-US" sz="800">
                        <a:solidFill>
                          <a:schemeClr val="tx2"/>
                        </a:solidFill>
                        <a:latin typeface="微软雅黑" panose="020B0503020204020204" pitchFamily="34" charset="-122"/>
                        <a:ea typeface="微软雅黑" panose="020B0503020204020204" pitchFamily="34" charset="-122"/>
                        <a:sym typeface="+mn-ea"/>
                      </a:endParaRPr>
                    </a:p>
                  </a:txBody>
                  <a:tcPr anchor="ctr">
                    <a:lnL>
                      <a:noFill/>
                    </a:lnL>
                    <a:lnR>
                      <a:noFill/>
                    </a:lnR>
                    <a:lnT>
                      <a:noFill/>
                    </a:lnT>
                    <a:lnB w="19050">
                      <a:solidFill>
                        <a:srgbClr val="76889C"/>
                      </a:solidFill>
                      <a:prstDash val="solid"/>
                    </a:lnB>
                    <a:solidFill>
                      <a:srgbClr val="FFFFFF"/>
                    </a:solidFill>
                  </a:tcPr>
                </a:tc>
                <a:extLst>
                  <a:ext uri="{0D108BD9-81ED-4DB2-BD59-A6C34878D82A}">
                    <a16:rowId xmlns:a16="http://schemas.microsoft.com/office/drawing/2014/main" val="10005"/>
                  </a:ext>
                </a:extLst>
              </a:tr>
            </a:tbl>
          </a:graphicData>
        </a:graphic>
      </p:graphicFrame>
      <p:pic>
        <p:nvPicPr>
          <p:cNvPr id="25" name="图片 24"/>
          <p:cNvPicPr>
            <a:picLocks noChangeAspect="1"/>
          </p:cNvPicPr>
          <p:nvPr/>
        </p:nvPicPr>
        <p:blipFill>
          <a:blip r:embed="rId4"/>
          <a:stretch>
            <a:fillRect/>
          </a:stretch>
        </p:blipFill>
        <p:spPr>
          <a:xfrm>
            <a:off x="5724525" y="1656080"/>
            <a:ext cx="710565" cy="603885"/>
          </a:xfrm>
          <a:prstGeom prst="rect">
            <a:avLst/>
          </a:prstGeom>
          <a:noFill/>
          <a:ln w="9525">
            <a:noFill/>
          </a:ln>
        </p:spPr>
      </p:pic>
      <p:pic>
        <p:nvPicPr>
          <p:cNvPr id="26" name="图片 25"/>
          <p:cNvPicPr>
            <a:picLocks noChangeAspect="1"/>
          </p:cNvPicPr>
          <p:nvPr/>
        </p:nvPicPr>
        <p:blipFill>
          <a:blip r:embed="rId5"/>
          <a:stretch>
            <a:fillRect/>
          </a:stretch>
        </p:blipFill>
        <p:spPr>
          <a:xfrm>
            <a:off x="5724525" y="2663190"/>
            <a:ext cx="865505" cy="609600"/>
          </a:xfrm>
          <a:prstGeom prst="rect">
            <a:avLst/>
          </a:prstGeom>
          <a:noFill/>
          <a:ln w="9525">
            <a:noFill/>
          </a:ln>
        </p:spPr>
      </p:pic>
      <p:pic>
        <p:nvPicPr>
          <p:cNvPr id="27" name="图片 26"/>
          <p:cNvPicPr>
            <a:picLocks noChangeAspect="1"/>
          </p:cNvPicPr>
          <p:nvPr/>
        </p:nvPicPr>
        <p:blipFill>
          <a:blip r:embed="rId6"/>
          <a:stretch>
            <a:fillRect/>
          </a:stretch>
        </p:blipFill>
        <p:spPr>
          <a:xfrm>
            <a:off x="8460105" y="1668780"/>
            <a:ext cx="582295" cy="591185"/>
          </a:xfrm>
          <a:prstGeom prst="rect">
            <a:avLst/>
          </a:prstGeom>
          <a:noFill/>
          <a:ln w="9525">
            <a:noFill/>
          </a:ln>
        </p:spPr>
      </p:pic>
      <p:pic>
        <p:nvPicPr>
          <p:cNvPr id="28" name="图片 27"/>
          <p:cNvPicPr>
            <a:picLocks noChangeAspect="1"/>
          </p:cNvPicPr>
          <p:nvPr/>
        </p:nvPicPr>
        <p:blipFill>
          <a:blip r:embed="rId7">
            <a:clrChange>
              <a:clrFrom>
                <a:srgbClr val="B5BBC1">
                  <a:alpha val="100000"/>
                </a:srgbClr>
              </a:clrFrom>
              <a:clrTo>
                <a:srgbClr val="B5BBC1">
                  <a:alpha val="100000"/>
                  <a:alpha val="0"/>
                </a:srgbClr>
              </a:clrTo>
            </a:clrChange>
          </a:blip>
          <a:stretch>
            <a:fillRect/>
          </a:stretch>
        </p:blipFill>
        <p:spPr>
          <a:xfrm>
            <a:off x="8473440" y="2663190"/>
            <a:ext cx="568960" cy="580390"/>
          </a:xfrm>
          <a:prstGeom prst="rect">
            <a:avLst/>
          </a:prstGeom>
          <a:noFill/>
          <a:ln w="9525">
            <a:noFill/>
          </a:ln>
        </p:spPr>
      </p:pic>
      <p:pic>
        <p:nvPicPr>
          <p:cNvPr id="6" name="图片 5"/>
          <p:cNvPicPr>
            <a:picLocks noChangeAspect="1"/>
          </p:cNvPicPr>
          <p:nvPr/>
        </p:nvPicPr>
        <p:blipFill>
          <a:blip r:embed="rId8"/>
          <a:stretch>
            <a:fillRect/>
          </a:stretch>
        </p:blipFill>
        <p:spPr>
          <a:xfrm>
            <a:off x="3347720" y="3456305"/>
            <a:ext cx="532130" cy="514985"/>
          </a:xfrm>
          <a:prstGeom prst="rect">
            <a:avLst/>
          </a:prstGeom>
          <a:noFill/>
          <a:ln w="9525">
            <a:noFill/>
          </a:ln>
        </p:spPr>
      </p:pic>
      <p:pic>
        <p:nvPicPr>
          <p:cNvPr id="30" name="图片 29"/>
          <p:cNvPicPr>
            <a:picLocks noChangeAspect="1"/>
          </p:cNvPicPr>
          <p:nvPr/>
        </p:nvPicPr>
        <p:blipFill>
          <a:blip r:embed="rId9"/>
          <a:stretch>
            <a:fillRect/>
          </a:stretch>
        </p:blipFill>
        <p:spPr>
          <a:xfrm>
            <a:off x="3281045" y="1723390"/>
            <a:ext cx="665480" cy="631190"/>
          </a:xfrm>
          <a:prstGeom prst="rect">
            <a:avLst/>
          </a:prstGeom>
          <a:noFill/>
          <a:ln w="9525">
            <a:noFill/>
          </a:ln>
        </p:spPr>
      </p:pic>
      <p:pic>
        <p:nvPicPr>
          <p:cNvPr id="32" name="图片 31"/>
          <p:cNvPicPr>
            <a:picLocks noChangeAspect="1"/>
          </p:cNvPicPr>
          <p:nvPr/>
        </p:nvPicPr>
        <p:blipFill>
          <a:blip r:embed="rId10"/>
          <a:stretch>
            <a:fillRect/>
          </a:stretch>
        </p:blipFill>
        <p:spPr>
          <a:xfrm>
            <a:off x="671195" y="2584450"/>
            <a:ext cx="748665" cy="737870"/>
          </a:xfrm>
          <a:prstGeom prst="rect">
            <a:avLst/>
          </a:prstGeom>
          <a:noFill/>
          <a:ln w="9525">
            <a:noFill/>
          </a:ln>
        </p:spPr>
      </p:pic>
      <p:pic>
        <p:nvPicPr>
          <p:cNvPr id="35" name="图片 34"/>
          <p:cNvPicPr>
            <a:picLocks noChangeAspect="1"/>
          </p:cNvPicPr>
          <p:nvPr/>
        </p:nvPicPr>
        <p:blipFill>
          <a:blip r:embed="rId11"/>
          <a:stretch>
            <a:fillRect/>
          </a:stretch>
        </p:blipFill>
        <p:spPr>
          <a:xfrm>
            <a:off x="645795" y="5184775"/>
            <a:ext cx="721360" cy="690880"/>
          </a:xfrm>
          <a:prstGeom prst="rect">
            <a:avLst/>
          </a:prstGeom>
          <a:noFill/>
          <a:ln w="9525">
            <a:noFill/>
          </a:ln>
        </p:spPr>
      </p:pic>
      <p:pic>
        <p:nvPicPr>
          <p:cNvPr id="31" name="图片 30"/>
          <p:cNvPicPr>
            <a:picLocks noChangeAspect="1"/>
          </p:cNvPicPr>
          <p:nvPr/>
        </p:nvPicPr>
        <p:blipFill>
          <a:blip r:embed="rId12"/>
          <a:stretch>
            <a:fillRect/>
          </a:stretch>
        </p:blipFill>
        <p:spPr>
          <a:xfrm>
            <a:off x="593725" y="3483610"/>
            <a:ext cx="826135" cy="711200"/>
          </a:xfrm>
          <a:prstGeom prst="rect">
            <a:avLst/>
          </a:prstGeom>
          <a:noFill/>
          <a:ln w="9525">
            <a:noFill/>
          </a:ln>
        </p:spPr>
      </p:pic>
      <p:pic>
        <p:nvPicPr>
          <p:cNvPr id="33" name="图片 32"/>
          <p:cNvPicPr>
            <a:picLocks noChangeAspect="1"/>
          </p:cNvPicPr>
          <p:nvPr/>
        </p:nvPicPr>
        <p:blipFill>
          <a:blip r:embed="rId13"/>
          <a:stretch>
            <a:fillRect/>
          </a:stretch>
        </p:blipFill>
        <p:spPr>
          <a:xfrm>
            <a:off x="669925" y="4358640"/>
            <a:ext cx="685165" cy="699770"/>
          </a:xfrm>
          <a:prstGeom prst="rect">
            <a:avLst/>
          </a:prstGeom>
          <a:noFill/>
          <a:ln w="9525">
            <a:noFill/>
          </a:ln>
        </p:spPr>
      </p:pic>
      <p:pic>
        <p:nvPicPr>
          <p:cNvPr id="34" name="图片 33"/>
          <p:cNvPicPr>
            <a:picLocks noChangeAspect="1"/>
          </p:cNvPicPr>
          <p:nvPr/>
        </p:nvPicPr>
        <p:blipFill>
          <a:blip r:embed="rId14"/>
          <a:stretch>
            <a:fillRect/>
          </a:stretch>
        </p:blipFill>
        <p:spPr>
          <a:xfrm>
            <a:off x="3347720" y="5170170"/>
            <a:ext cx="652780" cy="575945"/>
          </a:xfrm>
          <a:prstGeom prst="rect">
            <a:avLst/>
          </a:prstGeom>
          <a:noFill/>
          <a:ln w="9525">
            <a:noFill/>
          </a:ln>
        </p:spPr>
      </p:pic>
      <p:pic>
        <p:nvPicPr>
          <p:cNvPr id="36" name="图片 35"/>
          <p:cNvPicPr>
            <a:picLocks noChangeAspect="1"/>
          </p:cNvPicPr>
          <p:nvPr/>
        </p:nvPicPr>
        <p:blipFill>
          <a:blip r:embed="rId10"/>
          <a:stretch>
            <a:fillRect/>
          </a:stretch>
        </p:blipFill>
        <p:spPr>
          <a:xfrm>
            <a:off x="3302635" y="2670810"/>
            <a:ext cx="610870" cy="601980"/>
          </a:xfrm>
          <a:prstGeom prst="rect">
            <a:avLst/>
          </a:prstGeom>
          <a:noFill/>
          <a:ln w="9525">
            <a:noFill/>
          </a:ln>
        </p:spPr>
      </p:pic>
      <p:pic>
        <p:nvPicPr>
          <p:cNvPr id="8" name="图片 7"/>
          <p:cNvPicPr>
            <a:picLocks noChangeAspect="1"/>
          </p:cNvPicPr>
          <p:nvPr/>
        </p:nvPicPr>
        <p:blipFill>
          <a:blip r:embed="rId15"/>
          <a:stretch>
            <a:fillRect/>
          </a:stretch>
        </p:blipFill>
        <p:spPr>
          <a:xfrm>
            <a:off x="5826125" y="3441065"/>
            <a:ext cx="662940" cy="509270"/>
          </a:xfrm>
          <a:prstGeom prst="rect">
            <a:avLst/>
          </a:prstGeom>
          <a:noFill/>
          <a:ln w="9525">
            <a:noFill/>
          </a:ln>
        </p:spPr>
      </p:pic>
      <p:pic>
        <p:nvPicPr>
          <p:cNvPr id="9" name="图片 8"/>
          <p:cNvPicPr>
            <a:picLocks noChangeAspect="1"/>
          </p:cNvPicPr>
          <p:nvPr/>
        </p:nvPicPr>
        <p:blipFill>
          <a:blip r:embed="rId15"/>
          <a:stretch>
            <a:fillRect/>
          </a:stretch>
        </p:blipFill>
        <p:spPr>
          <a:xfrm>
            <a:off x="5826125" y="5179695"/>
            <a:ext cx="662940" cy="509270"/>
          </a:xfrm>
          <a:prstGeom prst="rect">
            <a:avLst/>
          </a:prstGeom>
          <a:noFill/>
          <a:ln w="9525">
            <a:noFill/>
          </a:ln>
        </p:spPr>
      </p:pic>
      <p:pic>
        <p:nvPicPr>
          <p:cNvPr id="12" name="图片 11"/>
          <p:cNvPicPr>
            <a:picLocks noChangeAspect="1"/>
          </p:cNvPicPr>
          <p:nvPr/>
        </p:nvPicPr>
        <p:blipFill>
          <a:blip r:embed="rId15"/>
          <a:stretch>
            <a:fillRect/>
          </a:stretch>
        </p:blipFill>
        <p:spPr>
          <a:xfrm>
            <a:off x="5796280" y="4382135"/>
            <a:ext cx="662940" cy="509270"/>
          </a:xfrm>
          <a:prstGeom prst="rect">
            <a:avLst/>
          </a:prstGeom>
          <a:noFill/>
          <a:ln w="9525">
            <a:noFill/>
          </a:ln>
        </p:spPr>
      </p:pic>
      <p:pic>
        <p:nvPicPr>
          <p:cNvPr id="45" name="图片 44"/>
          <p:cNvPicPr>
            <a:picLocks noChangeAspect="1"/>
          </p:cNvPicPr>
          <p:nvPr/>
        </p:nvPicPr>
        <p:blipFill>
          <a:blip r:embed="rId16"/>
          <a:stretch>
            <a:fillRect/>
          </a:stretch>
        </p:blipFill>
        <p:spPr>
          <a:xfrm>
            <a:off x="3347720" y="4286250"/>
            <a:ext cx="621665" cy="783590"/>
          </a:xfrm>
          <a:prstGeom prst="rect">
            <a:avLst/>
          </a:prstGeom>
          <a:noFill/>
          <a:ln w="9525">
            <a:noFill/>
          </a:ln>
        </p:spPr>
      </p:pic>
      <p:pic>
        <p:nvPicPr>
          <p:cNvPr id="42" name="图片 41"/>
          <p:cNvPicPr>
            <a:picLocks noChangeAspect="1"/>
          </p:cNvPicPr>
          <p:nvPr/>
        </p:nvPicPr>
        <p:blipFill>
          <a:blip r:embed="rId17"/>
          <a:stretch>
            <a:fillRect/>
          </a:stretch>
        </p:blipFill>
        <p:spPr>
          <a:xfrm>
            <a:off x="8401685" y="3455670"/>
            <a:ext cx="752475" cy="683895"/>
          </a:xfrm>
          <a:prstGeom prst="rect">
            <a:avLst/>
          </a:prstGeom>
          <a:noFill/>
          <a:ln w="9525">
            <a:noFill/>
          </a:ln>
        </p:spPr>
      </p:pic>
      <p:pic>
        <p:nvPicPr>
          <p:cNvPr id="43" name="图片 42"/>
          <p:cNvPicPr>
            <a:picLocks noChangeAspect="1"/>
          </p:cNvPicPr>
          <p:nvPr/>
        </p:nvPicPr>
        <p:blipFill>
          <a:blip r:embed="rId18"/>
          <a:stretch>
            <a:fillRect/>
          </a:stretch>
        </p:blipFill>
        <p:spPr>
          <a:xfrm>
            <a:off x="8388985" y="4391660"/>
            <a:ext cx="749935" cy="607060"/>
          </a:xfrm>
          <a:prstGeom prst="rect">
            <a:avLst/>
          </a:prstGeom>
          <a:noFill/>
          <a:ln w="9525">
            <a:noFill/>
          </a:ln>
        </p:spPr>
      </p:pic>
      <p:pic>
        <p:nvPicPr>
          <p:cNvPr id="44" name="图片 43"/>
          <p:cNvPicPr>
            <a:picLocks noChangeAspect="1"/>
          </p:cNvPicPr>
          <p:nvPr/>
        </p:nvPicPr>
        <p:blipFill>
          <a:blip r:embed="rId19"/>
          <a:stretch>
            <a:fillRect/>
          </a:stretch>
        </p:blipFill>
        <p:spPr>
          <a:xfrm>
            <a:off x="8388350" y="5277485"/>
            <a:ext cx="730250" cy="563880"/>
          </a:xfrm>
          <a:prstGeom prst="rect">
            <a:avLst/>
          </a:prstGeom>
          <a:noFill/>
          <a:ln w="9525">
            <a:noFill/>
          </a:ln>
        </p:spPr>
      </p:pic>
      <p:pic>
        <p:nvPicPr>
          <p:cNvPr id="5" name="图片 4" descr="VPU可调风口"/>
          <p:cNvPicPr>
            <a:picLocks noChangeAspect="1"/>
          </p:cNvPicPr>
          <p:nvPr/>
        </p:nvPicPr>
        <p:blipFill>
          <a:blip r:embed="rId20"/>
          <a:stretch>
            <a:fillRect/>
          </a:stretch>
        </p:blipFill>
        <p:spPr>
          <a:xfrm>
            <a:off x="554990" y="1677035"/>
            <a:ext cx="876300" cy="678815"/>
          </a:xfrm>
          <a:prstGeom prst="rect">
            <a:avLst/>
          </a:prstGeom>
        </p:spPr>
      </p:pic>
      <p:sp>
        <p:nvSpPr>
          <p:cNvPr id="7" name="TextBox 61"/>
          <p:cNvSpPr>
            <a:spLocks noChangeArrowheads="1"/>
          </p:cNvSpPr>
          <p:nvPr/>
        </p:nvSpPr>
        <p:spPr bwMode="auto">
          <a:xfrm>
            <a:off x="867647" y="573511"/>
            <a:ext cx="873823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comprehensive system solutions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fittings</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Box 61"/>
          <p:cNvSpPr>
            <a:spLocks noChangeArrowheads="1"/>
          </p:cNvSpPr>
          <p:nvPr/>
        </p:nvSpPr>
        <p:spPr bwMode="auto">
          <a:xfrm>
            <a:off x="867647" y="573511"/>
            <a:ext cx="873823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comprehensive system solutions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596265" y="1151890"/>
            <a:ext cx="6117590" cy="4236085"/>
          </a:xfrm>
          <a:prstGeom prst="rect">
            <a:avLst/>
          </a:prstGeom>
          <a:noFill/>
        </p:spPr>
        <p:txBody>
          <a:bodyPr wrap="square" rtlCol="0" anchor="t">
            <a:spAutoFit/>
          </a:bodyPr>
          <a:lstStyle/>
          <a:p>
            <a:pPr>
              <a:lnSpc>
                <a:spcPct val="150000"/>
              </a:lnSpc>
            </a:pP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Advantages of pipeline system fittings</a:t>
            </a:r>
          </a:p>
          <a:p>
            <a:pPr>
              <a:lnSpc>
                <a:spcPct val="150000"/>
              </a:lnSpc>
            </a:pPr>
            <a:r>
              <a:rPr sz="1200" dirty="0">
                <a:solidFill>
                  <a:schemeClr val="tx1"/>
                </a:solidFill>
                <a:latin typeface="微软雅黑" panose="020B0503020204020204" pitchFamily="34" charset="-122"/>
                <a:ea typeface="微软雅黑" panose="020B0503020204020204" pitchFamily="34" charset="-122"/>
                <a:sym typeface="+mn-ea"/>
              </a:rPr>
              <a:t>a) Continuing the glue-free installation principle, Blau</a:t>
            </a:r>
            <a:r>
              <a:rPr lang="en-US" sz="1200" dirty="0">
                <a:solidFill>
                  <a:schemeClr val="tx1"/>
                </a:solidFill>
                <a:latin typeface="微软雅黑" panose="020B0503020204020204" pitchFamily="34" charset="-122"/>
                <a:ea typeface="微软雅黑" panose="020B0503020204020204" pitchFamily="34" charset="-122"/>
                <a:sym typeface="+mn-ea"/>
              </a:rPr>
              <a:t>fast</a:t>
            </a:r>
            <a:r>
              <a:rPr sz="1200" dirty="0">
                <a:solidFill>
                  <a:schemeClr val="tx1"/>
                </a:solidFill>
                <a:latin typeface="微软雅黑" panose="020B0503020204020204" pitchFamily="34" charset="-122"/>
                <a:ea typeface="微软雅黑" panose="020B0503020204020204" pitchFamily="34" charset="-122"/>
                <a:sym typeface="+mn-ea"/>
              </a:rPr>
              <a:t> pipes are connected to fittings using clamp rings, while B</a:t>
            </a:r>
            <a:r>
              <a:rPr lang="en-US" sz="1200" dirty="0">
                <a:solidFill>
                  <a:schemeClr val="tx1"/>
                </a:solidFill>
                <a:latin typeface="微软雅黑" panose="020B0503020204020204" pitchFamily="34" charset="-122"/>
                <a:ea typeface="微软雅黑" panose="020B0503020204020204" pitchFamily="34" charset="-122"/>
                <a:sym typeface="+mn-ea"/>
              </a:rPr>
              <a:t>ruck</a:t>
            </a:r>
            <a:r>
              <a:rPr sz="1200" dirty="0">
                <a:solidFill>
                  <a:schemeClr val="tx1"/>
                </a:solidFill>
                <a:latin typeface="微软雅黑" panose="020B0503020204020204" pitchFamily="34" charset="-122"/>
                <a:ea typeface="微软雅黑" panose="020B0503020204020204" pitchFamily="34" charset="-122"/>
                <a:sym typeface="+mn-ea"/>
              </a:rPr>
              <a:t> pipes are connected to the main unit and fittings using throat clamps.</a:t>
            </a:r>
          </a:p>
          <a:p>
            <a:pPr>
              <a:lnSpc>
                <a:spcPct val="15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gn="l">
              <a:lnSpc>
                <a:spcPct val="180000"/>
              </a:lnSpc>
            </a:pPr>
            <a:r>
              <a:rPr sz="1200" dirty="0">
                <a:solidFill>
                  <a:schemeClr val="tx1"/>
                </a:solidFill>
                <a:latin typeface="微软雅黑" panose="020B0503020204020204" pitchFamily="34" charset="-122"/>
                <a:ea typeface="微软雅黑" panose="020B0503020204020204" pitchFamily="34" charset="-122"/>
                <a:sym typeface="+mn-ea"/>
              </a:rPr>
              <a:t>b) Fittings that coordinate with Blau</a:t>
            </a:r>
            <a:r>
              <a:rPr lang="en-US" sz="1200" dirty="0">
                <a:solidFill>
                  <a:schemeClr val="tx1"/>
                </a:solidFill>
                <a:latin typeface="微软雅黑" panose="020B0503020204020204" pitchFamily="34" charset="-122"/>
                <a:ea typeface="微软雅黑" panose="020B0503020204020204" pitchFamily="34" charset="-122"/>
                <a:sym typeface="+mn-ea"/>
              </a:rPr>
              <a:t>fast</a:t>
            </a:r>
            <a:r>
              <a:rPr sz="1200" dirty="0">
                <a:solidFill>
                  <a:schemeClr val="tx1"/>
                </a:solidFill>
                <a:latin typeface="微软雅黑" panose="020B0503020204020204" pitchFamily="34" charset="-122"/>
                <a:ea typeface="微软雅黑" panose="020B0503020204020204" pitchFamily="34" charset="-122"/>
                <a:sym typeface="+mn-ea"/>
              </a:rPr>
              <a:t> pipes utilize a direct-insert clamp connection, allowing for easy installation without needing to remove the clamp rings. This eliminates concerns about losing clamp rings during installation, making the installation of Blau</a:t>
            </a:r>
            <a:r>
              <a:rPr lang="en-US" sz="1200" dirty="0">
                <a:solidFill>
                  <a:schemeClr val="tx1"/>
                </a:solidFill>
                <a:latin typeface="微软雅黑" panose="020B0503020204020204" pitchFamily="34" charset="-122"/>
                <a:ea typeface="微软雅黑" panose="020B0503020204020204" pitchFamily="34" charset="-122"/>
                <a:sym typeface="+mn-ea"/>
              </a:rPr>
              <a:t>fast</a:t>
            </a:r>
            <a:r>
              <a:rPr sz="1200" dirty="0">
                <a:solidFill>
                  <a:schemeClr val="tx1"/>
                </a:solidFill>
                <a:latin typeface="微软雅黑" panose="020B0503020204020204" pitchFamily="34" charset="-122"/>
                <a:ea typeface="微软雅黑" panose="020B0503020204020204" pitchFamily="34" charset="-122"/>
                <a:sym typeface="+mn-ea"/>
              </a:rPr>
              <a:t> pipes more convenient.</a:t>
            </a:r>
          </a:p>
        </p:txBody>
      </p:sp>
      <p:pic>
        <p:nvPicPr>
          <p:cNvPr id="7" name="图片 6"/>
          <p:cNvPicPr>
            <a:picLocks noChangeAspect="1"/>
          </p:cNvPicPr>
          <p:nvPr/>
        </p:nvPicPr>
        <p:blipFill>
          <a:blip r:embed="rId2"/>
          <a:srcRect r="6892"/>
          <a:stretch>
            <a:fillRect/>
          </a:stretch>
        </p:blipFill>
        <p:spPr>
          <a:xfrm>
            <a:off x="596265" y="2393315"/>
            <a:ext cx="2839720" cy="1527810"/>
          </a:xfrm>
          <a:prstGeom prst="rect">
            <a:avLst/>
          </a:prstGeom>
          <a:noFill/>
          <a:ln w="12700" cmpd="sng">
            <a:solidFill>
              <a:schemeClr val="accent1">
                <a:shade val="50000"/>
              </a:schemeClr>
            </a:solidFill>
            <a:prstDash val="solid"/>
          </a:ln>
        </p:spPr>
      </p:pic>
      <p:pic>
        <p:nvPicPr>
          <p:cNvPr id="11" name="图片 10"/>
          <p:cNvPicPr>
            <a:picLocks noChangeAspect="1"/>
          </p:cNvPicPr>
          <p:nvPr/>
        </p:nvPicPr>
        <p:blipFill>
          <a:blip r:embed="rId3"/>
          <a:srcRect r="21159"/>
          <a:stretch>
            <a:fillRect/>
          </a:stretch>
        </p:blipFill>
        <p:spPr>
          <a:xfrm>
            <a:off x="3924300" y="2381250"/>
            <a:ext cx="2877185" cy="1539875"/>
          </a:xfrm>
          <a:prstGeom prst="rect">
            <a:avLst/>
          </a:prstGeom>
        </p:spPr>
      </p:pic>
      <p:sp>
        <p:nvSpPr>
          <p:cNvPr id="13" name="右箭头 12"/>
          <p:cNvSpPr/>
          <p:nvPr/>
        </p:nvSpPr>
        <p:spPr>
          <a:xfrm>
            <a:off x="3536315" y="3096895"/>
            <a:ext cx="287655" cy="216535"/>
          </a:xfrm>
          <a:prstGeom prst="rightArrow">
            <a:avLst/>
          </a:prstGeom>
          <a:noFill/>
          <a:ln>
            <a:solidFill>
              <a:srgbClr val="094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pic>
        <p:nvPicPr>
          <p:cNvPr id="2" name="图片 1"/>
          <p:cNvPicPr>
            <a:picLocks noChangeAspect="1"/>
          </p:cNvPicPr>
          <p:nvPr/>
        </p:nvPicPr>
        <p:blipFill>
          <a:blip r:embed="rId4"/>
          <a:stretch>
            <a:fillRect/>
          </a:stretch>
        </p:blipFill>
        <p:spPr>
          <a:xfrm>
            <a:off x="7020560" y="1727835"/>
            <a:ext cx="3197225" cy="3563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00100" y="2232660"/>
            <a:ext cx="4029075" cy="1814830"/>
          </a:xfrm>
          <a:prstGeom prst="rect">
            <a:avLst/>
          </a:prstGeom>
        </p:spPr>
      </p:pic>
      <p:sp>
        <p:nvSpPr>
          <p:cNvPr id="7" name="文本框 6"/>
          <p:cNvSpPr txBox="1"/>
          <p:nvPr/>
        </p:nvSpPr>
        <p:spPr>
          <a:xfrm>
            <a:off x="683895" y="946785"/>
            <a:ext cx="5742940" cy="4208780"/>
          </a:xfrm>
          <a:prstGeom prst="rect">
            <a:avLst/>
          </a:prstGeom>
          <a:noFill/>
        </p:spPr>
        <p:txBody>
          <a:bodyPr wrap="square" rtlCol="0" anchor="t">
            <a:noAutofit/>
          </a:bodyPr>
          <a:lstStyle/>
          <a:p>
            <a:pPr algn="l">
              <a:lnSpc>
                <a:spcPct val="18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Advantages of pipeline system fittings</a:t>
            </a:r>
          </a:p>
          <a:p>
            <a:pPr algn="l">
              <a:lnSpc>
                <a:spcPct val="180000"/>
              </a:lnSpc>
            </a:pPr>
            <a:r>
              <a:rPr sz="1000" dirty="0">
                <a:latin typeface="微软雅黑" panose="020B0503020204020204" pitchFamily="34" charset="-122"/>
                <a:ea typeface="微软雅黑" panose="020B0503020204020204" pitchFamily="34" charset="-122"/>
                <a:sym typeface="+mn-ea"/>
              </a:rPr>
              <a:t>c) Multiple forms of tees and reducers make design and installation more convenient. When access holes are restricted, tee fittings and reducers are used to efficiently manage return air routing.</a:t>
            </a:r>
          </a:p>
          <a:p>
            <a:pPr algn="l">
              <a:lnSpc>
                <a:spcPct val="18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algn="l">
              <a:lnSpc>
                <a:spcPct val="180000"/>
              </a:lnSpc>
            </a:pPr>
            <a:r>
              <a:rPr sz="1000" dirty="0">
                <a:latin typeface="微软雅黑" panose="020B0503020204020204" pitchFamily="34" charset="-122"/>
                <a:ea typeface="微软雅黑" panose="020B0503020204020204" pitchFamily="34" charset="-122"/>
                <a:sym typeface="+mn-ea"/>
              </a:rPr>
              <a:t>d) Various combinations of fittings allow for easy passage over beams. The main duct carries the highest and most vulnerable airflow, so its proper installation is crucial. BlauFast offers multiple beam crossing solutions to minimize damage to the building and reduce loss of fresh air volume.</a:t>
            </a:r>
          </a:p>
        </p:txBody>
      </p:sp>
      <p:grpSp>
        <p:nvGrpSpPr>
          <p:cNvPr id="22" name="组合 21"/>
          <p:cNvGrpSpPr/>
          <p:nvPr/>
        </p:nvGrpSpPr>
        <p:grpSpPr>
          <a:xfrm>
            <a:off x="6875145" y="495300"/>
            <a:ext cx="3329305" cy="5257058"/>
            <a:chOff x="10601" y="683"/>
            <a:chExt cx="5472" cy="8971"/>
          </a:xfrm>
        </p:grpSpPr>
        <p:grpSp>
          <p:nvGrpSpPr>
            <p:cNvPr id="18" name="组合 17"/>
            <p:cNvGrpSpPr/>
            <p:nvPr/>
          </p:nvGrpSpPr>
          <p:grpSpPr>
            <a:xfrm>
              <a:off x="11169" y="683"/>
              <a:ext cx="4465" cy="3096"/>
              <a:chOff x="4246" y="4989"/>
              <a:chExt cx="4465" cy="3096"/>
            </a:xfrm>
          </p:grpSpPr>
          <p:pic>
            <p:nvPicPr>
              <p:cNvPr id="4" name="图片 3"/>
              <p:cNvPicPr>
                <a:picLocks noChangeAspect="1"/>
              </p:cNvPicPr>
              <p:nvPr/>
            </p:nvPicPr>
            <p:blipFill>
              <a:blip r:embed="rId3"/>
              <a:srcRect l="1450" t="1827" r="1052" b="2068"/>
              <a:stretch>
                <a:fillRect/>
              </a:stretch>
            </p:blipFill>
            <p:spPr>
              <a:xfrm>
                <a:off x="4246" y="4989"/>
                <a:ext cx="4366" cy="2609"/>
              </a:xfrm>
              <a:prstGeom prst="roundRect">
                <a:avLst/>
              </a:prstGeom>
            </p:spPr>
          </p:pic>
          <p:sp>
            <p:nvSpPr>
              <p:cNvPr id="10" name="文本框 9"/>
              <p:cNvSpPr txBox="1"/>
              <p:nvPr/>
            </p:nvSpPr>
            <p:spPr>
              <a:xfrm>
                <a:off x="4247" y="7216"/>
                <a:ext cx="4464" cy="869"/>
              </a:xfrm>
              <a:prstGeom prst="roundRect">
                <a:avLst/>
              </a:prstGeom>
              <a:solidFill>
                <a:srgbClr val="0450B2"/>
              </a:solidFill>
              <a:ln>
                <a:noFill/>
              </a:ln>
              <a:effectLst>
                <a:softEdge rad="31750"/>
              </a:effectLst>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150mm to dual 110mm passing through beam</a:t>
                </a:r>
              </a:p>
            </p:txBody>
          </p:sp>
        </p:grpSp>
        <p:grpSp>
          <p:nvGrpSpPr>
            <p:cNvPr id="17" name="组合 16"/>
            <p:cNvGrpSpPr/>
            <p:nvPr/>
          </p:nvGrpSpPr>
          <p:grpSpPr>
            <a:xfrm>
              <a:off x="11078" y="3744"/>
              <a:ext cx="4680" cy="2708"/>
              <a:chOff x="8616" y="4989"/>
              <a:chExt cx="4680" cy="2708"/>
            </a:xfrm>
          </p:grpSpPr>
          <p:pic>
            <p:nvPicPr>
              <p:cNvPr id="3" name="图片 2"/>
              <p:cNvPicPr>
                <a:picLocks noChangeAspect="1"/>
              </p:cNvPicPr>
              <p:nvPr/>
            </p:nvPicPr>
            <p:blipFill>
              <a:blip r:embed="rId4"/>
              <a:srcRect l="1710" t="2642" r="1797" b="6374"/>
              <a:stretch>
                <a:fillRect/>
              </a:stretch>
            </p:blipFill>
            <p:spPr>
              <a:xfrm>
                <a:off x="8674" y="4989"/>
                <a:ext cx="4433" cy="2600"/>
              </a:xfrm>
              <a:prstGeom prst="roundRect">
                <a:avLst/>
              </a:prstGeom>
            </p:spPr>
          </p:pic>
          <p:sp>
            <p:nvSpPr>
              <p:cNvPr id="11" name="文本框 10"/>
              <p:cNvSpPr txBox="1"/>
              <p:nvPr/>
            </p:nvSpPr>
            <p:spPr>
              <a:xfrm>
                <a:off x="8616" y="7216"/>
                <a:ext cx="4680" cy="481"/>
              </a:xfrm>
              <a:prstGeom prst="roundRect">
                <a:avLst/>
              </a:prstGeom>
              <a:solidFill>
                <a:srgbClr val="0450B2"/>
              </a:solidFill>
              <a:ln>
                <a:noFill/>
              </a:ln>
              <a:effectLst>
                <a:softEdge rad="31750"/>
              </a:effectLst>
            </p:spPr>
            <p:style>
              <a:lnRef idx="2">
                <a:schemeClr val="dk1"/>
              </a:lnRef>
              <a:fillRef idx="1">
                <a:schemeClr val="lt1"/>
              </a:fillRef>
              <a:effectRef idx="0">
                <a:schemeClr val="dk1"/>
              </a:effectRef>
              <a:fontRef idx="minor">
                <a:schemeClr val="dk1"/>
              </a:fontRef>
            </p:style>
            <p:txBody>
              <a:bodyPr wrap="square" lIns="46990" tIns="46990" rIns="46990" bIns="46990" rtlCol="0" anchor="t">
                <a:spAutoFit/>
              </a:bodyPr>
              <a:lstStyle/>
              <a:p>
                <a:pPr algn="ctr"/>
                <a:r>
                  <a:rPr sz="1200" dirty="0">
                    <a:solidFill>
                      <a:schemeClr val="bg1"/>
                    </a:solidFill>
                    <a:latin typeface="微软雅黑" panose="020B0503020204020204" pitchFamily="34" charset="-122"/>
                    <a:ea typeface="微软雅黑" panose="020B0503020204020204" pitchFamily="34" charset="-122"/>
                    <a:sym typeface="+mn-ea"/>
                  </a:rPr>
                  <a:t>150-110-150 passing through beam</a:t>
                </a:r>
              </a:p>
            </p:txBody>
          </p:sp>
        </p:grpSp>
        <p:grpSp>
          <p:nvGrpSpPr>
            <p:cNvPr id="21" name="组合 20"/>
            <p:cNvGrpSpPr/>
            <p:nvPr/>
          </p:nvGrpSpPr>
          <p:grpSpPr>
            <a:xfrm>
              <a:off x="10601" y="6697"/>
              <a:ext cx="5472" cy="2957"/>
              <a:chOff x="10149" y="6697"/>
              <a:chExt cx="5472" cy="2957"/>
            </a:xfrm>
          </p:grpSpPr>
          <p:pic>
            <p:nvPicPr>
              <p:cNvPr id="19" name="图片 18"/>
              <p:cNvPicPr>
                <a:picLocks noChangeAspect="1"/>
              </p:cNvPicPr>
              <p:nvPr/>
            </p:nvPicPr>
            <p:blipFill>
              <a:blip r:embed="rId5"/>
              <a:stretch>
                <a:fillRect/>
              </a:stretch>
            </p:blipFill>
            <p:spPr>
              <a:xfrm>
                <a:off x="10149" y="6697"/>
                <a:ext cx="5472" cy="2567"/>
              </a:xfrm>
              <a:prstGeom prst="roundRect">
                <a:avLst/>
              </a:prstGeom>
            </p:spPr>
          </p:pic>
          <p:sp>
            <p:nvSpPr>
              <p:cNvPr id="20" name="文本框 19"/>
              <p:cNvSpPr txBox="1"/>
              <p:nvPr/>
            </p:nvSpPr>
            <p:spPr>
              <a:xfrm>
                <a:off x="10149" y="8779"/>
                <a:ext cx="5472" cy="875"/>
              </a:xfrm>
              <a:prstGeom prst="roundRect">
                <a:avLst/>
              </a:prstGeom>
              <a:solidFill>
                <a:srgbClr val="0450B2"/>
              </a:solidFill>
              <a:ln>
                <a:noFill/>
              </a:ln>
              <a:effectLst>
                <a:softEdge rad="31750"/>
              </a:effectLst>
            </p:spPr>
            <p:style>
              <a:lnRef idx="2">
                <a:schemeClr val="dk1"/>
              </a:lnRef>
              <a:fillRef idx="1">
                <a:schemeClr val="lt1"/>
              </a:fillRef>
              <a:effectRef idx="0">
                <a:schemeClr val="dk1"/>
              </a:effectRef>
              <a:fontRef idx="minor">
                <a:schemeClr val="dk1"/>
              </a:fontRef>
            </p:style>
            <p:txBody>
              <a:bodyPr wrap="square" lIns="46990" tIns="46990" rIns="46990" bIns="46990" rtlCol="0" anchor="t">
                <a:spAutoFit/>
              </a:bodyPr>
              <a:lstStyle/>
              <a:p>
                <a:pPr algn="ctr"/>
                <a:r>
                  <a:rPr sz="1200" dirty="0">
                    <a:solidFill>
                      <a:schemeClr val="bg1"/>
                    </a:solidFill>
                    <a:latin typeface="微软雅黑" panose="020B0503020204020204" pitchFamily="34" charset="-122"/>
                    <a:ea typeface="微软雅黑" panose="020B0503020204020204" pitchFamily="34" charset="-122"/>
                    <a:sym typeface="+mn-ea"/>
                  </a:rPr>
                  <a:t>The main 150mm duct uses a wall penetration cap.</a:t>
                </a:r>
              </a:p>
            </p:txBody>
          </p:sp>
        </p:grpSp>
      </p:grpSp>
      <p:sp>
        <p:nvSpPr>
          <p:cNvPr id="23" name="TextBox 61"/>
          <p:cNvSpPr>
            <a:spLocks noChangeArrowheads="1"/>
          </p:cNvSpPr>
          <p:nvPr/>
        </p:nvSpPr>
        <p:spPr bwMode="auto">
          <a:xfrm>
            <a:off x="900032" y="419206"/>
            <a:ext cx="45815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a:t>
            </a:r>
          </a:p>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comprehensive system solutions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fittings</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2441630"/>
            <a:ext cx="4828916"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3" name="文本框 2"/>
          <p:cNvSpPr>
            <a:spLocks noChangeArrowheads="1"/>
          </p:cNvSpPr>
          <p:nvPr/>
        </p:nvSpPr>
        <p:spPr bwMode="auto">
          <a:xfrm>
            <a:off x="1892195" y="2739449"/>
            <a:ext cx="1469390"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Part One</a:t>
            </a:r>
          </a:p>
        </p:txBody>
      </p:sp>
      <p:sp>
        <p:nvSpPr>
          <p:cNvPr id="9" name="文本框 8"/>
          <p:cNvSpPr>
            <a:spLocks noChangeArrowheads="1"/>
          </p:cNvSpPr>
          <p:nvPr/>
        </p:nvSpPr>
        <p:spPr bwMode="auto">
          <a:xfrm>
            <a:off x="6020951" y="2519739"/>
            <a:ext cx="3570605"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sz="218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 Importance of the </a:t>
            </a:r>
          </a:p>
          <a:p>
            <a:pPr algn="l">
              <a:lnSpc>
                <a:spcPct val="120000"/>
              </a:lnSpc>
            </a:pPr>
            <a:r>
              <a:rPr sz="218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BlauFast Pipeline System</a:t>
            </a:r>
          </a:p>
        </p:txBody>
      </p:sp>
      <p:sp>
        <p:nvSpPr>
          <p:cNvPr id="10" name="矩形 9"/>
          <p:cNvSpPr>
            <a:spLocks noChangeArrowheads="1"/>
          </p:cNvSpPr>
          <p:nvPr/>
        </p:nvSpPr>
        <p:spPr bwMode="auto">
          <a:xfrm>
            <a:off x="5171855" y="3517810"/>
            <a:ext cx="5269104" cy="17910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11" name="矩形 10"/>
          <p:cNvSpPr>
            <a:spLocks noChangeArrowheads="1"/>
          </p:cNvSpPr>
          <p:nvPr/>
        </p:nvSpPr>
        <p:spPr bwMode="auto">
          <a:xfrm>
            <a:off x="4894177" y="2441630"/>
            <a:ext cx="277678"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 calcmode="lin" valueType="num">
                                      <p:cBhvr>
                                        <p:cTn id="10" dur="400" fill="hold"/>
                                        <p:tgtEl>
                                          <p:spTgt spid="11"/>
                                        </p:tgtEl>
                                        <p:attrNameLst>
                                          <p:attrName>ppt_x</p:attrName>
                                        </p:attrNameLst>
                                      </p:cBhvr>
                                      <p:tavLst>
                                        <p:tav tm="0">
                                          <p:val>
                                            <p:strVal val="#ppt_x"/>
                                          </p:val>
                                        </p:tav>
                                        <p:tav tm="100000">
                                          <p:val>
                                            <p:strVal val="#ppt_x"/>
                                          </p:val>
                                        </p:tav>
                                      </p:tavLst>
                                    </p:anim>
                                    <p:anim calcmode="lin" valueType="num">
                                      <p:cBhvr>
                                        <p:cTn id="11" dur="400" fill="hold"/>
                                        <p:tgtEl>
                                          <p:spTgt spid="11"/>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10" grpId="0" bldLvl="0" animBg="1" autoUpdateAnimBg="0"/>
      <p:bldP spid="11" grpId="0" bldLvl="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clrChange>
              <a:clrFrom>
                <a:srgbClr val="FFFFFF">
                  <a:alpha val="100000"/>
                </a:srgbClr>
              </a:clrFrom>
              <a:clrTo>
                <a:srgbClr val="FFFFFF">
                  <a:alpha val="100000"/>
                  <a:alpha val="0"/>
                </a:srgbClr>
              </a:clrTo>
            </a:clrChange>
          </a:blip>
          <a:srcRect l="-227"/>
          <a:stretch>
            <a:fillRect/>
          </a:stretch>
        </p:blipFill>
        <p:spPr>
          <a:xfrm>
            <a:off x="7740650" y="4104640"/>
            <a:ext cx="1811020" cy="1379220"/>
          </a:xfrm>
          <a:prstGeom prst="ellipse">
            <a:avLst/>
          </a:prstGeom>
        </p:spPr>
      </p:pic>
      <p:pic>
        <p:nvPicPr>
          <p:cNvPr id="8" name="图片 7"/>
          <p:cNvPicPr>
            <a:picLocks noChangeAspect="1"/>
          </p:cNvPicPr>
          <p:nvPr/>
        </p:nvPicPr>
        <p:blipFill>
          <a:blip r:embed="rId4"/>
          <a:stretch>
            <a:fillRect/>
          </a:stretch>
        </p:blipFill>
        <p:spPr>
          <a:xfrm>
            <a:off x="7380605" y="1440180"/>
            <a:ext cx="2632075" cy="2372995"/>
          </a:xfrm>
          <a:prstGeom prst="roundRect">
            <a:avLst/>
          </a:prstGeom>
          <a:ln w="12700" cmpd="sng">
            <a:solidFill>
              <a:schemeClr val="accent1">
                <a:shade val="50000"/>
              </a:schemeClr>
            </a:solidFill>
            <a:prstDash val="solid"/>
          </a:ln>
        </p:spPr>
      </p:pic>
      <p:cxnSp>
        <p:nvCxnSpPr>
          <p:cNvPr id="9" name="直接连接符 8"/>
          <p:cNvCxnSpPr>
            <a:stCxn id="10" idx="0"/>
          </p:cNvCxnSpPr>
          <p:nvPr/>
        </p:nvCxnSpPr>
        <p:spPr>
          <a:xfrm flipH="1" flipV="1">
            <a:off x="8312150" y="5112385"/>
            <a:ext cx="534670" cy="360045"/>
          </a:xfrm>
          <a:prstGeom prst="line">
            <a:avLst/>
          </a:prstGeom>
          <a:ln w="12700"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085965" y="5472430"/>
            <a:ext cx="3521710" cy="275590"/>
          </a:xfrm>
          <a:prstGeom prst="rect">
            <a:avLst/>
          </a:prstGeom>
          <a:noFill/>
        </p:spPr>
        <p:txBody>
          <a:bodyPr wrap="square" rtlCol="0" anchor="t">
            <a:spAutoFit/>
          </a:bodyPr>
          <a:lstStyle/>
          <a:p>
            <a:r>
              <a:rPr lang="zh-CN" altLang="en-US" sz="1200" dirty="0">
                <a:solidFill>
                  <a:schemeClr val="tx2"/>
                </a:solidFill>
                <a:latin typeface="微软雅黑" panose="020B0503020204020204" pitchFamily="34" charset="-122"/>
                <a:ea typeface="微软雅黑" panose="020B0503020204020204" pitchFamily="34" charset="-122"/>
                <a:sym typeface="+mn-ea"/>
              </a:rPr>
              <a:t>Gradual transition design at pipe interfaces</a:t>
            </a:r>
          </a:p>
        </p:txBody>
      </p:sp>
      <p:sp>
        <p:nvSpPr>
          <p:cNvPr id="12" name="文本框 11"/>
          <p:cNvSpPr txBox="1"/>
          <p:nvPr/>
        </p:nvSpPr>
        <p:spPr>
          <a:xfrm>
            <a:off x="539750" y="1224280"/>
            <a:ext cx="6628130" cy="4076700"/>
          </a:xfrm>
          <a:prstGeom prst="rect">
            <a:avLst/>
          </a:prstGeom>
          <a:noFill/>
        </p:spPr>
        <p:txBody>
          <a:bodyPr wrap="square" rtlCol="0" anchor="t">
            <a:spAutoFit/>
          </a:bodyPr>
          <a:lstStyle/>
          <a:p>
            <a:pPr algn="l">
              <a:lnSpc>
                <a:spcPct val="18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Advantages of pipeline system fittings</a:t>
            </a:r>
          </a:p>
          <a:p>
            <a:pPr algn="l">
              <a:lnSpc>
                <a:spcPct val="180000"/>
              </a:lnSpc>
            </a:pPr>
            <a:r>
              <a:rPr sz="1000" dirty="0">
                <a:latin typeface="微软雅黑" panose="020B0503020204020204" pitchFamily="34" charset="-122"/>
                <a:ea typeface="微软雅黑" panose="020B0503020204020204" pitchFamily="34" charset="-122"/>
                <a:sym typeface="+mn-ea"/>
              </a:rPr>
              <a:t>e) Tee fittings are equipped with air valves featuring dual butterfly valve design, offering precise airflow adjustment with multiple angles. The valve knob remains secure after thousands of rotations. When the blades are fully open, the airflow resistance is minimal, and when closed, it achieves excellent sealing with no whistling noise.</a:t>
            </a:r>
          </a:p>
          <a:p>
            <a:pPr algn="l">
              <a:lnSpc>
                <a:spcPct val="180000"/>
              </a:lnSpc>
            </a:pPr>
            <a:endParaRPr lang="zh-CN" altLang="en-US" sz="1400" dirty="0">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latin typeface="微软雅黑" panose="020B0503020204020204" pitchFamily="34" charset="-122"/>
              <a:ea typeface="微软雅黑" panose="020B0503020204020204" pitchFamily="34" charset="-122"/>
              <a:sym typeface="+mn-ea"/>
            </a:endParaRPr>
          </a:p>
          <a:p>
            <a:pPr algn="l">
              <a:lnSpc>
                <a:spcPct val="180000"/>
              </a:lnSpc>
            </a:pPr>
            <a:endParaRPr lang="zh-CN" altLang="en-US" sz="1400" dirty="0">
              <a:latin typeface="微软雅黑" panose="020B0503020204020204" pitchFamily="34" charset="-122"/>
              <a:ea typeface="微软雅黑" panose="020B0503020204020204" pitchFamily="34" charset="-122"/>
              <a:sym typeface="+mn-ea"/>
            </a:endParaRPr>
          </a:p>
          <a:p>
            <a:pPr algn="l">
              <a:lnSpc>
                <a:spcPct val="180000"/>
              </a:lnSpc>
            </a:pPr>
            <a:r>
              <a:rPr lang="zh-CN" altLang="en-US" sz="1000" dirty="0">
                <a:latin typeface="微软雅黑" panose="020B0503020204020204" pitchFamily="34" charset="-122"/>
                <a:ea typeface="微软雅黑" panose="020B0503020204020204" pitchFamily="34" charset="-122"/>
                <a:sym typeface="+mn-ea"/>
              </a:rPr>
              <a:t>f) The transition fittings feature a sloped gradient connection at the junction with the pipes, designed for fluid distribution, reducing local resistance.</a:t>
            </a:r>
          </a:p>
        </p:txBody>
      </p:sp>
      <p:sp>
        <p:nvSpPr>
          <p:cNvPr id="4" name="TextBox 61"/>
          <p:cNvSpPr>
            <a:spLocks noChangeArrowheads="1"/>
          </p:cNvSpPr>
          <p:nvPr/>
        </p:nvSpPr>
        <p:spPr bwMode="auto">
          <a:xfrm>
            <a:off x="867647" y="573511"/>
            <a:ext cx="45815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a:t>
            </a:r>
          </a:p>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comprehensive system solutions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596265" y="3024505"/>
            <a:ext cx="2608580" cy="1460500"/>
          </a:xfrm>
          <a:prstGeom prst="roundRect">
            <a:avLst/>
          </a:prstGeom>
          <a:ln w="12700" cmpd="sng">
            <a:solidFill>
              <a:schemeClr val="bg1"/>
            </a:solidFill>
            <a:prstDash val="solid"/>
          </a:ln>
        </p:spPr>
      </p:pic>
      <p:pic>
        <p:nvPicPr>
          <p:cNvPr id="6" name="图片 5"/>
          <p:cNvPicPr>
            <a:picLocks noChangeAspect="1"/>
          </p:cNvPicPr>
          <p:nvPr/>
        </p:nvPicPr>
        <p:blipFill>
          <a:blip r:embed="rId6"/>
          <a:stretch>
            <a:fillRect/>
          </a:stretch>
        </p:blipFill>
        <p:spPr>
          <a:xfrm>
            <a:off x="3708400" y="3016885"/>
            <a:ext cx="2268220" cy="1468120"/>
          </a:xfrm>
          <a:prstGeom prst="roundRect">
            <a:avLst/>
          </a:prstGeom>
        </p:spPr>
      </p:pic>
      <p:sp>
        <p:nvSpPr>
          <p:cNvPr id="2"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fittings</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043940" y="1027430"/>
            <a:ext cx="3552190" cy="4737735"/>
          </a:xfrm>
          <a:prstGeom prst="rect">
            <a:avLst/>
          </a:prstGeom>
          <a:ln w="12700" cmpd="sng">
            <a:solidFill>
              <a:schemeClr val="accent1">
                <a:shade val="50000"/>
              </a:schemeClr>
            </a:solidFill>
            <a:prstDash val="solid"/>
          </a:ln>
        </p:spPr>
      </p:pic>
      <p:pic>
        <p:nvPicPr>
          <p:cNvPr id="5" name="图片 4"/>
          <p:cNvPicPr>
            <a:picLocks noChangeAspect="1"/>
          </p:cNvPicPr>
          <p:nvPr/>
        </p:nvPicPr>
        <p:blipFill>
          <a:blip r:embed="rId3"/>
          <a:stretch>
            <a:fillRect/>
          </a:stretch>
        </p:blipFill>
        <p:spPr>
          <a:xfrm>
            <a:off x="5508625" y="1028065"/>
            <a:ext cx="3550920" cy="4737100"/>
          </a:xfrm>
          <a:prstGeom prst="rect">
            <a:avLst/>
          </a:prstGeom>
          <a:ln w="12700" cmpd="sng">
            <a:solidFill>
              <a:schemeClr val="accent1">
                <a:shade val="50000"/>
              </a:schemeClr>
            </a:solidFill>
            <a:prstDash val="solid"/>
          </a:ln>
        </p:spPr>
      </p:pic>
      <p:sp>
        <p:nvSpPr>
          <p:cNvPr id="6" name="TextBox 61"/>
          <p:cNvSpPr>
            <a:spLocks noChangeArrowheads="1"/>
          </p:cNvSpPr>
          <p:nvPr/>
        </p:nvSpPr>
        <p:spPr bwMode="auto">
          <a:xfrm>
            <a:off x="867647" y="286491"/>
            <a:ext cx="45815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a:t>
            </a:r>
          </a:p>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comprehensive system solutions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p:cNvSpPr/>
          <p:nvPr/>
        </p:nvSpPr>
        <p:spPr>
          <a:xfrm>
            <a:off x="0" y="2083435"/>
            <a:ext cx="519430" cy="24104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Installation case studies</a:t>
            </a:r>
          </a:p>
        </p:txBody>
      </p:sp>
      <p:sp>
        <p:nvSpPr>
          <p:cNvPr id="10"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d9550b257f4f44ec1e06d302a9abdb"/>
          <p:cNvPicPr>
            <a:picLocks noChangeAspect="1"/>
          </p:cNvPicPr>
          <p:nvPr/>
        </p:nvPicPr>
        <p:blipFill>
          <a:blip r:embed="rId2"/>
          <a:stretch>
            <a:fillRect/>
          </a:stretch>
        </p:blipFill>
        <p:spPr>
          <a:xfrm>
            <a:off x="5580380" y="3168015"/>
            <a:ext cx="3485515" cy="2614295"/>
          </a:xfrm>
          <a:prstGeom prst="rect">
            <a:avLst/>
          </a:prstGeom>
        </p:spPr>
      </p:pic>
      <p:pic>
        <p:nvPicPr>
          <p:cNvPr id="3" name="图片 2" descr="ef02d14f3aa1076866f2dc0e6b8f1d2"/>
          <p:cNvPicPr>
            <a:picLocks noChangeAspect="1"/>
          </p:cNvPicPr>
          <p:nvPr/>
        </p:nvPicPr>
        <p:blipFill>
          <a:blip r:embed="rId3"/>
          <a:stretch>
            <a:fillRect/>
          </a:stretch>
        </p:blipFill>
        <p:spPr>
          <a:xfrm>
            <a:off x="5580380" y="360045"/>
            <a:ext cx="3485515" cy="2614295"/>
          </a:xfrm>
          <a:prstGeom prst="rect">
            <a:avLst/>
          </a:prstGeom>
        </p:spPr>
      </p:pic>
      <p:pic>
        <p:nvPicPr>
          <p:cNvPr id="4" name="图片 3" descr="c91c4a5f46c39f667978b89f0ae5595"/>
          <p:cNvPicPr>
            <a:picLocks noChangeAspect="1"/>
          </p:cNvPicPr>
          <p:nvPr/>
        </p:nvPicPr>
        <p:blipFill>
          <a:blip r:embed="rId4"/>
          <a:stretch>
            <a:fillRect/>
          </a:stretch>
        </p:blipFill>
        <p:spPr>
          <a:xfrm>
            <a:off x="1691640" y="1104265"/>
            <a:ext cx="3463925" cy="4618990"/>
          </a:xfrm>
          <a:prstGeom prst="rect">
            <a:avLst/>
          </a:prstGeom>
        </p:spPr>
      </p:pic>
      <p:sp>
        <p:nvSpPr>
          <p:cNvPr id="6" name="TextBox 61"/>
          <p:cNvSpPr>
            <a:spLocks noChangeArrowheads="1"/>
          </p:cNvSpPr>
          <p:nvPr/>
        </p:nvSpPr>
        <p:spPr bwMode="auto">
          <a:xfrm>
            <a:off x="867647" y="430001"/>
            <a:ext cx="45815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provides </a:t>
            </a:r>
          </a:p>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comprehensive system solutions</a:t>
            </a: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3.1</a:t>
            </a:r>
          </a:p>
        </p:txBody>
      </p:sp>
      <p:sp>
        <p:nvSpPr>
          <p:cNvPr id="5" name="矩形 4"/>
          <p:cNvSpPr/>
          <p:nvPr/>
        </p:nvSpPr>
        <p:spPr>
          <a:xfrm>
            <a:off x="0" y="2083435"/>
            <a:ext cx="519430" cy="24104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Installation case studies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图片 441"/>
          <p:cNvPicPr>
            <a:picLocks noChangeAspect="1"/>
          </p:cNvPicPr>
          <p:nvPr/>
        </p:nvPicPr>
        <p:blipFill>
          <a:blip r:embed="rId3">
            <a:lum bright="-24000" contrast="30000"/>
          </a:blip>
          <a:srcRect l="7886" t="2539" r="8655" b="-2539"/>
          <a:stretch>
            <a:fillRect/>
          </a:stretch>
        </p:blipFill>
        <p:spPr>
          <a:xfrm>
            <a:off x="7524750" y="4058285"/>
            <a:ext cx="908050" cy="861695"/>
          </a:xfrm>
          <a:prstGeom prst="ellipse">
            <a:avLst/>
          </a:prstGeom>
          <a:ln w="12700" cmpd="sng">
            <a:solidFill>
              <a:schemeClr val="accent1">
                <a:shade val="50000"/>
              </a:schemeClr>
            </a:solidFill>
            <a:prstDash val="solid"/>
          </a:ln>
        </p:spPr>
      </p:pic>
      <p:pic>
        <p:nvPicPr>
          <p:cNvPr id="5" name="图片 4"/>
          <p:cNvPicPr>
            <a:picLocks noChangeAspect="1"/>
          </p:cNvPicPr>
          <p:nvPr/>
        </p:nvPicPr>
        <p:blipFill>
          <a:blip r:embed="rId4">
            <a:lum contrast="24000"/>
          </a:blip>
          <a:stretch>
            <a:fillRect/>
          </a:stretch>
        </p:blipFill>
        <p:spPr>
          <a:xfrm>
            <a:off x="7164705" y="1584325"/>
            <a:ext cx="2580005" cy="2108835"/>
          </a:xfrm>
          <a:prstGeom prst="rect">
            <a:avLst/>
          </a:prstGeom>
        </p:spPr>
      </p:pic>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Round pipe clamp</a:t>
            </a:r>
          </a:p>
        </p:txBody>
      </p:sp>
      <p:sp>
        <p:nvSpPr>
          <p:cNvPr id="2" name="文本框 1"/>
          <p:cNvSpPr txBox="1"/>
          <p:nvPr/>
        </p:nvSpPr>
        <p:spPr>
          <a:xfrm>
            <a:off x="755650" y="936625"/>
            <a:ext cx="7176770" cy="3238500"/>
          </a:xfrm>
          <a:prstGeom prst="rect">
            <a:avLst/>
          </a:prstGeom>
          <a:noFill/>
        </p:spPr>
        <p:txBody>
          <a:bodyPr wrap="square" rtlCol="0" anchor="t">
            <a:spAutoFit/>
          </a:bodyPr>
          <a:lstStyle/>
          <a:p>
            <a:pPr>
              <a:lnSpc>
                <a:spcPct val="150000"/>
              </a:lnSpc>
            </a:pP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Round pipe clamp</a:t>
            </a:r>
            <a:r>
              <a:rPr lang="en-US" altLang="zh-CN"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Material：</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PP</a:t>
            </a:r>
            <a:endPar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9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Specifications and models：</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RPC 63 C、RPC 75 C、RPC 110 C、RPC 150 C</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pPr>
              <a:lnSpc>
                <a:spcPct val="19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Applicable pipe sizes</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φ63/φ75/φ110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Blaufast pipeline，</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φ150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Booker tube</a:t>
            </a:r>
          </a:p>
          <a:p>
            <a:pPr>
              <a:lnSpc>
                <a:spcPct val="19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Installation method：</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Soundproofing nail gun，φ8mm Threaded rod</a:t>
            </a:r>
          </a:p>
          <a:p>
            <a:pPr>
              <a:lnSpc>
                <a:spcPct val="19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Purpose：</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In a top-supply air system, fixing the direction of the ducts enhances the overall aesthetic appearance of the ductwork. The use of a silenced nail gun significantly improves installation speed.</a:t>
            </a:r>
          </a:p>
        </p:txBody>
      </p:sp>
      <p:pic>
        <p:nvPicPr>
          <p:cNvPr id="4" name="图片 3" descr="C:/Users/ADMINI~1/AppData/Local/Temp/kaimatting_20200212113156/output_20200212113222..pngoutput_20200212113222."/>
          <p:cNvPicPr>
            <a:picLocks noChangeAspect="1"/>
          </p:cNvPicPr>
          <p:nvPr/>
        </p:nvPicPr>
        <p:blipFill>
          <a:blip r:embed="rId5">
            <a:lum contrast="54000"/>
          </a:blip>
          <a:stretch>
            <a:fillRect/>
          </a:stretch>
        </p:blipFill>
        <p:spPr>
          <a:xfrm>
            <a:off x="1115695" y="4104640"/>
            <a:ext cx="3204210" cy="1325880"/>
          </a:xfrm>
          <a:prstGeom prst="rect">
            <a:avLst/>
          </a:prstGeom>
        </p:spPr>
      </p:pic>
      <p:pic>
        <p:nvPicPr>
          <p:cNvPr id="7" name="图片 6" descr="微信截图_20220217110101"/>
          <p:cNvPicPr>
            <a:picLocks noChangeAspect="1"/>
          </p:cNvPicPr>
          <p:nvPr/>
        </p:nvPicPr>
        <p:blipFill>
          <a:blip r:embed="rId6">
            <a:lum bright="-18000" contrast="30000"/>
          </a:blip>
          <a:stretch>
            <a:fillRect/>
          </a:stretch>
        </p:blipFill>
        <p:spPr>
          <a:xfrm>
            <a:off x="5116195" y="3888105"/>
            <a:ext cx="2237105" cy="1769110"/>
          </a:xfrm>
          <a:prstGeom prst="rect">
            <a:avLst/>
          </a:prstGeom>
        </p:spPr>
      </p:pic>
      <p:sp>
        <p:nvSpPr>
          <p:cNvPr id="8" name="文本框 7"/>
          <p:cNvSpPr txBox="1"/>
          <p:nvPr/>
        </p:nvSpPr>
        <p:spPr>
          <a:xfrm>
            <a:off x="880745" y="5430520"/>
            <a:ext cx="3661410" cy="275590"/>
          </a:xfrm>
          <a:prstGeom prst="rect">
            <a:avLst/>
          </a:prstGeom>
          <a:noFill/>
        </p:spPr>
        <p:txBody>
          <a:bodyPr wrap="none" rtlCol="0" anchor="t">
            <a:spAutoFit/>
          </a:bodyPr>
          <a:lstStyle/>
          <a:p>
            <a:pPr algn="l"/>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It can be combined into a series of pipe clamps.</a:t>
            </a:r>
          </a:p>
        </p:txBody>
      </p:sp>
      <p:sp>
        <p:nvSpPr>
          <p:cNvPr id="9" name="文本框 8"/>
          <p:cNvSpPr txBox="1"/>
          <p:nvPr/>
        </p:nvSpPr>
        <p:spPr>
          <a:xfrm>
            <a:off x="4248785" y="5688965"/>
            <a:ext cx="4017010" cy="275590"/>
          </a:xfrm>
          <a:prstGeom prst="rect">
            <a:avLst/>
          </a:prstGeom>
          <a:noFill/>
        </p:spPr>
        <p:txBody>
          <a:bodyPr wrap="none" rtlCol="0" anchor="t">
            <a:spAutoFit/>
          </a:bodyPr>
          <a:lstStyle/>
          <a:p>
            <a:pPr algn="l"/>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You can use a muffler nail gun to fix it on the ceiling.</a:t>
            </a:r>
          </a:p>
        </p:txBody>
      </p:sp>
      <p:cxnSp>
        <p:nvCxnSpPr>
          <p:cNvPr id="10" name="直接连接符 9"/>
          <p:cNvCxnSpPr/>
          <p:nvPr/>
        </p:nvCxnSpPr>
        <p:spPr>
          <a:xfrm>
            <a:off x="6228080" y="4115435"/>
            <a:ext cx="1432560" cy="353695"/>
          </a:xfrm>
          <a:prstGeom prst="line">
            <a:avLst/>
          </a:prstGeom>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452360" y="5006340"/>
            <a:ext cx="2324100" cy="460375"/>
          </a:xfrm>
          <a:prstGeom prst="rect">
            <a:avLst/>
          </a:prstGeom>
          <a:noFill/>
        </p:spPr>
        <p:txBody>
          <a:bodyPr wrap="none" rtlCol="0" anchor="t">
            <a:spAutoFit/>
          </a:bodyPr>
          <a:lstStyle/>
          <a:p>
            <a:pPr algn="l"/>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Adaptable to various sizes of </a:t>
            </a:r>
          </a:p>
          <a:p>
            <a:pPr algn="l"/>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silencing nail guns</a:t>
            </a:r>
          </a:p>
        </p:txBody>
      </p:sp>
      <p:sp>
        <p:nvSpPr>
          <p:cNvPr id="16" name="TextBox 61"/>
          <p:cNvSpPr>
            <a:spLocks noChangeArrowheads="1"/>
          </p:cNvSpPr>
          <p:nvPr/>
        </p:nvSpPr>
        <p:spPr bwMode="auto">
          <a:xfrm>
            <a:off x="867647" y="573511"/>
            <a:ext cx="49911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components</a:t>
            </a:r>
          </a:p>
        </p:txBody>
      </p:sp>
      <p:sp>
        <p:nvSpPr>
          <p:cNvPr id="3"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0" name="Picture 3" descr="C:\Users\Administrator\Documents\Tencent Files\316255973\FileRecv\1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605" y="2195195"/>
            <a:ext cx="2310130" cy="136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99"/>
          <p:cNvSpPr txBox="1"/>
          <p:nvPr/>
        </p:nvSpPr>
        <p:spPr>
          <a:xfrm>
            <a:off x="539750" y="1078865"/>
            <a:ext cx="6550660" cy="2326005"/>
          </a:xfrm>
          <a:prstGeom prst="rect">
            <a:avLst/>
          </a:prstGeom>
          <a:noFill/>
          <a:ln w="9525">
            <a:noFill/>
          </a:ln>
        </p:spPr>
        <p:txBody>
          <a:bodyPr wrap="square">
            <a:spAutoFit/>
            <a:scene3d>
              <a:camera prst="orthographicFront"/>
              <a:lightRig rig="threePt" dir="t"/>
            </a:scene3d>
          </a:bodyPr>
          <a:lstStyle/>
          <a:p>
            <a:pPr marL="0" indent="0">
              <a:lnSpc>
                <a:spcPct val="120000"/>
              </a:lnSpc>
            </a:pPr>
            <a:r>
              <a:rPr lang="en-US" altLang="zh-CN" sz="1400" b="0" dirty="0">
                <a:solidFill>
                  <a:schemeClr val="tx2"/>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D</a:t>
            </a:r>
            <a:r>
              <a:rPr lang="zh-CN" altLang="en-US" sz="1400" b="0" dirty="0">
                <a:solidFill>
                  <a:schemeClr val="tx2"/>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raught distributing box：</a:t>
            </a:r>
          </a:p>
          <a:p>
            <a:pPr marL="0" indent="0">
              <a:lnSpc>
                <a:spcPct val="130000"/>
              </a:lnSpc>
            </a:pPr>
            <a:r>
              <a:rPr lang="en-US" altLang="zh-CN" sz="1200" b="0" dirty="0">
                <a:solidFill>
                  <a:schemeClr val="tx2"/>
                </a:solidFill>
                <a:effectLst/>
                <a:latin typeface="微软雅黑" panose="020B0503020204020204" pitchFamily="34" charset="-122"/>
                <a:ea typeface="微软雅黑" panose="020B0503020204020204" pitchFamily="34" charset="-122"/>
              </a:rPr>
              <a:t>I</a:t>
            </a:r>
            <a:r>
              <a:rPr lang="zh-CN" altLang="en-US" sz="1200" b="0" dirty="0">
                <a:solidFill>
                  <a:schemeClr val="tx2"/>
                </a:solidFill>
                <a:effectLst/>
                <a:latin typeface="微软雅黑" panose="020B0503020204020204" pitchFamily="34" charset="-122"/>
                <a:ea typeface="微软雅黑" panose="020B0503020204020204" pitchFamily="34" charset="-122"/>
              </a:rPr>
              <a:t>ntroduction</a:t>
            </a:r>
            <a:r>
              <a:rPr lang="zh-CN" altLang="en-US" sz="1200" b="0" dirty="0">
                <a:solidFill>
                  <a:schemeClr val="tx1"/>
                </a:solidFill>
                <a:effectLst/>
                <a:latin typeface="微软雅黑" panose="020B0503020204020204" pitchFamily="34" charset="-122"/>
                <a:ea typeface="微软雅黑" panose="020B0503020204020204" pitchFamily="34" charset="-122"/>
              </a:rPr>
              <a:t>：</a:t>
            </a:r>
            <a:r>
              <a:rPr lang="zh-CN" altLang="en-US" sz="900" b="0" dirty="0">
                <a:solidFill>
                  <a:schemeClr val="tx1"/>
                </a:solidFill>
                <a:effectLst/>
                <a:latin typeface="微软雅黑" panose="020B0503020204020204" pitchFamily="34" charset="-122"/>
                <a:ea typeface="微软雅黑" panose="020B0503020204020204" pitchFamily="34" charset="-122"/>
              </a:rPr>
              <a:t>The static pressure box, also known as a stabilizing chamber, is a crucial component in air supply systems. It reduces dynamic pressure, increases static pressure, stabilizes airflow, and minimizes air flow vibrations. In short, it enables air to be distributed over longer distances, ensures uniform airflow in various branches, reduces noise, and enhances the overall effectiveness of air supply.</a:t>
            </a:r>
            <a:endParaRPr lang="zh-CN" altLang="en-US" sz="1200" b="0" dirty="0">
              <a:solidFill>
                <a:schemeClr val="tx1"/>
              </a:solidFill>
              <a:effectLst/>
              <a:latin typeface="微软雅黑" panose="020B0503020204020204" pitchFamily="34" charset="-122"/>
              <a:ea typeface="微软雅黑" panose="020B0503020204020204" pitchFamily="34" charset="-122"/>
            </a:endParaRPr>
          </a:p>
          <a:p>
            <a:pPr marL="0" indent="0">
              <a:lnSpc>
                <a:spcPct val="130000"/>
              </a:lnSpc>
            </a:pPr>
            <a:r>
              <a:rPr lang="en-US" altLang="zh-CN" sz="1200" b="0" dirty="0">
                <a:solidFill>
                  <a:schemeClr val="tx2"/>
                </a:solidFill>
                <a:effectLst/>
                <a:latin typeface="微软雅黑" panose="020B0503020204020204" pitchFamily="34" charset="-122"/>
                <a:ea typeface="微软雅黑" panose="020B0503020204020204" pitchFamily="34" charset="-122"/>
              </a:rPr>
              <a:t>C</a:t>
            </a:r>
            <a:r>
              <a:rPr lang="zh-CN" altLang="en-US" sz="1200" b="0" dirty="0">
                <a:solidFill>
                  <a:schemeClr val="tx2"/>
                </a:solidFill>
                <a:effectLst/>
                <a:latin typeface="微软雅黑" panose="020B0503020204020204" pitchFamily="34" charset="-122"/>
                <a:ea typeface="微软雅黑" panose="020B0503020204020204" pitchFamily="34" charset="-122"/>
              </a:rPr>
              <a:t>ommon specifications</a:t>
            </a:r>
            <a:r>
              <a:rPr lang="zh-CN" altLang="en-US" sz="1200" b="0" dirty="0">
                <a:solidFill>
                  <a:schemeClr val="tx1"/>
                </a:solidFill>
                <a:effectLst/>
                <a:latin typeface="微软雅黑" panose="020B0503020204020204" pitchFamily="34" charset="-122"/>
                <a:ea typeface="微软雅黑" panose="020B0503020204020204" pitchFamily="34" charset="-122"/>
              </a:rPr>
              <a:t>：</a:t>
            </a:r>
            <a:r>
              <a:rPr lang="zh-CN" altLang="en-US" sz="900" b="0" dirty="0">
                <a:solidFill>
                  <a:schemeClr val="tx1"/>
                </a:solidFill>
                <a:effectLst/>
                <a:latin typeface="微软雅黑" panose="020B0503020204020204" pitchFamily="34" charset="-122"/>
                <a:ea typeface="微软雅黑" panose="020B0503020204020204" pitchFamily="34" charset="-122"/>
              </a:rPr>
              <a:t>One to four、One to eight、One to fourteen</a:t>
            </a:r>
            <a:endParaRPr lang="zh-CN" altLang="en-US" sz="1200" b="0" dirty="0">
              <a:solidFill>
                <a:schemeClr val="tx1"/>
              </a:solidFill>
              <a:effectLst/>
              <a:latin typeface="微软雅黑" panose="020B0503020204020204" pitchFamily="34" charset="-122"/>
              <a:ea typeface="微软雅黑" panose="020B0503020204020204" pitchFamily="34" charset="-122"/>
            </a:endParaRPr>
          </a:p>
          <a:p>
            <a:pPr marL="0" indent="0">
              <a:lnSpc>
                <a:spcPct val="130000"/>
              </a:lnSpc>
            </a:pPr>
            <a:r>
              <a:rPr lang="en-US" altLang="zh-CN" sz="1200" b="0" dirty="0">
                <a:solidFill>
                  <a:schemeClr val="tx2"/>
                </a:solidFill>
                <a:effectLst/>
                <a:latin typeface="微软雅黑" panose="020B0503020204020204" pitchFamily="34" charset="-122"/>
                <a:ea typeface="微软雅黑" panose="020B0503020204020204" pitchFamily="34" charset="-122"/>
              </a:rPr>
              <a:t>F</a:t>
            </a:r>
            <a:r>
              <a:rPr lang="zh-CN" altLang="en-US" sz="1200" b="0" dirty="0">
                <a:solidFill>
                  <a:schemeClr val="tx2"/>
                </a:solidFill>
                <a:effectLst/>
                <a:latin typeface="微软雅黑" panose="020B0503020204020204" pitchFamily="34" charset="-122"/>
                <a:ea typeface="微软雅黑" panose="020B0503020204020204" pitchFamily="34" charset="-122"/>
              </a:rPr>
              <a:t>unction</a:t>
            </a:r>
            <a:r>
              <a:rPr lang="zh-CN" altLang="en-US" sz="1200" b="0" dirty="0">
                <a:solidFill>
                  <a:schemeClr val="tx1"/>
                </a:solidFill>
                <a:effectLst/>
                <a:latin typeface="微软雅黑" panose="020B0503020204020204" pitchFamily="34" charset="-122"/>
                <a:ea typeface="微软雅黑" panose="020B0503020204020204" pitchFamily="34" charset="-122"/>
              </a:rPr>
              <a:t>：</a:t>
            </a:r>
          </a:p>
          <a:p>
            <a:pPr marL="0" indent="0">
              <a:lnSpc>
                <a:spcPct val="130000"/>
              </a:lnSpc>
            </a:pPr>
            <a:r>
              <a:rPr lang="zh-CN" altLang="en-US" sz="900" b="0" dirty="0">
                <a:solidFill>
                  <a:schemeClr val="tx1"/>
                </a:solidFill>
                <a:effectLst/>
                <a:latin typeface="微软雅黑" panose="020B0503020204020204" pitchFamily="34" charset="-122"/>
                <a:ea typeface="微软雅黑" panose="020B0503020204020204" pitchFamily="34" charset="-122"/>
              </a:rPr>
              <a:t>1. It can convert part of the dynamic pressure into static pressure to extend the airflow distance.</a:t>
            </a:r>
          </a:p>
          <a:p>
            <a:pPr marL="0" indent="0">
              <a:lnSpc>
                <a:spcPct val="130000"/>
              </a:lnSpc>
            </a:pPr>
            <a:r>
              <a:rPr lang="zh-CN" altLang="en-US" sz="900" b="0" dirty="0">
                <a:solidFill>
                  <a:schemeClr val="tx1"/>
                </a:solidFill>
                <a:effectLst/>
                <a:latin typeface="微软雅黑" panose="020B0503020204020204" pitchFamily="34" charset="-122"/>
                <a:ea typeface="微软雅黑" panose="020B0503020204020204" pitchFamily="34" charset="-122"/>
              </a:rPr>
              <a:t>2. It can reduce noise.</a:t>
            </a:r>
          </a:p>
          <a:p>
            <a:pPr marL="0" indent="0">
              <a:lnSpc>
                <a:spcPct val="130000"/>
              </a:lnSpc>
            </a:pPr>
            <a:r>
              <a:rPr lang="zh-CN" altLang="en-US" sz="900" b="0" dirty="0">
                <a:solidFill>
                  <a:schemeClr val="tx1"/>
                </a:solidFill>
                <a:effectLst/>
                <a:latin typeface="微软雅黑" panose="020B0503020204020204" pitchFamily="34" charset="-122"/>
                <a:ea typeface="微软雅黑" panose="020B0503020204020204" pitchFamily="34" charset="-122"/>
              </a:rPr>
              <a:t>3. It distributes airflow evenly.</a:t>
            </a:r>
          </a:p>
          <a:p>
            <a:pPr marL="0" indent="0">
              <a:lnSpc>
                <a:spcPct val="130000"/>
              </a:lnSpc>
            </a:pPr>
            <a:r>
              <a:rPr lang="zh-CN" altLang="en-US" sz="900" b="0" dirty="0">
                <a:solidFill>
                  <a:schemeClr val="tx1"/>
                </a:solidFill>
                <a:effectLst/>
                <a:latin typeface="微软雅黑" panose="020B0503020204020204" pitchFamily="34" charset="-122"/>
                <a:ea typeface="微软雅黑" panose="020B0503020204020204" pitchFamily="34" charset="-122"/>
              </a:rPr>
              <a:t>4. The plenum box can reduce noise and achieve uniform static pressure airflow, reducing dynamic pressure loss.</a:t>
            </a:r>
          </a:p>
        </p:txBody>
      </p:sp>
      <p:sp>
        <p:nvSpPr>
          <p:cNvPr id="25" name="矩形 24"/>
          <p:cNvSpPr/>
          <p:nvPr/>
        </p:nvSpPr>
        <p:spPr>
          <a:xfrm>
            <a:off x="0" y="1924050"/>
            <a:ext cx="519430" cy="25698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D</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raught distributing box</a:t>
            </a:r>
          </a:p>
        </p:txBody>
      </p:sp>
      <p:sp>
        <p:nvSpPr>
          <p:cNvPr id="3" name="文本框 2"/>
          <p:cNvSpPr txBox="1"/>
          <p:nvPr/>
        </p:nvSpPr>
        <p:spPr>
          <a:xfrm>
            <a:off x="6280150" y="3448685"/>
            <a:ext cx="3934460" cy="1826260"/>
          </a:xfrm>
          <a:prstGeom prst="rect">
            <a:avLst/>
          </a:prstGeom>
          <a:noFill/>
        </p:spPr>
        <p:txBody>
          <a:bodyPr wrap="square" rtlCol="0" anchor="t">
            <a:spAutoFit/>
          </a:bodyPr>
          <a:lstStyle/>
          <a:p>
            <a:pPr marL="0" indent="0">
              <a:lnSpc>
                <a:spcPct val="120000"/>
              </a:lnSpc>
            </a:pPr>
            <a:r>
              <a:rPr lang="zh-CN" altLang="en-US" sz="1200" dirty="0">
                <a:solidFill>
                  <a:schemeClr val="tx2"/>
                </a:solidFill>
                <a:effectLst/>
                <a:latin typeface="微软雅黑" panose="020B0503020204020204" pitchFamily="34" charset="-122"/>
                <a:ea typeface="微软雅黑" panose="020B0503020204020204" pitchFamily="34" charset="-122"/>
                <a:sym typeface="+mn-ea"/>
              </a:rPr>
              <a:t>Why is Blauberg's air distribution box designed in a square shape?</a:t>
            </a:r>
          </a:p>
          <a:p>
            <a:pPr marL="457200" lvl="1" indent="0">
              <a:lnSpc>
                <a:spcPct val="120000"/>
              </a:lnSpc>
            </a:pPr>
            <a:r>
              <a:rPr sz="1000" dirty="0">
                <a:effectLst/>
                <a:latin typeface="微软雅黑" panose="020B0503020204020204" pitchFamily="34" charset="-122"/>
                <a:ea typeface="微软雅黑" panose="020B0503020204020204" pitchFamily="34" charset="-122"/>
                <a:sym typeface="+mn-ea"/>
              </a:rPr>
              <a:t>The windward cross-sectional area of the air distribution box is 0.07 square meters, which can reduce the air velocity from the outlet of the fresh air unit from 7-8 m/s to below 2 m/s. This significantly improves the conversion efficiency from dynamic pressure to static pressure, effectively reducing noise and converting dynamic pressure into static pressure.</a:t>
            </a:r>
            <a:r>
              <a:rPr lang="zh-CN" altLang="en-US" sz="1000" dirty="0">
                <a:effectLst/>
                <a:latin typeface="微软雅黑" panose="020B0503020204020204" pitchFamily="34" charset="-122"/>
                <a:ea typeface="微软雅黑" panose="020B0503020204020204" pitchFamily="34" charset="-122"/>
                <a:sym typeface="+mn-ea"/>
              </a:rPr>
              <a:t>。</a:t>
            </a:r>
          </a:p>
        </p:txBody>
      </p:sp>
      <p:grpSp>
        <p:nvGrpSpPr>
          <p:cNvPr id="10" name="组合 9"/>
          <p:cNvGrpSpPr/>
          <p:nvPr/>
        </p:nvGrpSpPr>
        <p:grpSpPr>
          <a:xfrm>
            <a:off x="412356" y="3649392"/>
            <a:ext cx="6775741" cy="2506143"/>
            <a:chOff x="-28" y="1960"/>
            <a:chExt cx="21327" cy="7921"/>
          </a:xfrm>
        </p:grpSpPr>
        <p:pic>
          <p:nvPicPr>
            <p:cNvPr id="27" name="图片 26"/>
            <p:cNvPicPr>
              <a:picLocks noChangeAspect="1"/>
            </p:cNvPicPr>
            <p:nvPr/>
          </p:nvPicPr>
          <p:blipFill>
            <a:blip r:embed="rId3">
              <a:clrChange>
                <a:clrFrom>
                  <a:srgbClr val="FFFFFF">
                    <a:alpha val="100000"/>
                  </a:srgbClr>
                </a:clrFrom>
                <a:clrTo>
                  <a:srgbClr val="FFFFFF">
                    <a:alpha val="100000"/>
                    <a:alpha val="0"/>
                  </a:srgbClr>
                </a:clrTo>
              </a:clrChange>
            </a:blip>
            <a:srcRect t="3209" r="13501" b="11196"/>
            <a:stretch>
              <a:fillRect/>
            </a:stretch>
          </p:blipFill>
          <p:spPr>
            <a:xfrm>
              <a:off x="4279" y="2489"/>
              <a:ext cx="6018" cy="4370"/>
            </a:xfrm>
            <a:prstGeom prst="rect">
              <a:avLst/>
            </a:prstGeom>
          </p:spPr>
        </p:pic>
        <p:grpSp>
          <p:nvGrpSpPr>
            <p:cNvPr id="17" name="组合 16"/>
            <p:cNvGrpSpPr/>
            <p:nvPr/>
          </p:nvGrpSpPr>
          <p:grpSpPr>
            <a:xfrm>
              <a:off x="5598" y="5483"/>
              <a:ext cx="15701" cy="4189"/>
              <a:chOff x="5598" y="5709"/>
              <a:chExt cx="15701" cy="4189"/>
            </a:xfrm>
          </p:grpSpPr>
          <p:grpSp>
            <p:nvGrpSpPr>
              <p:cNvPr id="4" name="组合 3"/>
              <p:cNvGrpSpPr/>
              <p:nvPr/>
            </p:nvGrpSpPr>
            <p:grpSpPr>
              <a:xfrm>
                <a:off x="5598" y="5709"/>
                <a:ext cx="15701" cy="4189"/>
                <a:chOff x="-1683" y="4467"/>
                <a:chExt cx="17324" cy="4622"/>
              </a:xfrm>
            </p:grpSpPr>
            <p:grpSp>
              <p:nvGrpSpPr>
                <p:cNvPr id="5" name="组合 4"/>
                <p:cNvGrpSpPr/>
                <p:nvPr/>
              </p:nvGrpSpPr>
              <p:grpSpPr>
                <a:xfrm>
                  <a:off x="2110" y="4467"/>
                  <a:ext cx="13531" cy="3125"/>
                  <a:chOff x="1809" y="6650"/>
                  <a:chExt cx="13531" cy="3125"/>
                </a:xfrm>
              </p:grpSpPr>
              <p:grpSp>
                <p:nvGrpSpPr>
                  <p:cNvPr id="6" name="组合 5"/>
                  <p:cNvGrpSpPr/>
                  <p:nvPr/>
                </p:nvGrpSpPr>
                <p:grpSpPr>
                  <a:xfrm>
                    <a:off x="1809" y="6650"/>
                    <a:ext cx="13531" cy="3125"/>
                    <a:chOff x="14088" y="5523"/>
                    <a:chExt cx="13776" cy="3125"/>
                  </a:xfrm>
                </p:grpSpPr>
                <p:sp>
                  <p:nvSpPr>
                    <p:cNvPr id="11" name="文本框 10"/>
                    <p:cNvSpPr txBox="1"/>
                    <p:nvPr/>
                  </p:nvSpPr>
                  <p:spPr>
                    <a:xfrm>
                      <a:off x="16459" y="7040"/>
                      <a:ext cx="11405" cy="1608"/>
                    </a:xfrm>
                    <a:prstGeom prst="rect">
                      <a:avLst/>
                    </a:prstGeom>
                    <a:noFill/>
                  </p:spPr>
                  <p:txBody>
                    <a:bodyPr wrap="square" rtlCol="0" anchor="t">
                      <a:noAutofit/>
                      <a:scene3d>
                        <a:camera prst="orthographicFront"/>
                        <a:lightRig rig="threePt" dir="t"/>
                      </a:scene3d>
                    </a:bodyPr>
                    <a:lstStyle/>
                    <a:p>
                      <a:r>
                        <a:rPr sz="1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It features built-in 20mm thick sound-absorbing cotton, and its internal structure without partitions ensures effective static pressure.</a:t>
                      </a:r>
                    </a:p>
                  </p:txBody>
                </p:sp>
                <p:cxnSp>
                  <p:nvCxnSpPr>
                    <p:cNvPr id="21" name="直接箭头连接符 20"/>
                    <p:cNvCxnSpPr/>
                    <p:nvPr/>
                  </p:nvCxnSpPr>
                  <p:spPr>
                    <a:xfrm>
                      <a:off x="14088" y="5523"/>
                      <a:ext cx="2737" cy="1086"/>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grpSp>
              <p:pic>
                <p:nvPicPr>
                  <p:cNvPr id="26" name="图片 25"/>
                  <p:cNvPicPr>
                    <a:picLocks noChangeAspect="1"/>
                  </p:cNvPicPr>
                  <p:nvPr/>
                </p:nvPicPr>
                <p:blipFill>
                  <a:blip r:embed="rId4"/>
                  <a:srcRect r="18227" b="10245"/>
                  <a:stretch>
                    <a:fillRect/>
                  </a:stretch>
                </p:blipFill>
                <p:spPr>
                  <a:xfrm>
                    <a:off x="4513" y="6893"/>
                    <a:ext cx="2297" cy="1219"/>
                  </a:xfrm>
                  <a:prstGeom prst="roundRect">
                    <a:avLst/>
                  </a:prstGeom>
                  <a:ln>
                    <a:solidFill>
                      <a:schemeClr val="accent1"/>
                    </a:solidFill>
                  </a:ln>
                </p:spPr>
              </p:pic>
            </p:grpSp>
            <p:sp>
              <p:nvSpPr>
                <p:cNvPr id="23" name="文本框 22"/>
                <p:cNvSpPr txBox="1"/>
                <p:nvPr/>
              </p:nvSpPr>
              <p:spPr>
                <a:xfrm>
                  <a:off x="-1683" y="7993"/>
                  <a:ext cx="8080" cy="1096"/>
                </a:xfrm>
                <a:prstGeom prst="rect">
                  <a:avLst/>
                </a:prstGeom>
                <a:noFill/>
              </p:spPr>
              <p:txBody>
                <a:bodyPr vert="horz" wrap="square" rtlCol="0" anchor="t">
                  <a:noAutofit/>
                </a:bodyPr>
                <a:lstStyle/>
                <a:p>
                  <a:pPr marL="0" indent="0">
                    <a:buFont typeface="Wingdings" panose="05000000000000000000" pitchFamily="2" charset="2"/>
                    <a:buNone/>
                  </a:pPr>
                  <a:r>
                    <a:rPr sz="10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It reduces noise by 3 to 5 dB.</a:t>
                  </a:r>
                </a:p>
              </p:txBody>
            </p:sp>
          </p:grpSp>
          <p:sp>
            <p:nvSpPr>
              <p:cNvPr id="37" name="文本框 36"/>
              <p:cNvSpPr txBox="1"/>
              <p:nvPr/>
            </p:nvSpPr>
            <p:spPr>
              <a:xfrm rot="17280000">
                <a:off x="9306" y="5687"/>
                <a:ext cx="1098" cy="2746"/>
              </a:xfrm>
              <a:prstGeom prst="rect">
                <a:avLst/>
              </a:prstGeom>
              <a:noFill/>
            </p:spPr>
            <p:txBody>
              <a:bodyPr vert="eaVert" wrap="square" rtlCol="0" anchor="t">
                <a:noAutofit/>
                <a:scene3d>
                  <a:camera prst="orthographicFront"/>
                  <a:lightRig rig="threePt" dir="t"/>
                </a:scene3d>
              </a:bodyPr>
              <a:lstStyle/>
              <a:p>
                <a:r>
                  <a:rPr lang="zh-CN" altLang="en-US" sz="1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internal</a:t>
                </a:r>
              </a:p>
            </p:txBody>
          </p:sp>
        </p:grpSp>
        <p:grpSp>
          <p:nvGrpSpPr>
            <p:cNvPr id="9" name="组合 8"/>
            <p:cNvGrpSpPr/>
            <p:nvPr/>
          </p:nvGrpSpPr>
          <p:grpSpPr>
            <a:xfrm>
              <a:off x="9851" y="2002"/>
              <a:ext cx="9143" cy="3164"/>
              <a:chOff x="9851" y="2228"/>
              <a:chExt cx="9143" cy="3164"/>
            </a:xfrm>
          </p:grpSpPr>
          <p:cxnSp>
            <p:nvCxnSpPr>
              <p:cNvPr id="30" name="直接箭头连接符 29"/>
              <p:cNvCxnSpPr/>
              <p:nvPr/>
            </p:nvCxnSpPr>
            <p:spPr>
              <a:xfrm flipV="1">
                <a:off x="9851" y="3661"/>
                <a:ext cx="1537" cy="647"/>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grpSp>
            <p:nvGrpSpPr>
              <p:cNvPr id="7" name="组合 6"/>
              <p:cNvGrpSpPr/>
              <p:nvPr/>
            </p:nvGrpSpPr>
            <p:grpSpPr>
              <a:xfrm>
                <a:off x="11353" y="2228"/>
                <a:ext cx="7641" cy="3164"/>
                <a:chOff x="11353" y="2228"/>
                <a:chExt cx="7641" cy="3164"/>
              </a:xfrm>
            </p:grpSpPr>
            <p:grpSp>
              <p:nvGrpSpPr>
                <p:cNvPr id="36" name="组合 35"/>
                <p:cNvGrpSpPr/>
                <p:nvPr/>
              </p:nvGrpSpPr>
              <p:grpSpPr>
                <a:xfrm>
                  <a:off x="11718" y="2228"/>
                  <a:ext cx="1617" cy="1673"/>
                  <a:chOff x="13186" y="2024"/>
                  <a:chExt cx="1784" cy="1846"/>
                </a:xfrm>
              </p:grpSpPr>
              <p:pic>
                <p:nvPicPr>
                  <p:cNvPr id="31" name="图片 30"/>
                  <p:cNvPicPr>
                    <a:picLocks noChangeAspect="1"/>
                  </p:cNvPicPr>
                  <p:nvPr/>
                </p:nvPicPr>
                <p:blipFill>
                  <a:blip r:embed="rId5"/>
                  <a:stretch>
                    <a:fillRect/>
                  </a:stretch>
                </p:blipFill>
                <p:spPr>
                  <a:xfrm>
                    <a:off x="13186" y="2024"/>
                    <a:ext cx="1784" cy="1846"/>
                  </a:xfrm>
                  <a:prstGeom prst="rect">
                    <a:avLst/>
                  </a:prstGeom>
                </p:spPr>
              </p:pic>
              <p:sp>
                <p:nvSpPr>
                  <p:cNvPr id="32" name="矩形 31"/>
                  <p:cNvSpPr/>
                  <p:nvPr/>
                </p:nvSpPr>
                <p:spPr>
                  <a:xfrm>
                    <a:off x="14119" y="2448"/>
                    <a:ext cx="585" cy="628"/>
                  </a:xfrm>
                  <a:prstGeom prst="rect">
                    <a:avLst/>
                  </a:prstGeom>
                  <a:noFill/>
                  <a:ln w="38100" cmpd="sng">
                    <a:solidFill>
                      <a:srgbClr val="FF0000"/>
                    </a:solidFill>
                    <a:prstDash val="dash"/>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00">
                      <a:solidFill>
                        <a:schemeClr val="tx1"/>
                      </a:solidFill>
                      <a:latin typeface="微软雅黑" panose="020B0503020204020204" pitchFamily="34" charset="-122"/>
                      <a:ea typeface="微软雅黑" panose="020B0503020204020204" pitchFamily="34" charset="-122"/>
                    </a:endParaRPr>
                  </a:p>
                </p:txBody>
              </p:sp>
            </p:grpSp>
            <p:sp>
              <p:nvSpPr>
                <p:cNvPr id="35" name="文本框 34"/>
                <p:cNvSpPr txBox="1"/>
                <p:nvPr/>
              </p:nvSpPr>
              <p:spPr>
                <a:xfrm>
                  <a:off x="11353" y="3842"/>
                  <a:ext cx="7641" cy="1550"/>
                </a:xfrm>
                <a:prstGeom prst="rect">
                  <a:avLst/>
                </a:prstGeom>
                <a:noFill/>
              </p:spPr>
              <p:txBody>
                <a:bodyPr wrap="square" rtlCol="0" anchor="t">
                  <a:spAutoFit/>
                  <a:scene3d>
                    <a:camera prst="orthographicFront"/>
                    <a:lightRig rig="threePt" dir="t"/>
                  </a:scene3d>
                </a:bodyPr>
                <a:lstStyle/>
                <a:p>
                  <a:r>
                    <a:rPr sz="1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The holes are laser-cut to shape with nearly zero error, ensuring a tight fit and no air leakage with the fittings.</a:t>
                  </a:r>
                </a:p>
              </p:txBody>
            </p:sp>
          </p:grpSp>
          <p:sp>
            <p:nvSpPr>
              <p:cNvPr id="38" name="文本框 37"/>
              <p:cNvSpPr txBox="1"/>
              <p:nvPr/>
            </p:nvSpPr>
            <p:spPr>
              <a:xfrm rot="15780000">
                <a:off x="10518" y="2233"/>
                <a:ext cx="1064" cy="2314"/>
              </a:xfrm>
              <a:prstGeom prst="rect">
                <a:avLst/>
              </a:prstGeom>
              <a:noFill/>
            </p:spPr>
            <p:txBody>
              <a:bodyPr vert="eaVert" wrap="square" rtlCol="0" anchor="t">
                <a:spAutoFit/>
                <a:scene3d>
                  <a:camera prst="orthographicFront"/>
                  <a:lightRig rig="threePt" dir="t"/>
                </a:scene3d>
              </a:bodyPr>
              <a:lstStyle/>
              <a:p>
                <a:r>
                  <a:rPr lang="zh-CN" altLang="en-US" sz="1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interface</a:t>
                </a:r>
              </a:p>
            </p:txBody>
          </p:sp>
        </p:grpSp>
        <p:grpSp>
          <p:nvGrpSpPr>
            <p:cNvPr id="18" name="组合 17"/>
            <p:cNvGrpSpPr/>
            <p:nvPr/>
          </p:nvGrpSpPr>
          <p:grpSpPr>
            <a:xfrm>
              <a:off x="-28" y="4501"/>
              <a:ext cx="7862" cy="5380"/>
              <a:chOff x="-28" y="4727"/>
              <a:chExt cx="7862" cy="5380"/>
            </a:xfrm>
          </p:grpSpPr>
          <p:grpSp>
            <p:nvGrpSpPr>
              <p:cNvPr id="8" name="组合 7"/>
              <p:cNvGrpSpPr/>
              <p:nvPr/>
            </p:nvGrpSpPr>
            <p:grpSpPr>
              <a:xfrm>
                <a:off x="-28" y="4727"/>
                <a:ext cx="7862" cy="5380"/>
                <a:chOff x="-28" y="4727"/>
                <a:chExt cx="7862" cy="5380"/>
              </a:xfrm>
            </p:grpSpPr>
            <p:cxnSp>
              <p:nvCxnSpPr>
                <p:cNvPr id="39" name="直接箭头连接符 38"/>
                <p:cNvCxnSpPr>
                  <a:endCxn id="34" idx="3"/>
                </p:cNvCxnSpPr>
                <p:nvPr/>
              </p:nvCxnSpPr>
              <p:spPr>
                <a:xfrm flipH="1">
                  <a:off x="5087" y="4727"/>
                  <a:ext cx="2435" cy="3042"/>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grpSp>
              <p:nvGrpSpPr>
                <p:cNvPr id="12" name="组合 11"/>
                <p:cNvGrpSpPr/>
                <p:nvPr/>
              </p:nvGrpSpPr>
              <p:grpSpPr>
                <a:xfrm>
                  <a:off x="-28" y="6884"/>
                  <a:ext cx="6066" cy="3223"/>
                  <a:chOff x="-28" y="6884"/>
                  <a:chExt cx="6066" cy="3223"/>
                </a:xfrm>
              </p:grpSpPr>
              <p:pic>
                <p:nvPicPr>
                  <p:cNvPr id="34" name="图片 33"/>
                  <p:cNvPicPr>
                    <a:picLocks noChangeAspect="1"/>
                  </p:cNvPicPr>
                  <p:nvPr/>
                </p:nvPicPr>
                <p:blipFill>
                  <a:blip r:embed="rId6"/>
                  <a:stretch>
                    <a:fillRect/>
                  </a:stretch>
                </p:blipFill>
                <p:spPr>
                  <a:xfrm>
                    <a:off x="2938" y="6884"/>
                    <a:ext cx="2149" cy="1769"/>
                  </a:xfrm>
                  <a:prstGeom prst="rect">
                    <a:avLst/>
                  </a:prstGeom>
                </p:spPr>
              </p:pic>
              <p:sp>
                <p:nvSpPr>
                  <p:cNvPr id="40" name="文本框 39"/>
                  <p:cNvSpPr txBox="1"/>
                  <p:nvPr/>
                </p:nvSpPr>
                <p:spPr>
                  <a:xfrm>
                    <a:off x="-28" y="8652"/>
                    <a:ext cx="6066" cy="1455"/>
                  </a:xfrm>
                  <a:prstGeom prst="rect">
                    <a:avLst/>
                  </a:prstGeom>
                  <a:noFill/>
                </p:spPr>
                <p:txBody>
                  <a:bodyPr wrap="square" rtlCol="0" anchor="t">
                    <a:spAutoFit/>
                    <a:scene3d>
                      <a:camera prst="orthographicFront"/>
                      <a:lightRig rig="threePt" dir="t"/>
                    </a:scene3d>
                  </a:bodyPr>
                  <a:lstStyle/>
                  <a:p>
                    <a:r>
                      <a:rPr lang="zh-CN" altLang="en-US" sz="8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Seamless sheet metal cornering process</a:t>
                    </a:r>
                  </a:p>
                  <a:p>
                    <a:r>
                      <a:rPr lang="zh-CN" altLang="en-US" sz="8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Leakage rate: 0% under 500Pa pressurized ventilation conditions</a:t>
                    </a:r>
                  </a:p>
                </p:txBody>
              </p:sp>
            </p:grpSp>
            <p:sp>
              <p:nvSpPr>
                <p:cNvPr id="49" name="文本框 48"/>
                <p:cNvSpPr txBox="1"/>
                <p:nvPr/>
              </p:nvSpPr>
              <p:spPr>
                <a:xfrm rot="16680000">
                  <a:off x="6096" y="6502"/>
                  <a:ext cx="1064" cy="2412"/>
                </a:xfrm>
                <a:prstGeom prst="rect">
                  <a:avLst/>
                </a:prstGeom>
                <a:noFill/>
              </p:spPr>
              <p:txBody>
                <a:bodyPr vert="eaVert" wrap="square" rtlCol="0" anchor="t">
                  <a:spAutoFit/>
                  <a:scene3d>
                    <a:camera prst="orthographicFront"/>
                    <a:lightRig rig="threePt" dir="t"/>
                  </a:scene3d>
                </a:bodyPr>
                <a:lstStyle/>
                <a:p>
                  <a:r>
                    <a:rPr lang="zh-CN" altLang="en-US" sz="1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corner</a:t>
                  </a:r>
                </a:p>
              </p:txBody>
            </p:sp>
          </p:grpSp>
          <p:sp>
            <p:nvSpPr>
              <p:cNvPr id="41" name="矩形 40"/>
              <p:cNvSpPr/>
              <p:nvPr/>
            </p:nvSpPr>
            <p:spPr>
              <a:xfrm>
                <a:off x="3748" y="7437"/>
                <a:ext cx="530" cy="569"/>
              </a:xfrm>
              <a:prstGeom prst="rect">
                <a:avLst/>
              </a:prstGeom>
              <a:noFill/>
              <a:ln w="38100" cmpd="sng">
                <a:solidFill>
                  <a:srgbClr val="FF0000"/>
                </a:solidFill>
                <a:prstDash val="dash"/>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00">
                  <a:solidFill>
                    <a:schemeClr val="tx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47" y="1960"/>
              <a:ext cx="9666" cy="3207"/>
              <a:chOff x="147" y="2186"/>
              <a:chExt cx="9666" cy="3207"/>
            </a:xfrm>
          </p:grpSpPr>
          <p:cxnSp>
            <p:nvCxnSpPr>
              <p:cNvPr id="43" name="直接箭头连接符 42"/>
              <p:cNvCxnSpPr/>
              <p:nvPr/>
            </p:nvCxnSpPr>
            <p:spPr>
              <a:xfrm flipH="1" flipV="1">
                <a:off x="3722" y="3175"/>
                <a:ext cx="2992" cy="667"/>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grpSp>
            <p:nvGrpSpPr>
              <p:cNvPr id="13" name="组合 12"/>
              <p:cNvGrpSpPr/>
              <p:nvPr/>
            </p:nvGrpSpPr>
            <p:grpSpPr>
              <a:xfrm>
                <a:off x="147" y="2477"/>
                <a:ext cx="4715" cy="2916"/>
                <a:chOff x="147" y="2477"/>
                <a:chExt cx="4715" cy="2916"/>
              </a:xfrm>
            </p:grpSpPr>
            <p:pic>
              <p:nvPicPr>
                <p:cNvPr id="46" name="图片 45"/>
                <p:cNvPicPr>
                  <a:picLocks noChangeAspect="1"/>
                </p:cNvPicPr>
                <p:nvPr/>
              </p:nvPicPr>
              <p:blipFill>
                <a:blip r:embed="rId7"/>
                <a:stretch>
                  <a:fillRect/>
                </a:stretch>
              </p:blipFill>
              <p:spPr>
                <a:xfrm>
                  <a:off x="1916" y="2477"/>
                  <a:ext cx="1949" cy="1174"/>
                </a:xfrm>
                <a:prstGeom prst="rect">
                  <a:avLst/>
                </a:prstGeom>
              </p:spPr>
            </p:pic>
            <p:sp>
              <p:nvSpPr>
                <p:cNvPr id="47" name="文本框 46"/>
                <p:cNvSpPr txBox="1"/>
                <p:nvPr/>
              </p:nvSpPr>
              <p:spPr>
                <a:xfrm>
                  <a:off x="147" y="3717"/>
                  <a:ext cx="4715" cy="1676"/>
                </a:xfrm>
                <a:prstGeom prst="rect">
                  <a:avLst/>
                </a:prstGeom>
                <a:noFill/>
              </p:spPr>
              <p:txBody>
                <a:bodyPr wrap="square" rtlCol="0" anchor="t">
                  <a:noAutofit/>
                  <a:scene3d>
                    <a:camera prst="orthographicFront"/>
                    <a:lightRig rig="threePt" dir="t"/>
                  </a:scene3d>
                </a:bodyPr>
                <a:lstStyle/>
                <a:p>
                  <a:r>
                    <a:rPr lang="zh-CN" altLang="en-US" sz="8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To ensure smooth operation of maintenance and cleaning later on.</a:t>
                  </a:r>
                </a:p>
              </p:txBody>
            </p:sp>
          </p:grpSp>
          <p:sp>
            <p:nvSpPr>
              <p:cNvPr id="48" name="文本框 47"/>
              <p:cNvSpPr txBox="1"/>
              <p:nvPr/>
            </p:nvSpPr>
            <p:spPr>
              <a:xfrm rot="10800000" flipV="1">
                <a:off x="3975" y="2186"/>
                <a:ext cx="5838" cy="793"/>
              </a:xfrm>
              <a:prstGeom prst="rect">
                <a:avLst/>
              </a:prstGeom>
              <a:noFill/>
            </p:spPr>
            <p:txBody>
              <a:bodyPr vert="horz" wrap="square" rtlCol="0" anchor="t">
                <a:noAutofit/>
                <a:scene3d>
                  <a:camera prst="orthographicFront"/>
                  <a:lightRig rig="threePt" dir="t"/>
                </a:scene3d>
              </a:bodyPr>
              <a:lstStyle/>
              <a:p>
                <a:r>
                  <a:rPr lang="zh-CN" altLang="en-US" sz="1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Maintenance cover plate</a:t>
                </a:r>
              </a:p>
            </p:txBody>
          </p:sp>
        </p:grpSp>
      </p:grpSp>
      <p:sp>
        <p:nvSpPr>
          <p:cNvPr id="2" name="TextBox 61"/>
          <p:cNvSpPr>
            <a:spLocks noChangeArrowheads="1"/>
          </p:cNvSpPr>
          <p:nvPr/>
        </p:nvSpPr>
        <p:spPr bwMode="auto">
          <a:xfrm>
            <a:off x="867647" y="573511"/>
            <a:ext cx="49911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components</a:t>
            </a:r>
          </a:p>
        </p:txBody>
      </p:sp>
      <p:sp>
        <p:nvSpPr>
          <p:cNvPr id="14"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027391" y="2592101"/>
            <a:ext cx="2254222" cy="952448"/>
          </a:xfrm>
          <a:prstGeom prst="rect">
            <a:avLst/>
          </a:prstGeom>
          <a:noFill/>
          <a:ln w="9525">
            <a:noFill/>
          </a:ln>
        </p:spPr>
      </p:pic>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C</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loak of invisibility</a:t>
            </a:r>
          </a:p>
        </p:txBody>
      </p:sp>
      <p:sp>
        <p:nvSpPr>
          <p:cNvPr id="3" name="文本框 2"/>
          <p:cNvSpPr txBox="1"/>
          <p:nvPr/>
        </p:nvSpPr>
        <p:spPr>
          <a:xfrm>
            <a:off x="540385" y="936625"/>
            <a:ext cx="7696835" cy="3454400"/>
          </a:xfrm>
          <a:prstGeom prst="rect">
            <a:avLst/>
          </a:prstGeom>
          <a:noFill/>
        </p:spPr>
        <p:txBody>
          <a:bodyPr wrap="square" rtlCol="0" anchor="t">
            <a:spAutoFit/>
          </a:bodyPr>
          <a:lstStyle/>
          <a:p>
            <a:pPr>
              <a:lnSpc>
                <a:spcPct val="170000"/>
              </a:lnSpc>
            </a:pPr>
            <a:r>
              <a:rPr lang="en-US" altLang="zh-CN"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zh-CN" altLang="en-US"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loak of invisibility</a:t>
            </a:r>
          </a:p>
          <a:p>
            <a:pPr>
              <a:lnSpc>
                <a:spcPct val="170000"/>
              </a:lnSpc>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S</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pecifications：</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FM 110 C</a:t>
            </a:r>
          </a:p>
          <a:p>
            <a:pPr>
              <a:lnSpc>
                <a:spcPct val="170000"/>
              </a:lnSpc>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perture size</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φ120mm</a:t>
            </a:r>
          </a:p>
          <a:p>
            <a:pPr>
              <a:lnSpc>
                <a:spcPct val="170000"/>
              </a:lnSpc>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aterial：</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ABS</a:t>
            </a:r>
            <a:endPar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spcBef>
                <a:spcPts val="1200"/>
              </a:spcBef>
              <a:buFont typeface="Arial" panose="020B0604020202020204" pitchFamily="34" charset="0"/>
              <a:buNone/>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Overview：</a:t>
            </a:r>
            <a:r>
              <a:rPr lang="zh-CN" altLang="en-US" sz="1400" dirty="0">
                <a:solidFill>
                  <a:schemeClr val="tx1"/>
                </a:solidFill>
                <a:latin typeface="微软雅黑" panose="020B0503020204020204" pitchFamily="34" charset="-122"/>
                <a:ea typeface="微软雅黑" panose="020B0503020204020204" pitchFamily="34" charset="-122"/>
                <a:sym typeface="+mn-ea"/>
              </a:rPr>
              <a:t>High-level installation, convenient and safe.</a:t>
            </a:r>
          </a:p>
          <a:p>
            <a:pPr indent="0">
              <a:spcBef>
                <a:spcPts val="1200"/>
              </a:spcBef>
              <a:buFont typeface="Arial" panose="020B0604020202020204" pitchFamily="34" charset="0"/>
              <a:buNone/>
            </a:pPr>
            <a:r>
              <a:rPr lang="zh-CN" altLang="en-US" sz="1400" dirty="0">
                <a:solidFill>
                  <a:schemeClr val="tx1"/>
                </a:solidFill>
                <a:latin typeface="微软雅黑" panose="020B0503020204020204" pitchFamily="34" charset="-122"/>
                <a:ea typeface="微软雅黑" panose="020B0503020204020204" pitchFamily="34" charset="-122"/>
                <a:sym typeface="+mn-ea"/>
              </a:rPr>
              <a:t>30° louver angle, compliant with aerodynamic louver spacing, enhances system airflow.</a:t>
            </a:r>
          </a:p>
          <a:p>
            <a:pPr indent="0">
              <a:spcBef>
                <a:spcPts val="1200"/>
              </a:spcBef>
              <a:buFont typeface="Arial" panose="020B0604020202020204" pitchFamily="34" charset="0"/>
              <a:buNone/>
            </a:pPr>
            <a:r>
              <a:rPr lang="zh-CN" altLang="en-US" sz="1400" dirty="0">
                <a:solidFill>
                  <a:schemeClr val="tx1"/>
                </a:solidFill>
                <a:latin typeface="微软雅黑" panose="020B0503020204020204" pitchFamily="34" charset="-122"/>
                <a:ea typeface="微软雅黑" panose="020B0503020204020204" pitchFamily="34" charset="-122"/>
                <a:sym typeface="+mn-ea"/>
              </a:rPr>
              <a:t>Lower-end perforation prevents backflow issues during extreme weather conditions.</a:t>
            </a:r>
          </a:p>
          <a:p>
            <a:pPr indent="0">
              <a:spcBef>
                <a:spcPts val="1200"/>
              </a:spcBef>
              <a:buFont typeface="Arial" panose="020B0604020202020204" pitchFamily="34" charset="0"/>
              <a:buNone/>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a:p>
            <a:pPr indent="0">
              <a:spcBef>
                <a:spcPts val="1200"/>
              </a:spcBef>
              <a:buFont typeface="Arial" panose="020B0604020202020204" pitchFamily="34" charset="0"/>
              <a:buNone/>
            </a:pP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graphicFrame>
        <p:nvGraphicFramePr>
          <p:cNvPr id="11" name="表格 10"/>
          <p:cNvGraphicFramePr/>
          <p:nvPr>
            <p:custDataLst>
              <p:tags r:id="rId1"/>
            </p:custDataLst>
          </p:nvPr>
        </p:nvGraphicFramePr>
        <p:xfrm>
          <a:off x="755015" y="3816350"/>
          <a:ext cx="8475345" cy="1585833"/>
        </p:xfrm>
        <a:graphic>
          <a:graphicData uri="http://schemas.openxmlformats.org/drawingml/2006/table">
            <a:tbl>
              <a:tblPr firstRow="1" bandRow="1"/>
              <a:tblGrid>
                <a:gridCol w="3594735">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gridCol w="1577975">
                  <a:extLst>
                    <a:ext uri="{9D8B030D-6E8A-4147-A177-3AD203B41FA5}">
                      <a16:colId xmlns:a16="http://schemas.microsoft.com/office/drawing/2014/main" val="20002"/>
                    </a:ext>
                  </a:extLst>
                </a:gridCol>
                <a:gridCol w="1645285">
                  <a:extLst>
                    <a:ext uri="{9D8B030D-6E8A-4147-A177-3AD203B41FA5}">
                      <a16:colId xmlns:a16="http://schemas.microsoft.com/office/drawing/2014/main" val="20003"/>
                    </a:ext>
                  </a:extLst>
                </a:gridCol>
              </a:tblGrid>
              <a:tr h="273685">
                <a:tc>
                  <a:txBody>
                    <a:bodyPr/>
                    <a:lstStyle/>
                    <a:p>
                      <a:pPr indent="0">
                        <a:buNone/>
                      </a:pPr>
                      <a:endParaRPr lang="en-US" altLang="en-US" sz="1450" b="0">
                        <a:solidFill>
                          <a:srgbClr val="2F4A8F"/>
                        </a:solidFill>
                        <a:latin typeface="Calibri" panose="020F0502020204030204" charset="0"/>
                        <a:ea typeface="Calibri" panose="020F0502020204030204" charset="0"/>
                        <a:cs typeface="Calibri" panose="020F0502020204030204" charset="0"/>
                      </a:endParaRPr>
                    </a:p>
                  </a:txBody>
                  <a:tcPr marL="11509" marR="11509" marT="11509" marB="41434" anchor="ctr">
                    <a:lnL>
                      <a:noFill/>
                    </a:lnL>
                    <a:lnR>
                      <a:noFill/>
                    </a:lnR>
                    <a:lnT w="19050">
                      <a:solidFill>
                        <a:srgbClr val="2F4A8F"/>
                      </a:solidFill>
                      <a:prstDash val="solid"/>
                    </a:lnT>
                    <a:lnB w="19050">
                      <a:solidFill>
                        <a:srgbClr val="2F4A8F"/>
                      </a:solidFill>
                      <a:prstDash val="solid"/>
                    </a:lnB>
                    <a:lnTlToBr>
                      <a:noFill/>
                    </a:lnTlToBr>
                    <a:lnBlToTr>
                      <a:noFill/>
                    </a:lnBlToTr>
                    <a:solidFill>
                      <a:schemeClr val="accent1">
                        <a:lumMod val="75000"/>
                      </a:schemeClr>
                    </a:solidFill>
                  </a:tcPr>
                </a:tc>
                <a:tc>
                  <a:txBody>
                    <a:bodyPr/>
                    <a:lstStyle/>
                    <a:p>
                      <a:pPr indent="0">
                        <a:buNone/>
                      </a:pPr>
                      <a:r>
                        <a:rPr lang="en-US" sz="10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Komfort EC Ultra L1 250</a:t>
                      </a:r>
                      <a:endParaRPr lang="en-US" altLang="en-US" sz="10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w="19050">
                      <a:solidFill>
                        <a:srgbClr val="2F4A8F"/>
                      </a:solidFill>
                      <a:prstDash val="solid"/>
                    </a:lnT>
                    <a:lnB w="19050">
                      <a:solidFill>
                        <a:srgbClr val="2F4A8F"/>
                      </a:solidFill>
                      <a:prstDash val="solid"/>
                    </a:lnB>
                    <a:lnTlToBr>
                      <a:noFill/>
                    </a:lnTlToBr>
                    <a:lnBlToTr>
                      <a:noFill/>
                    </a:lnBlToTr>
                    <a:solidFill>
                      <a:schemeClr val="accent1">
                        <a:lumMod val="75000"/>
                      </a:schemeClr>
                    </a:solidFill>
                  </a:tcPr>
                </a:tc>
                <a:tc>
                  <a:txBody>
                    <a:bodyPr/>
                    <a:lstStyle/>
                    <a:p>
                      <a:pPr indent="0">
                        <a:buNone/>
                      </a:pPr>
                      <a:r>
                        <a:rPr lang="en-US" sz="10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Komfort EC Ultra L2 350</a:t>
                      </a:r>
                      <a:endParaRPr lang="en-US" altLang="en-US" sz="10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w="19050">
                      <a:solidFill>
                        <a:srgbClr val="2F4A8F"/>
                      </a:solidFill>
                      <a:prstDash val="solid"/>
                    </a:lnT>
                    <a:lnB w="19050">
                      <a:solidFill>
                        <a:srgbClr val="2F4A8F"/>
                      </a:solidFill>
                      <a:prstDash val="solid"/>
                    </a:lnB>
                    <a:lnTlToBr>
                      <a:noFill/>
                    </a:lnTlToBr>
                    <a:lnBlToTr>
                      <a:noFill/>
                    </a:lnBlToTr>
                    <a:solidFill>
                      <a:schemeClr val="accent1">
                        <a:lumMod val="75000"/>
                      </a:schemeClr>
                    </a:solidFill>
                  </a:tcPr>
                </a:tc>
                <a:tc>
                  <a:txBody>
                    <a:bodyPr/>
                    <a:lstStyle/>
                    <a:p>
                      <a:pPr indent="0">
                        <a:buNone/>
                      </a:pPr>
                      <a:r>
                        <a:rPr lang="en-US" sz="10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Komfort ERV EC D450P</a:t>
                      </a:r>
                      <a:endParaRPr lang="en-US" altLang="en-US" sz="10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w="19050">
                      <a:solidFill>
                        <a:srgbClr val="2F4A8F"/>
                      </a:solidFill>
                      <a:prstDash val="solid"/>
                    </a:lnT>
                    <a:lnB w="19050">
                      <a:solidFill>
                        <a:srgbClr val="2F4A8F"/>
                      </a:solidFill>
                      <a:prstDash val="soli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272415">
                <a:tc>
                  <a:txBody>
                    <a:bodyPr/>
                    <a:lstStyle/>
                    <a:p>
                      <a:pPr indent="0" algn="l">
                        <a:buNone/>
                      </a:pPr>
                      <a:r>
                        <a:rPr lang="en-US" sz="11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Airflow rate of a single stainless steel hood</a:t>
                      </a:r>
                    </a:p>
                  </a:txBody>
                  <a:tcPr marL="11509" marR="11509" marT="11509" marB="41434" anchor="ctr">
                    <a:lnL>
                      <a:noFill/>
                    </a:lnL>
                    <a:lnR>
                      <a:noFill/>
                    </a:lnR>
                    <a:lnT w="19050">
                      <a:solidFill>
                        <a:srgbClr val="2F4A8F"/>
                      </a:solidFill>
                      <a:prstDash val="solid"/>
                    </a:lnT>
                    <a:lnB>
                      <a:noFill/>
                    </a:lnB>
                    <a:lnTlToBr>
                      <a:noFill/>
                    </a:lnTlToBr>
                    <a:lnBlToTr>
                      <a:noFill/>
                    </a:lnBlToTr>
                    <a:solidFill>
                      <a:schemeClr val="accent1">
                        <a:lumMod val="75000"/>
                      </a:schemeClr>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70.4%</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w="19050">
                      <a:solidFill>
                        <a:srgbClr val="2F4A8F"/>
                      </a:solidFill>
                      <a:prstDash val="solid"/>
                    </a:lnT>
                    <a:lnB>
                      <a:noFill/>
                    </a:lnB>
                    <a:lnTlToBr>
                      <a:noFill/>
                    </a:lnTlToBr>
                    <a:lnBlToTr>
                      <a:noFill/>
                    </a:lnBlToTr>
                    <a:solidFill>
                      <a:srgbClr val="FFFFFF"/>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68%</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w="19050">
                      <a:solidFill>
                        <a:srgbClr val="2F4A8F"/>
                      </a:solidFill>
                      <a:prstDash val="solid"/>
                    </a:lnT>
                    <a:lnB>
                      <a:noFill/>
                    </a:lnB>
                    <a:lnTlToBr>
                      <a:noFill/>
                    </a:lnTlToBr>
                    <a:lnBlToTr>
                      <a:noFill/>
                    </a:lnBlToTr>
                    <a:solidFill>
                      <a:srgbClr val="FFFFFF"/>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37.8%</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w="19050">
                      <a:solidFill>
                        <a:srgbClr val="2F4A8F"/>
                      </a:solidFill>
                      <a:prstDash val="solid"/>
                    </a:lnT>
                    <a:lnB>
                      <a:noFill/>
                    </a:lnB>
                    <a:lnTlToBr>
                      <a:noFill/>
                    </a:lnTlToBr>
                    <a:lnBlToTr>
                      <a:noFill/>
                    </a:lnBlToTr>
                    <a:solidFill>
                      <a:srgbClr val="FFFFFF"/>
                    </a:solidFill>
                  </a:tcPr>
                </a:tc>
                <a:extLst>
                  <a:ext uri="{0D108BD9-81ED-4DB2-BD59-A6C34878D82A}">
                    <a16:rowId xmlns:a16="http://schemas.microsoft.com/office/drawing/2014/main" val="10001"/>
                  </a:ext>
                </a:extLst>
              </a:tr>
              <a:tr h="363220">
                <a:tc>
                  <a:txBody>
                    <a:bodyPr/>
                    <a:lstStyle/>
                    <a:p>
                      <a:pPr indent="0" algn="l">
                        <a:buNone/>
                      </a:pPr>
                      <a:r>
                        <a:rPr lang="en-US" sz="11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The airflow rate of two stainless steel hoods</a:t>
                      </a:r>
                    </a:p>
                  </a:txBody>
                  <a:tcPr marL="11509" marR="11509" marT="11509" marB="41434" anchor="ctr">
                    <a:lnL>
                      <a:noFill/>
                    </a:lnL>
                    <a:lnR>
                      <a:noFill/>
                    </a:lnR>
                    <a:lnT>
                      <a:noFill/>
                    </a:lnT>
                    <a:lnB>
                      <a:noFill/>
                    </a:lnB>
                    <a:lnTlToBr>
                      <a:noFill/>
                    </a:lnTlToBr>
                    <a:lnBlToTr>
                      <a:noFill/>
                    </a:lnBlToTr>
                    <a:solidFill>
                      <a:schemeClr val="accent1">
                        <a:lumMod val="75000"/>
                      </a:schemeClr>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88%</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a:noFill/>
                    </a:lnB>
                    <a:lnTlToBr>
                      <a:noFill/>
                    </a:lnTlToBr>
                    <a:lnBlToTr>
                      <a:noFill/>
                    </a:lnBlToTr>
                    <a:solidFill>
                      <a:srgbClr val="E9EDF8"/>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93.4%</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a:noFill/>
                    </a:lnB>
                    <a:lnTlToBr>
                      <a:noFill/>
                    </a:lnTlToBr>
                    <a:lnBlToTr>
                      <a:noFill/>
                    </a:lnBlToTr>
                    <a:solidFill>
                      <a:srgbClr val="E9EDF8"/>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53.3%</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a:noFill/>
                    </a:lnB>
                    <a:lnTlToBr>
                      <a:noFill/>
                    </a:lnTlToBr>
                    <a:lnBlToTr>
                      <a:noFill/>
                    </a:lnBlToTr>
                    <a:solidFill>
                      <a:srgbClr val="E9EDF8"/>
                    </a:solidFill>
                  </a:tcPr>
                </a:tc>
                <a:extLst>
                  <a:ext uri="{0D108BD9-81ED-4DB2-BD59-A6C34878D82A}">
                    <a16:rowId xmlns:a16="http://schemas.microsoft.com/office/drawing/2014/main" val="10002"/>
                  </a:ext>
                </a:extLst>
              </a:tr>
              <a:tr h="299085">
                <a:tc>
                  <a:txBody>
                    <a:bodyPr/>
                    <a:lstStyle/>
                    <a:p>
                      <a:pPr indent="0" algn="l">
                        <a:buNone/>
                      </a:pPr>
                      <a:r>
                        <a:rPr sz="11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The airflow rate of a single through-wall hood</a:t>
                      </a:r>
                    </a:p>
                  </a:txBody>
                  <a:tcPr marL="11509" marR="11509" marT="11509" marB="41434" anchor="ctr">
                    <a:lnL>
                      <a:noFill/>
                    </a:lnL>
                    <a:lnR>
                      <a:noFill/>
                    </a:lnR>
                    <a:lnT>
                      <a:noFill/>
                    </a:lnT>
                    <a:lnB>
                      <a:noFill/>
                    </a:lnB>
                    <a:lnTlToBr>
                      <a:noFill/>
                    </a:lnTlToBr>
                    <a:lnBlToTr>
                      <a:noFill/>
                    </a:lnBlToTr>
                    <a:solidFill>
                      <a:schemeClr val="accent1">
                        <a:lumMod val="75000"/>
                      </a:schemeClr>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92%</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a:noFill/>
                    </a:lnB>
                    <a:lnTlToBr>
                      <a:noFill/>
                    </a:lnTlToBr>
                    <a:lnBlToTr>
                      <a:noFill/>
                    </a:lnBlToTr>
                    <a:solidFill>
                      <a:srgbClr val="FFFFFF"/>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100%*</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a:noFill/>
                    </a:lnB>
                    <a:lnTlToBr>
                      <a:noFill/>
                    </a:lnTlToBr>
                    <a:lnBlToTr>
                      <a:noFill/>
                    </a:lnBlToTr>
                    <a:solidFill>
                      <a:srgbClr val="FFFFFF"/>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103%*</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377190">
                <a:tc>
                  <a:txBody>
                    <a:bodyPr/>
                    <a:lstStyle/>
                    <a:p>
                      <a:pPr indent="0" algn="l">
                        <a:buNone/>
                      </a:pPr>
                      <a:r>
                        <a:rPr sz="11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The airflow rate of two through-wall hoods</a:t>
                      </a:r>
                    </a:p>
                  </a:txBody>
                  <a:tcPr marL="11509" marR="11509" marT="11509" marB="41434" anchor="ctr">
                    <a:lnL>
                      <a:noFill/>
                    </a:lnL>
                    <a:lnR>
                      <a:noFill/>
                    </a:lnR>
                    <a:lnT>
                      <a:noFill/>
                    </a:lnT>
                    <a:lnB w="19050">
                      <a:solidFill>
                        <a:srgbClr val="2F4A8F"/>
                      </a:solidFill>
                      <a:prstDash val="solid"/>
                    </a:lnB>
                    <a:lnTlToBr>
                      <a:noFill/>
                    </a:lnTlToBr>
                    <a:lnBlToTr>
                      <a:noFill/>
                    </a:lnBlToTr>
                    <a:solidFill>
                      <a:schemeClr val="accent1">
                        <a:lumMod val="75000"/>
                      </a:schemeClr>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96%</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w="19050">
                      <a:solidFill>
                        <a:srgbClr val="2F4A8F"/>
                      </a:solidFill>
                      <a:prstDash val="solid"/>
                    </a:lnB>
                    <a:lnTlToBr>
                      <a:noFill/>
                    </a:lnTlToBr>
                    <a:lnBlToTr>
                      <a:noFill/>
                    </a:lnBlToTr>
                    <a:solidFill>
                      <a:srgbClr val="E9EDF8"/>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104%*</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w="19050">
                      <a:solidFill>
                        <a:srgbClr val="2F4A8F"/>
                      </a:solidFill>
                      <a:prstDash val="solid"/>
                    </a:lnB>
                    <a:lnTlToBr>
                      <a:noFill/>
                    </a:lnTlToBr>
                    <a:lnBlToTr>
                      <a:noFill/>
                    </a:lnBlToTr>
                    <a:solidFill>
                      <a:srgbClr val="E9EDF8"/>
                    </a:solidFill>
                  </a:tcPr>
                </a:tc>
                <a:tc>
                  <a:txBody>
                    <a:bodyPr/>
                    <a:lstStyle/>
                    <a:p>
                      <a:pPr indent="0" algn="ctr">
                        <a:buNone/>
                      </a:pPr>
                      <a:r>
                        <a:rPr 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108%*</a:t>
                      </a:r>
                      <a:endParaRPr lang="en-US" altLang="en-US" sz="11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1509" marR="11509" marT="11509" marB="41434" anchor="ctr">
                    <a:lnL>
                      <a:noFill/>
                    </a:lnL>
                    <a:lnR>
                      <a:noFill/>
                    </a:lnR>
                    <a:lnT>
                      <a:noFill/>
                    </a:lnT>
                    <a:lnB w="19050">
                      <a:solidFill>
                        <a:srgbClr val="2F4A8F"/>
                      </a:solidFill>
                      <a:prstDash val="solid"/>
                    </a:lnB>
                    <a:lnTlToBr>
                      <a:noFill/>
                    </a:lnTlToBr>
                    <a:lnBlToTr>
                      <a:noFill/>
                    </a:lnBlToTr>
                    <a:solidFill>
                      <a:srgbClr val="E9EDF8"/>
                    </a:solidFill>
                  </a:tcPr>
                </a:tc>
                <a:extLst>
                  <a:ext uri="{0D108BD9-81ED-4DB2-BD59-A6C34878D82A}">
                    <a16:rowId xmlns:a16="http://schemas.microsoft.com/office/drawing/2014/main" val="10004"/>
                  </a:ext>
                </a:extLst>
              </a:tr>
            </a:tbl>
          </a:graphicData>
        </a:graphic>
      </p:graphicFrame>
      <p:sp>
        <p:nvSpPr>
          <p:cNvPr id="103" name="文本框 102"/>
          <p:cNvSpPr txBox="1"/>
          <p:nvPr/>
        </p:nvSpPr>
        <p:spPr>
          <a:xfrm>
            <a:off x="683895" y="5544820"/>
            <a:ext cx="7387590" cy="258445"/>
          </a:xfrm>
          <a:prstGeom prst="rect">
            <a:avLst/>
          </a:prstGeom>
          <a:noFill/>
          <a:ln w="9525">
            <a:noFill/>
          </a:ln>
        </p:spPr>
        <p:txBody>
          <a:bodyPr wrap="square">
            <a:spAutoFit/>
          </a:bodyPr>
          <a:lstStyle/>
          <a:p>
            <a:pPr marL="0" indent="0"/>
            <a:r>
              <a:rPr sz="109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Note: *The airflow rate exceeding 100% in the data is due to the positive pressure from the fresh air unit.</a:t>
            </a:r>
          </a:p>
        </p:txBody>
      </p:sp>
      <p:sp>
        <p:nvSpPr>
          <p:cNvPr id="16" name="TextBox 61"/>
          <p:cNvSpPr>
            <a:spLocks noChangeArrowheads="1"/>
          </p:cNvSpPr>
          <p:nvPr/>
        </p:nvSpPr>
        <p:spPr bwMode="auto">
          <a:xfrm>
            <a:off x="867647" y="573511"/>
            <a:ext cx="49911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components</a:t>
            </a:r>
          </a:p>
        </p:txBody>
      </p:sp>
      <p:sp>
        <p:nvSpPr>
          <p:cNvPr id="2"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876935" y="5544185"/>
            <a:ext cx="4344670" cy="721995"/>
          </a:xfrm>
          <a:prstGeom prst="rect">
            <a:avLst/>
          </a:prstGeom>
        </p:spPr>
        <p:txBody>
          <a:bodyPr wrap="square">
            <a:spAutoFit/>
          </a:bodyPr>
          <a:lstStyle/>
          <a:p>
            <a:pPr algn="l">
              <a:spcBef>
                <a:spcPts val="600"/>
              </a:spcBef>
            </a:pPr>
            <a:r>
              <a:rPr lang="zh-CN" altLang="en-US" sz="900" dirty="0">
                <a:solidFill>
                  <a:srgbClr val="FF0000"/>
                </a:solidFill>
                <a:latin typeface="微软雅黑" panose="020B0503020204020204" pitchFamily="34" charset="-122"/>
                <a:ea typeface="微软雅黑" panose="020B0503020204020204" pitchFamily="34" charset="-122"/>
              </a:rPr>
              <a:t>Common flexible joints mostly use aluminum foil ducts or nylon ducts, which are of poor quality. When unpacked, they emit a strong plastic odor.</a:t>
            </a:r>
          </a:p>
          <a:p>
            <a:pPr algn="l">
              <a:spcBef>
                <a:spcPts val="600"/>
              </a:spcBef>
            </a:pPr>
            <a:r>
              <a:rPr lang="zh-CN" altLang="en-US" sz="900" dirty="0">
                <a:solidFill>
                  <a:srgbClr val="FF0000"/>
                </a:solidFill>
                <a:latin typeface="微软雅黑" panose="020B0503020204020204" pitchFamily="34" charset="-122"/>
                <a:ea typeface="微软雅黑" panose="020B0503020204020204" pitchFamily="34" charset="-122"/>
              </a:rPr>
              <a:t>The inner walls are often wrinkled, causing high air resistance and roughness, leading to poor sealing. Leakage of airflow may occur later on.</a:t>
            </a:r>
          </a:p>
        </p:txBody>
      </p:sp>
      <p:grpSp>
        <p:nvGrpSpPr>
          <p:cNvPr id="10" name="组合 9"/>
          <p:cNvGrpSpPr/>
          <p:nvPr/>
        </p:nvGrpSpPr>
        <p:grpSpPr>
          <a:xfrm>
            <a:off x="1133475" y="4032250"/>
            <a:ext cx="3767455" cy="1395730"/>
            <a:chOff x="1785" y="6576"/>
            <a:chExt cx="5933" cy="2198"/>
          </a:xfrm>
        </p:grpSpPr>
        <p:pic>
          <p:nvPicPr>
            <p:cNvPr id="6" name="图片 5"/>
            <p:cNvPicPr>
              <a:picLocks noChangeAspect="1"/>
            </p:cNvPicPr>
            <p:nvPr/>
          </p:nvPicPr>
          <p:blipFill rotWithShape="1">
            <a:blip r:embed="rId3"/>
            <a:srcRect l="1007" t="3166" r="5856" b="24986"/>
            <a:stretch>
              <a:fillRect/>
            </a:stretch>
          </p:blipFill>
          <p:spPr>
            <a:xfrm>
              <a:off x="4252" y="6576"/>
              <a:ext cx="3467" cy="2199"/>
            </a:xfrm>
            <a:prstGeom prst="rect">
              <a:avLst/>
            </a:prstGeom>
            <a:ln>
              <a:solidFill>
                <a:schemeClr val="accent1"/>
              </a:solidFill>
            </a:ln>
          </p:spPr>
        </p:pic>
        <p:pic>
          <p:nvPicPr>
            <p:cNvPr id="37" name="图片 36"/>
            <p:cNvPicPr>
              <a:picLocks noChangeAspect="1"/>
            </p:cNvPicPr>
            <p:nvPr/>
          </p:nvPicPr>
          <p:blipFill rotWithShape="1">
            <a:blip r:embed="rId4"/>
            <a:srcRect l="20995" t="4199" r="16606" b="52504"/>
            <a:stretch>
              <a:fillRect/>
            </a:stretch>
          </p:blipFill>
          <p:spPr>
            <a:xfrm>
              <a:off x="1785" y="6576"/>
              <a:ext cx="2467" cy="2199"/>
            </a:xfrm>
            <a:prstGeom prst="rect">
              <a:avLst/>
            </a:prstGeom>
            <a:ln>
              <a:solidFill>
                <a:schemeClr val="accent1"/>
              </a:solidFill>
            </a:ln>
          </p:spPr>
        </p:pic>
      </p:grpSp>
      <p:sp>
        <p:nvSpPr>
          <p:cNvPr id="100" name="文本框 99"/>
          <p:cNvSpPr txBox="1"/>
          <p:nvPr/>
        </p:nvSpPr>
        <p:spPr>
          <a:xfrm>
            <a:off x="523875" y="935990"/>
            <a:ext cx="6967220" cy="2922905"/>
          </a:xfrm>
          <a:prstGeom prst="rect">
            <a:avLst/>
          </a:prstGeom>
          <a:noFill/>
          <a:ln w="9525">
            <a:noFill/>
          </a:ln>
        </p:spPr>
        <p:txBody>
          <a:bodyPr wrap="square">
            <a:spAutoFit/>
          </a:bodyPr>
          <a:lstStyle/>
          <a:p>
            <a:pPr indent="0">
              <a:lnSpc>
                <a:spcPct val="200000"/>
              </a:lnSpc>
              <a:buFont typeface="Arial" panose="020B0604020202020204" pitchFamily="34" charset="0"/>
              <a:buNone/>
            </a:pPr>
            <a:r>
              <a:rPr lang="zh-CN" sz="120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Air outlet connector</a:t>
            </a:r>
          </a:p>
          <a:p>
            <a:pPr indent="0">
              <a:lnSpc>
                <a:spcPct val="200000"/>
              </a:lnSpc>
              <a:buFont typeface="Arial" panose="020B0604020202020204" pitchFamily="34" charset="0"/>
              <a:buNone/>
            </a:pPr>
            <a:r>
              <a:rPr lang="en-US" alt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S</a:t>
            </a:r>
            <a:r>
              <a:rPr 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pecifications：</a:t>
            </a:r>
            <a:r>
              <a:rPr lang="en-US" altLang="zh-CN"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RPZ 63/80-1 C</a:t>
            </a:r>
            <a:r>
              <a:rPr lang="zh-CN" altLang="en-US"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RPZ 75/80 C</a:t>
            </a:r>
            <a:r>
              <a:rPr lang="zh-CN" altLang="en-US"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RPZ 75/100 C</a:t>
            </a:r>
            <a:r>
              <a:rPr lang="zh-CN" altLang="en-US"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RPZ 110/100 C</a:t>
            </a:r>
            <a:endParaRPr 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200000"/>
              </a:lnSpc>
              <a:buFont typeface="Arial" panose="020B0604020202020204" pitchFamily="34" charset="0"/>
              <a:buNone/>
            </a:pPr>
            <a:r>
              <a:rPr lang="en-US" alt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a:t>
            </a:r>
            <a:r>
              <a:rPr 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ppearance</a:t>
            </a:r>
            <a:r>
              <a:rPr lang="zh-CN" sz="100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t>
            </a:r>
            <a:r>
              <a:rPr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The air duct connectors are paired with Bolu Blue and Advanced Gray, enhancing the aesthetics.</a:t>
            </a:r>
          </a:p>
          <a:p>
            <a:pPr indent="0">
              <a:lnSpc>
                <a:spcPct val="200000"/>
              </a:lnSpc>
              <a:buFont typeface="Arial" panose="020B0604020202020204" pitchFamily="34" charset="0"/>
              <a:buNone/>
            </a:pPr>
            <a:r>
              <a:rPr lang="en-US" alt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M</a:t>
            </a:r>
            <a:r>
              <a:rPr 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aterial</a:t>
            </a:r>
            <a:r>
              <a:rPr lang="zh-CN" sz="100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t>
            </a:r>
            <a:r>
              <a:rPr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The white connectors are made of PP material, while the pipes are made of TPV.</a:t>
            </a:r>
          </a:p>
          <a:p>
            <a:pPr indent="0">
              <a:lnSpc>
                <a:spcPct val="200000"/>
              </a:lnSpc>
              <a:buFont typeface="Arial" panose="020B0604020202020204" pitchFamily="34" charset="0"/>
              <a:buNone/>
            </a:pPr>
            <a:r>
              <a:rPr lang="zh-CN" sz="1000" b="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Product performance</a:t>
            </a:r>
            <a:r>
              <a:rPr lang="zh-CN" sz="10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：The air duct connectors are lighter in weight, have superior mechanical properties, and are overall flexible. They ensure that after connecting, they do not push the air vents out of the suspended ceiling surface, ensuring a more seamless and aesthetically pleasing fit between the air vent and the ceiling. The dust cover has perforations for easy identification, facilitating future renovation coordination.</a:t>
            </a:r>
          </a:p>
          <a:p>
            <a:pPr indent="0">
              <a:lnSpc>
                <a:spcPct val="200000"/>
              </a:lnSpc>
              <a:buFont typeface="Arial" panose="020B0604020202020204" pitchFamily="34" charset="0"/>
              <a:buNone/>
            </a:pPr>
            <a:r>
              <a:rPr lang="zh-CN" altLang="en-US" sz="1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Antibacterial properties, antibacterial durability, mold resistance, antistatic properties, weather resistance</a:t>
            </a:r>
          </a:p>
        </p:txBody>
      </p:sp>
      <p:grpSp>
        <p:nvGrpSpPr>
          <p:cNvPr id="4" name="组合 3"/>
          <p:cNvGrpSpPr/>
          <p:nvPr/>
        </p:nvGrpSpPr>
        <p:grpSpPr>
          <a:xfrm>
            <a:off x="7524750" y="866140"/>
            <a:ext cx="2512226" cy="5014225"/>
            <a:chOff x="895" y="1588"/>
            <a:chExt cx="4216" cy="8121"/>
          </a:xfrm>
        </p:grpSpPr>
        <p:pic>
          <p:nvPicPr>
            <p:cNvPr id="7" name="图片 6"/>
            <p:cNvPicPr>
              <a:picLocks noChangeAspect="1"/>
            </p:cNvPicPr>
            <p:nvPr/>
          </p:nvPicPr>
          <p:blipFill>
            <a:blip r:embed="rId5"/>
            <a:stretch>
              <a:fillRect/>
            </a:stretch>
          </p:blipFill>
          <p:spPr>
            <a:xfrm>
              <a:off x="895" y="1588"/>
              <a:ext cx="3993" cy="3292"/>
            </a:xfrm>
            <a:prstGeom prst="rect">
              <a:avLst/>
            </a:prstGeom>
            <a:ln>
              <a:solidFill>
                <a:schemeClr val="accent1"/>
              </a:solidFill>
            </a:ln>
          </p:spPr>
        </p:pic>
        <p:sp>
          <p:nvSpPr>
            <p:cNvPr id="8" name="文本框 7"/>
            <p:cNvSpPr txBox="1"/>
            <p:nvPr/>
          </p:nvSpPr>
          <p:spPr>
            <a:xfrm>
              <a:off x="1670" y="5022"/>
              <a:ext cx="3245" cy="546"/>
            </a:xfrm>
            <a:prstGeom prst="rect">
              <a:avLst/>
            </a:prstGeom>
            <a:noFill/>
            <a:ln>
              <a:noFill/>
            </a:ln>
          </p:spPr>
          <p:txBody>
            <a:bodyPr wrap="square" rtlCol="0" anchor="t">
              <a:spAutoFit/>
            </a:bodyPr>
            <a:lstStyle/>
            <a:p>
              <a:r>
                <a:rPr lang="zh-CN" altLang="en-US" sz="1600">
                  <a:solidFill>
                    <a:schemeClr val="tx2"/>
                  </a:solidFill>
                  <a:latin typeface="微软雅黑" panose="020B0503020204020204" pitchFamily="34" charset="-122"/>
                  <a:ea typeface="微软雅黑" panose="020B0503020204020204" pitchFamily="34" charset="-122"/>
                </a:rPr>
                <a:t>With dust cover</a:t>
              </a:r>
            </a:p>
          </p:txBody>
        </p:sp>
        <p:sp>
          <p:nvSpPr>
            <p:cNvPr id="3" name="文本框 2"/>
            <p:cNvSpPr txBox="1"/>
            <p:nvPr/>
          </p:nvSpPr>
          <p:spPr>
            <a:xfrm>
              <a:off x="1602" y="9163"/>
              <a:ext cx="3509" cy="546"/>
            </a:xfrm>
            <a:prstGeom prst="rect">
              <a:avLst/>
            </a:prstGeom>
            <a:noFill/>
            <a:ln>
              <a:noFill/>
            </a:ln>
          </p:spPr>
          <p:txBody>
            <a:bodyPr wrap="square" rtlCol="0" anchor="t">
              <a:spAutoFit/>
            </a:bodyPr>
            <a:lstStyle/>
            <a:p>
              <a:r>
                <a:rPr lang="zh-CN" altLang="en-US" sz="1600">
                  <a:solidFill>
                    <a:schemeClr val="tx2"/>
                  </a:solidFill>
                  <a:latin typeface="微软雅黑" panose="020B0503020204020204" pitchFamily="34" charset="-122"/>
                  <a:ea typeface="微软雅黑" panose="020B0503020204020204" pitchFamily="34" charset="-122"/>
                </a:rPr>
                <a:t>Install the air vent</a:t>
              </a:r>
            </a:p>
          </p:txBody>
        </p:sp>
      </p:gr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Air outlet connector</a:t>
            </a:r>
          </a:p>
        </p:txBody>
      </p:sp>
      <p:sp>
        <p:nvSpPr>
          <p:cNvPr id="9" name="文本框 8"/>
          <p:cNvSpPr txBox="1"/>
          <p:nvPr/>
        </p:nvSpPr>
        <p:spPr>
          <a:xfrm>
            <a:off x="755650" y="3858895"/>
            <a:ext cx="336550" cy="1781175"/>
          </a:xfrm>
          <a:prstGeom prst="rect">
            <a:avLst/>
          </a:prstGeom>
          <a:noFill/>
        </p:spPr>
        <p:txBody>
          <a:bodyPr vert="vert270" wrap="square" rtlCol="0" anchor="t">
            <a:spAutoFit/>
          </a:bodyPr>
          <a:lstStyle/>
          <a:p>
            <a:r>
              <a:rPr lang="zh-CN" altLang="en-US" sz="1000">
                <a:latin typeface="微软雅黑" panose="020B0503020204020204" pitchFamily="34" charset="-122"/>
                <a:ea typeface="微软雅黑" panose="020B0503020204020204" pitchFamily="34" charset="-122"/>
              </a:rPr>
              <a:t>Regular aluminum foil duct</a:t>
            </a:r>
          </a:p>
        </p:txBody>
      </p:sp>
      <p:pic>
        <p:nvPicPr>
          <p:cNvPr id="2" name="图片 1"/>
          <p:cNvPicPr>
            <a:picLocks noChangeAspect="1"/>
          </p:cNvPicPr>
          <p:nvPr/>
        </p:nvPicPr>
        <p:blipFill>
          <a:blip r:embed="rId6"/>
          <a:srcRect r="5919"/>
          <a:stretch>
            <a:fillRect/>
          </a:stretch>
        </p:blipFill>
        <p:spPr>
          <a:xfrm>
            <a:off x="7524750" y="3599815"/>
            <a:ext cx="2422525" cy="1915160"/>
          </a:xfrm>
          <a:prstGeom prst="rect">
            <a:avLst/>
          </a:prstGeom>
          <a:ln>
            <a:solidFill>
              <a:schemeClr val="accent1"/>
            </a:solidFill>
          </a:ln>
        </p:spPr>
      </p:pic>
      <p:sp>
        <p:nvSpPr>
          <p:cNvPr id="16" name="TextBox 61"/>
          <p:cNvSpPr>
            <a:spLocks noChangeArrowheads="1"/>
          </p:cNvSpPr>
          <p:nvPr/>
        </p:nvSpPr>
        <p:spPr bwMode="auto">
          <a:xfrm>
            <a:off x="867647" y="573511"/>
            <a:ext cx="49911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components</a:t>
            </a:r>
          </a:p>
        </p:txBody>
      </p:sp>
      <p:sp>
        <p:nvSpPr>
          <p:cNvPr id="5"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308850" y="1318895"/>
            <a:ext cx="2713990" cy="2102485"/>
          </a:xfrm>
          <a:prstGeom prst="rect">
            <a:avLst/>
          </a:prstGeom>
        </p:spPr>
      </p:pic>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Adjustable air vent</a:t>
            </a:r>
          </a:p>
        </p:txBody>
      </p:sp>
      <p:sp>
        <p:nvSpPr>
          <p:cNvPr id="5" name="文本框 4"/>
          <p:cNvSpPr txBox="1"/>
          <p:nvPr/>
        </p:nvSpPr>
        <p:spPr>
          <a:xfrm>
            <a:off x="683260" y="720725"/>
            <a:ext cx="7176770" cy="3227705"/>
          </a:xfrm>
          <a:prstGeom prst="rect">
            <a:avLst/>
          </a:prstGeom>
          <a:noFill/>
        </p:spPr>
        <p:txBody>
          <a:bodyPr wrap="square" rtlCol="0" anchor="t">
            <a:spAutoFit/>
          </a:bodyPr>
          <a:lstStyle/>
          <a:p>
            <a:pPr>
              <a:lnSpc>
                <a:spcPct val="170000"/>
              </a:lnSpc>
            </a:pPr>
            <a:r>
              <a:rPr sz="16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Adjustable round air vent</a:t>
            </a:r>
          </a:p>
          <a:p>
            <a:pPr>
              <a:lnSpc>
                <a:spcPct val="170000"/>
              </a:lnSpc>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S</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pecifications：</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VPU 80 C</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VPU 100 C</a:t>
            </a:r>
            <a:endPar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7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Ceiling opening size</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φ100mm</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φ120mm</a:t>
            </a:r>
          </a:p>
          <a:p>
            <a:pPr>
              <a:lnSpc>
                <a:spcPct val="170000"/>
              </a:lnSpc>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aterial：</a:t>
            </a:r>
            <a:r>
              <a:rPr sz="1400">
                <a:latin typeface="微软雅黑" panose="020B0503020204020204" pitchFamily="34" charset="-122"/>
                <a:ea typeface="微软雅黑" panose="020B0503020204020204" pitchFamily="34" charset="-122"/>
                <a:cs typeface="微软雅黑" panose="020B0503020204020204" pitchFamily="34" charset="-122"/>
                <a:sym typeface="+mn-ea"/>
              </a:rPr>
              <a:t>Polished ABS material, with a sleek appearance</a:t>
            </a:r>
          </a:p>
          <a:p>
            <a:pPr>
              <a:lnSpc>
                <a:spcPct val="170000"/>
              </a:lnSpc>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O</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verview：</a:t>
            </a: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new installation method is more reliable and convenient, with a polished ABS finish for a high-end texture.</a:t>
            </a:r>
          </a:p>
          <a:p>
            <a:pPr>
              <a:lnSpc>
                <a:spcPct val="170000"/>
              </a:lnSpc>
            </a:pP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air vent diffuses and distributes air, utilizing the Coanda effect to extend the airflow distance.</a:t>
            </a:r>
          </a:p>
          <a:p>
            <a:pPr>
              <a:lnSpc>
                <a:spcPct val="170000"/>
              </a:lnSpc>
            </a:pP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air vent does not produce whistling sounds during air return, ensuring a quieter operation.</a:t>
            </a:r>
          </a:p>
        </p:txBody>
      </p:sp>
      <p:grpSp>
        <p:nvGrpSpPr>
          <p:cNvPr id="9" name="组合 8"/>
          <p:cNvGrpSpPr/>
          <p:nvPr/>
        </p:nvGrpSpPr>
        <p:grpSpPr>
          <a:xfrm>
            <a:off x="683260" y="4227195"/>
            <a:ext cx="9180195" cy="1484630"/>
            <a:chOff x="963" y="6237"/>
            <a:chExt cx="16135" cy="2645"/>
          </a:xfrm>
        </p:grpSpPr>
        <p:pic>
          <p:nvPicPr>
            <p:cNvPr id="4" name="图片 3"/>
            <p:cNvPicPr>
              <a:picLocks noChangeAspect="1"/>
            </p:cNvPicPr>
            <p:nvPr/>
          </p:nvPicPr>
          <p:blipFill>
            <a:blip r:embed="rId4"/>
            <a:srcRect l="21891" t="449" r="20996" b="21448"/>
            <a:stretch>
              <a:fillRect/>
            </a:stretch>
          </p:blipFill>
          <p:spPr>
            <a:xfrm>
              <a:off x="13550" y="6252"/>
              <a:ext cx="3549" cy="2608"/>
            </a:xfrm>
            <a:prstGeom prst="rect">
              <a:avLst/>
            </a:prstGeom>
          </p:spPr>
        </p:pic>
        <p:pic>
          <p:nvPicPr>
            <p:cNvPr id="6" name="图片 5"/>
            <p:cNvPicPr>
              <a:picLocks noChangeAspect="1"/>
            </p:cNvPicPr>
            <p:nvPr/>
          </p:nvPicPr>
          <p:blipFill>
            <a:blip r:embed="rId5"/>
            <a:stretch>
              <a:fillRect/>
            </a:stretch>
          </p:blipFill>
          <p:spPr>
            <a:xfrm>
              <a:off x="963" y="6252"/>
              <a:ext cx="3840" cy="2623"/>
            </a:xfrm>
            <a:prstGeom prst="rect">
              <a:avLst/>
            </a:prstGeom>
          </p:spPr>
        </p:pic>
        <p:pic>
          <p:nvPicPr>
            <p:cNvPr id="7" name="图片 6"/>
            <p:cNvPicPr>
              <a:picLocks noChangeAspect="1"/>
            </p:cNvPicPr>
            <p:nvPr/>
          </p:nvPicPr>
          <p:blipFill>
            <a:blip r:embed="rId6"/>
            <a:srcRect l="9205" t="2484" r="10249"/>
            <a:stretch>
              <a:fillRect/>
            </a:stretch>
          </p:blipFill>
          <p:spPr>
            <a:xfrm>
              <a:off x="5159" y="6252"/>
              <a:ext cx="3841" cy="2630"/>
            </a:xfrm>
            <a:prstGeom prst="rect">
              <a:avLst/>
            </a:prstGeom>
          </p:spPr>
        </p:pic>
        <p:pic>
          <p:nvPicPr>
            <p:cNvPr id="8" name="图片 7"/>
            <p:cNvPicPr>
              <a:picLocks noChangeAspect="1"/>
            </p:cNvPicPr>
            <p:nvPr/>
          </p:nvPicPr>
          <p:blipFill>
            <a:blip r:embed="rId7"/>
            <a:srcRect t="6996"/>
            <a:stretch>
              <a:fillRect/>
            </a:stretch>
          </p:blipFill>
          <p:spPr>
            <a:xfrm>
              <a:off x="9355" y="6237"/>
              <a:ext cx="3811" cy="2637"/>
            </a:xfrm>
            <a:prstGeom prst="rect">
              <a:avLst/>
            </a:prstGeom>
            <a:ln>
              <a:noFill/>
            </a:ln>
          </p:spPr>
        </p:pic>
      </p:grpSp>
      <p:sp>
        <p:nvSpPr>
          <p:cNvPr id="10" name="文本框 9"/>
          <p:cNvSpPr txBox="1"/>
          <p:nvPr/>
        </p:nvSpPr>
        <p:spPr>
          <a:xfrm>
            <a:off x="611505" y="3920490"/>
            <a:ext cx="1796415" cy="306705"/>
          </a:xfrm>
          <a:prstGeom prst="rect">
            <a:avLst/>
          </a:prstGeom>
          <a:noFill/>
        </p:spPr>
        <p:txBody>
          <a:bodyPr wrap="none" rtlCol="0" anchor="t">
            <a:spAutoFit/>
          </a:bodyPr>
          <a:lstStyle/>
          <a:p>
            <a:pPr algn="l"/>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Installation steps：</a:t>
            </a:r>
          </a:p>
        </p:txBody>
      </p:sp>
      <p:sp>
        <p:nvSpPr>
          <p:cNvPr id="16" name="TextBox 61"/>
          <p:cNvSpPr>
            <a:spLocks noChangeArrowheads="1"/>
          </p:cNvSpPr>
          <p:nvPr/>
        </p:nvSpPr>
        <p:spPr bwMode="auto">
          <a:xfrm>
            <a:off x="867647" y="573511"/>
            <a:ext cx="49911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components</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2052320" y="1511935"/>
            <a:ext cx="6210300" cy="2981325"/>
          </a:xfrm>
          <a:prstGeom prst="rect">
            <a:avLst/>
          </a:prstGeom>
          <a:solidFill>
            <a:schemeClr val="tx1">
              <a:lumMod val="50000"/>
              <a:lumOff val="50000"/>
            </a:schemeClr>
          </a:solidFill>
        </p:spPr>
      </p:pic>
      <p:cxnSp>
        <p:nvCxnSpPr>
          <p:cNvPr id="3" name="直接连接符 2"/>
          <p:cNvCxnSpPr>
            <a:stCxn id="16" idx="2"/>
          </p:cNvCxnSpPr>
          <p:nvPr/>
        </p:nvCxnSpPr>
        <p:spPr>
          <a:xfrm flipV="1">
            <a:off x="8462010" y="2736215"/>
            <a:ext cx="358775" cy="831850"/>
          </a:xfrm>
          <a:prstGeom prst="line">
            <a:avLst/>
          </a:prstGeom>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a:xfrm>
            <a:off x="0" y="3146425"/>
            <a:ext cx="10440670" cy="21590"/>
          </a:xfrm>
          <a:prstGeom prst="line">
            <a:avLst/>
          </a:prstGeom>
        </p:spPr>
        <p:style>
          <a:lnRef idx="3">
            <a:schemeClr val="dk1"/>
          </a:lnRef>
          <a:fillRef idx="0">
            <a:schemeClr val="dk1"/>
          </a:fillRef>
          <a:effectRef idx="2">
            <a:schemeClr val="dk1"/>
          </a:effectRef>
          <a:fontRef idx="minor">
            <a:schemeClr val="tx1"/>
          </a:fontRef>
        </p:style>
      </p:cxnSp>
      <p:grpSp>
        <p:nvGrpSpPr>
          <p:cNvPr id="25" name="组合 24"/>
          <p:cNvGrpSpPr/>
          <p:nvPr/>
        </p:nvGrpSpPr>
        <p:grpSpPr>
          <a:xfrm>
            <a:off x="471805" y="3069590"/>
            <a:ext cx="9325610" cy="918210"/>
            <a:chOff x="743" y="4834"/>
            <a:chExt cx="14686" cy="1446"/>
          </a:xfrm>
        </p:grpSpPr>
        <p:grpSp>
          <p:nvGrpSpPr>
            <p:cNvPr id="12" name="组合 11"/>
            <p:cNvGrpSpPr/>
            <p:nvPr/>
          </p:nvGrpSpPr>
          <p:grpSpPr>
            <a:xfrm>
              <a:off x="743" y="4860"/>
              <a:ext cx="5898" cy="1420"/>
              <a:chOff x="743" y="4860"/>
              <a:chExt cx="5898" cy="1420"/>
            </a:xfrm>
          </p:grpSpPr>
          <p:sp>
            <p:nvSpPr>
              <p:cNvPr id="8" name="任意多边形 7"/>
              <p:cNvSpPr/>
              <p:nvPr/>
            </p:nvSpPr>
            <p:spPr>
              <a:xfrm>
                <a:off x="1077" y="4860"/>
                <a:ext cx="5564" cy="1111"/>
              </a:xfrm>
              <a:custGeom>
                <a:avLst/>
                <a:gdLst>
                  <a:gd name="connisteX0" fmla="*/ 3013075 w 3013075"/>
                  <a:gd name="connsiteY0" fmla="*/ 0 h 440554"/>
                  <a:gd name="connisteX1" fmla="*/ 2070735 w 3013075"/>
                  <a:gd name="connsiteY1" fmla="*/ 438150 h 440554"/>
                  <a:gd name="connisteX2" fmla="*/ 1120775 w 3013075"/>
                  <a:gd name="connsiteY2" fmla="*/ 146050 h 440554"/>
                  <a:gd name="connisteX3" fmla="*/ 0 w 3013075"/>
                  <a:gd name="connsiteY3" fmla="*/ 56515 h 440554"/>
                  <a:gd name="connisteX4" fmla="*/ 186690 w 3013075"/>
                  <a:gd name="connsiteY4" fmla="*/ 170180 h 44055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13075" h="440554">
                    <a:moveTo>
                      <a:pt x="3013075" y="0"/>
                    </a:moveTo>
                    <a:cubicBezTo>
                      <a:pt x="2843530" y="93345"/>
                      <a:pt x="2449195" y="408940"/>
                      <a:pt x="2070735" y="438150"/>
                    </a:cubicBezTo>
                    <a:cubicBezTo>
                      <a:pt x="1692275" y="467360"/>
                      <a:pt x="1534795" y="222250"/>
                      <a:pt x="1120775" y="146050"/>
                    </a:cubicBezTo>
                    <a:cubicBezTo>
                      <a:pt x="706755" y="69850"/>
                      <a:pt x="186690" y="51435"/>
                      <a:pt x="0" y="56515"/>
                    </a:cubicBezTo>
                  </a:path>
                </a:pathLst>
              </a:custGeom>
              <a:no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9" name="任意多边形 8"/>
              <p:cNvSpPr/>
              <p:nvPr/>
            </p:nvSpPr>
            <p:spPr>
              <a:xfrm>
                <a:off x="964" y="5103"/>
                <a:ext cx="5564" cy="1033"/>
              </a:xfrm>
              <a:custGeom>
                <a:avLst/>
                <a:gdLst>
                  <a:gd name="connisteX0" fmla="*/ 3013075 w 3013075"/>
                  <a:gd name="connsiteY0" fmla="*/ 0 h 440554"/>
                  <a:gd name="connisteX1" fmla="*/ 2070735 w 3013075"/>
                  <a:gd name="connsiteY1" fmla="*/ 438150 h 440554"/>
                  <a:gd name="connisteX2" fmla="*/ 1120775 w 3013075"/>
                  <a:gd name="connsiteY2" fmla="*/ 146050 h 440554"/>
                  <a:gd name="connisteX3" fmla="*/ 0 w 3013075"/>
                  <a:gd name="connsiteY3" fmla="*/ 56515 h 440554"/>
                  <a:gd name="connisteX4" fmla="*/ 186690 w 3013075"/>
                  <a:gd name="connsiteY4" fmla="*/ 170180 h 44055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13075" h="440554">
                    <a:moveTo>
                      <a:pt x="3013075" y="0"/>
                    </a:moveTo>
                    <a:cubicBezTo>
                      <a:pt x="2843530" y="93345"/>
                      <a:pt x="2449195" y="408940"/>
                      <a:pt x="2070735" y="438150"/>
                    </a:cubicBezTo>
                    <a:cubicBezTo>
                      <a:pt x="1692275" y="467360"/>
                      <a:pt x="1534795" y="222250"/>
                      <a:pt x="1120775" y="146050"/>
                    </a:cubicBezTo>
                    <a:cubicBezTo>
                      <a:pt x="706755" y="69850"/>
                      <a:pt x="186690" y="51435"/>
                      <a:pt x="0" y="56515"/>
                    </a:cubicBezTo>
                  </a:path>
                </a:pathLst>
              </a:custGeom>
              <a:no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1" name="任意多边形 10"/>
              <p:cNvSpPr/>
              <p:nvPr/>
            </p:nvSpPr>
            <p:spPr>
              <a:xfrm>
                <a:off x="743" y="5330"/>
                <a:ext cx="5654" cy="951"/>
              </a:xfrm>
              <a:custGeom>
                <a:avLst/>
                <a:gdLst>
                  <a:gd name="connisteX0" fmla="*/ 3013075 w 3013075"/>
                  <a:gd name="connsiteY0" fmla="*/ 0 h 440554"/>
                  <a:gd name="connisteX1" fmla="*/ 2070735 w 3013075"/>
                  <a:gd name="connsiteY1" fmla="*/ 438150 h 440554"/>
                  <a:gd name="connisteX2" fmla="*/ 1120775 w 3013075"/>
                  <a:gd name="connsiteY2" fmla="*/ 146050 h 440554"/>
                  <a:gd name="connisteX3" fmla="*/ 0 w 3013075"/>
                  <a:gd name="connsiteY3" fmla="*/ 56515 h 440554"/>
                  <a:gd name="connisteX4" fmla="*/ 186690 w 3013075"/>
                  <a:gd name="connsiteY4" fmla="*/ 170180 h 44055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13075" h="440554">
                    <a:moveTo>
                      <a:pt x="3013075" y="0"/>
                    </a:moveTo>
                    <a:cubicBezTo>
                      <a:pt x="2843530" y="93345"/>
                      <a:pt x="2449195" y="408940"/>
                      <a:pt x="2070735" y="438150"/>
                    </a:cubicBezTo>
                    <a:cubicBezTo>
                      <a:pt x="1692275" y="467360"/>
                      <a:pt x="1534795" y="222250"/>
                      <a:pt x="1120775" y="146050"/>
                    </a:cubicBezTo>
                    <a:cubicBezTo>
                      <a:pt x="706755" y="69850"/>
                      <a:pt x="186690" y="51435"/>
                      <a:pt x="0" y="56515"/>
                    </a:cubicBezTo>
                  </a:path>
                </a:pathLst>
              </a:custGeom>
              <a:no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grpSp>
          <p:nvGrpSpPr>
            <p:cNvPr id="13" name="组合 12"/>
            <p:cNvGrpSpPr/>
            <p:nvPr/>
          </p:nvGrpSpPr>
          <p:grpSpPr>
            <a:xfrm flipH="1">
              <a:off x="9531" y="4834"/>
              <a:ext cx="5898" cy="1420"/>
              <a:chOff x="743" y="4860"/>
              <a:chExt cx="5898" cy="1420"/>
            </a:xfrm>
          </p:grpSpPr>
          <p:sp>
            <p:nvSpPr>
              <p:cNvPr id="14" name="任意多边形 13"/>
              <p:cNvSpPr/>
              <p:nvPr/>
            </p:nvSpPr>
            <p:spPr>
              <a:xfrm>
                <a:off x="1077" y="4860"/>
                <a:ext cx="5564" cy="1111"/>
              </a:xfrm>
              <a:custGeom>
                <a:avLst/>
                <a:gdLst>
                  <a:gd name="connisteX0" fmla="*/ 3013075 w 3013075"/>
                  <a:gd name="connsiteY0" fmla="*/ 0 h 440554"/>
                  <a:gd name="connisteX1" fmla="*/ 2070735 w 3013075"/>
                  <a:gd name="connsiteY1" fmla="*/ 438150 h 440554"/>
                  <a:gd name="connisteX2" fmla="*/ 1120775 w 3013075"/>
                  <a:gd name="connsiteY2" fmla="*/ 146050 h 440554"/>
                  <a:gd name="connisteX3" fmla="*/ 0 w 3013075"/>
                  <a:gd name="connsiteY3" fmla="*/ 56515 h 440554"/>
                  <a:gd name="connisteX4" fmla="*/ 186690 w 3013075"/>
                  <a:gd name="connsiteY4" fmla="*/ 170180 h 44055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13075" h="440554">
                    <a:moveTo>
                      <a:pt x="3013075" y="0"/>
                    </a:moveTo>
                    <a:cubicBezTo>
                      <a:pt x="2843530" y="93345"/>
                      <a:pt x="2449195" y="408940"/>
                      <a:pt x="2070735" y="438150"/>
                    </a:cubicBezTo>
                    <a:cubicBezTo>
                      <a:pt x="1692275" y="467360"/>
                      <a:pt x="1534795" y="222250"/>
                      <a:pt x="1120775" y="146050"/>
                    </a:cubicBezTo>
                    <a:cubicBezTo>
                      <a:pt x="706755" y="69850"/>
                      <a:pt x="186690" y="51435"/>
                      <a:pt x="0" y="56515"/>
                    </a:cubicBezTo>
                  </a:path>
                </a:pathLst>
              </a:custGeom>
              <a:no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5" name="任意多边形 14"/>
              <p:cNvSpPr/>
              <p:nvPr/>
            </p:nvSpPr>
            <p:spPr>
              <a:xfrm>
                <a:off x="964" y="5103"/>
                <a:ext cx="5564" cy="1033"/>
              </a:xfrm>
              <a:custGeom>
                <a:avLst/>
                <a:gdLst>
                  <a:gd name="connisteX0" fmla="*/ 3013075 w 3013075"/>
                  <a:gd name="connsiteY0" fmla="*/ 0 h 440554"/>
                  <a:gd name="connisteX1" fmla="*/ 2070735 w 3013075"/>
                  <a:gd name="connsiteY1" fmla="*/ 438150 h 440554"/>
                  <a:gd name="connisteX2" fmla="*/ 1120775 w 3013075"/>
                  <a:gd name="connsiteY2" fmla="*/ 146050 h 440554"/>
                  <a:gd name="connisteX3" fmla="*/ 0 w 3013075"/>
                  <a:gd name="connsiteY3" fmla="*/ 56515 h 440554"/>
                  <a:gd name="connisteX4" fmla="*/ 186690 w 3013075"/>
                  <a:gd name="connsiteY4" fmla="*/ 170180 h 44055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13075" h="440554">
                    <a:moveTo>
                      <a:pt x="3013075" y="0"/>
                    </a:moveTo>
                    <a:cubicBezTo>
                      <a:pt x="2843530" y="93345"/>
                      <a:pt x="2449195" y="408940"/>
                      <a:pt x="2070735" y="438150"/>
                    </a:cubicBezTo>
                    <a:cubicBezTo>
                      <a:pt x="1692275" y="467360"/>
                      <a:pt x="1534795" y="222250"/>
                      <a:pt x="1120775" y="146050"/>
                    </a:cubicBezTo>
                    <a:cubicBezTo>
                      <a:pt x="706755" y="69850"/>
                      <a:pt x="186690" y="51435"/>
                      <a:pt x="0" y="56515"/>
                    </a:cubicBezTo>
                  </a:path>
                </a:pathLst>
              </a:custGeom>
              <a:no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6" name="任意多边形 15"/>
              <p:cNvSpPr/>
              <p:nvPr/>
            </p:nvSpPr>
            <p:spPr>
              <a:xfrm>
                <a:off x="743" y="5330"/>
                <a:ext cx="5654" cy="951"/>
              </a:xfrm>
              <a:custGeom>
                <a:avLst/>
                <a:gdLst>
                  <a:gd name="connisteX0" fmla="*/ 3013075 w 3013075"/>
                  <a:gd name="connsiteY0" fmla="*/ 0 h 440554"/>
                  <a:gd name="connisteX1" fmla="*/ 2070735 w 3013075"/>
                  <a:gd name="connsiteY1" fmla="*/ 438150 h 440554"/>
                  <a:gd name="connisteX2" fmla="*/ 1120775 w 3013075"/>
                  <a:gd name="connsiteY2" fmla="*/ 146050 h 440554"/>
                  <a:gd name="connisteX3" fmla="*/ 0 w 3013075"/>
                  <a:gd name="connsiteY3" fmla="*/ 56515 h 440554"/>
                  <a:gd name="connisteX4" fmla="*/ 186690 w 3013075"/>
                  <a:gd name="connsiteY4" fmla="*/ 170180 h 44055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13075" h="440554">
                    <a:moveTo>
                      <a:pt x="3013075" y="0"/>
                    </a:moveTo>
                    <a:cubicBezTo>
                      <a:pt x="2843530" y="93345"/>
                      <a:pt x="2449195" y="408940"/>
                      <a:pt x="2070735" y="438150"/>
                    </a:cubicBezTo>
                    <a:cubicBezTo>
                      <a:pt x="1692275" y="467360"/>
                      <a:pt x="1534795" y="222250"/>
                      <a:pt x="1120775" y="146050"/>
                    </a:cubicBezTo>
                    <a:cubicBezTo>
                      <a:pt x="706755" y="69850"/>
                      <a:pt x="186690" y="51435"/>
                      <a:pt x="0" y="56515"/>
                    </a:cubicBezTo>
                  </a:path>
                </a:pathLst>
              </a:custGeom>
              <a:no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grpSp>
      <p:sp>
        <p:nvSpPr>
          <p:cNvPr id="17" name="文本框 16"/>
          <p:cNvSpPr txBox="1"/>
          <p:nvPr/>
        </p:nvSpPr>
        <p:spPr>
          <a:xfrm>
            <a:off x="8720455" y="2447925"/>
            <a:ext cx="1297305" cy="337185"/>
          </a:xfrm>
          <a:prstGeom prst="rect">
            <a:avLst/>
          </a:prstGeom>
          <a:noFill/>
        </p:spPr>
        <p:txBody>
          <a:bodyPr wrap="none" rtlCol="0" anchor="t">
            <a:spAutoFit/>
          </a:bodyPr>
          <a:lstStyle/>
          <a:p>
            <a:pPr lvl="0" algn="l">
              <a:buClrTx/>
              <a:buSzTx/>
              <a:buFontTx/>
            </a:pPr>
            <a:r>
              <a:rPr lang="zh-CN" altLang="en-US" sz="1600">
                <a:solidFill>
                  <a:schemeClr val="tx2"/>
                </a:solidFill>
                <a:sym typeface="+mn-ea"/>
              </a:rPr>
              <a:t>Fresh air flow</a:t>
            </a:r>
          </a:p>
        </p:txBody>
      </p:sp>
      <p:cxnSp>
        <p:nvCxnSpPr>
          <p:cNvPr id="18" name="直接连接符 17"/>
          <p:cNvCxnSpPr/>
          <p:nvPr/>
        </p:nvCxnSpPr>
        <p:spPr>
          <a:xfrm flipV="1">
            <a:off x="1040765" y="2694940"/>
            <a:ext cx="0" cy="415925"/>
          </a:xfrm>
          <a:prstGeom prst="line">
            <a:avLst/>
          </a:prstGeom>
        </p:spPr>
        <p:style>
          <a:lnRef idx="1">
            <a:schemeClr val="dk1"/>
          </a:lnRef>
          <a:fillRef idx="0">
            <a:schemeClr val="dk1"/>
          </a:fillRef>
          <a:effectRef idx="0">
            <a:schemeClr val="dk1"/>
          </a:effectRef>
          <a:fontRef idx="minor">
            <a:schemeClr val="tx1"/>
          </a:fontRef>
        </p:style>
      </p:cxnSp>
      <p:sp>
        <p:nvSpPr>
          <p:cNvPr id="19" name="文本框 18"/>
          <p:cNvSpPr txBox="1"/>
          <p:nvPr/>
        </p:nvSpPr>
        <p:spPr>
          <a:xfrm>
            <a:off x="11430" y="2376170"/>
            <a:ext cx="2044065" cy="306705"/>
          </a:xfrm>
          <a:prstGeom prst="rect">
            <a:avLst/>
          </a:prstGeom>
          <a:noFill/>
        </p:spPr>
        <p:txBody>
          <a:bodyPr wrap="none" rtlCol="0" anchor="t">
            <a:spAutoFit/>
          </a:bodyPr>
          <a:lstStyle/>
          <a:p>
            <a:pPr algn="l"/>
            <a:r>
              <a:rPr lang="zh-CN" altLang="en-US" sz="1400">
                <a:solidFill>
                  <a:schemeClr val="tx2"/>
                </a:solidFill>
              </a:rPr>
              <a:t>Suspended ceiling surface</a:t>
            </a:r>
          </a:p>
        </p:txBody>
      </p:sp>
      <p:sp>
        <p:nvSpPr>
          <p:cNvPr id="22" name="文本框 21"/>
          <p:cNvSpPr txBox="1"/>
          <p:nvPr/>
        </p:nvSpPr>
        <p:spPr>
          <a:xfrm>
            <a:off x="756285" y="5040630"/>
            <a:ext cx="9051925" cy="1076325"/>
          </a:xfrm>
          <a:prstGeom prst="rect">
            <a:avLst/>
          </a:prstGeom>
          <a:noFill/>
        </p:spPr>
        <p:txBody>
          <a:bodyPr wrap="square" rtlCol="0" anchor="t">
            <a:spAutoFit/>
          </a:bodyPr>
          <a:lstStyle/>
          <a:p>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The VPU air vent's throat is designed through fluid simulation, ensuring streamlined airflow distribution. The fresh air flow emitted from the throat can continue to flow along the suspended ceiling surface (Coanda effect), expanding the dispersion radius, reducing air vent noise, and optimizing airflow organization.</a:t>
            </a:r>
          </a:p>
        </p:txBody>
      </p:sp>
      <p:sp>
        <p:nvSpPr>
          <p:cNvPr id="4" name="文本框 3"/>
          <p:cNvSpPr txBox="1"/>
          <p:nvPr/>
        </p:nvSpPr>
        <p:spPr>
          <a:xfrm>
            <a:off x="-102870" y="1512570"/>
            <a:ext cx="1966595" cy="337185"/>
          </a:xfrm>
          <a:prstGeom prst="rect">
            <a:avLst/>
          </a:prstGeom>
          <a:noFill/>
        </p:spPr>
        <p:txBody>
          <a:bodyPr wrap="square" rtlCol="0" anchor="t">
            <a:spAutoFit/>
          </a:bodyPr>
          <a:lstStyle/>
          <a:p>
            <a:pPr lvl="1" algn="l"/>
            <a:r>
              <a:rPr sz="1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ABS material</a:t>
            </a:r>
          </a:p>
        </p:txBody>
      </p:sp>
      <p:sp>
        <p:nvSpPr>
          <p:cNvPr id="5" name="文本框 4"/>
          <p:cNvSpPr txBox="1"/>
          <p:nvPr/>
        </p:nvSpPr>
        <p:spPr>
          <a:xfrm>
            <a:off x="-31115" y="3958590"/>
            <a:ext cx="2059940" cy="337185"/>
          </a:xfrm>
          <a:prstGeom prst="rect">
            <a:avLst/>
          </a:prstGeom>
          <a:noFill/>
        </p:spPr>
        <p:txBody>
          <a:bodyPr wrap="none" rtlCol="0" anchor="t">
            <a:spAutoFit/>
          </a:bodyPr>
          <a:lstStyle/>
          <a:p>
            <a:pPr algn="l"/>
            <a:r>
              <a:rPr lang="zh-CN" altLang="en-US" sz="1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Airflow adjustable</a:t>
            </a:r>
          </a:p>
        </p:txBody>
      </p:sp>
      <p:sp>
        <p:nvSpPr>
          <p:cNvPr id="7" name="文本框 6"/>
          <p:cNvSpPr txBox="1"/>
          <p:nvPr/>
        </p:nvSpPr>
        <p:spPr>
          <a:xfrm>
            <a:off x="7740650" y="3896360"/>
            <a:ext cx="2795270" cy="275590"/>
          </a:xfrm>
          <a:prstGeom prst="rect">
            <a:avLst/>
          </a:prstGeom>
          <a:noFill/>
        </p:spPr>
        <p:txBody>
          <a:bodyPr wrap="none" rtlCol="0" anchor="t">
            <a:spAutoFit/>
          </a:bodyPr>
          <a:lstStyle/>
          <a:p>
            <a:pPr lvl="1" algn="l"/>
            <a:r>
              <a:rPr lang="zh-CN" altLang="en-US"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Dispersed air outlet method</a:t>
            </a:r>
          </a:p>
        </p:txBody>
      </p:sp>
      <p:sp>
        <p:nvSpPr>
          <p:cNvPr id="21" name="文本框 20"/>
          <p:cNvSpPr txBox="1"/>
          <p:nvPr/>
        </p:nvSpPr>
        <p:spPr>
          <a:xfrm>
            <a:off x="8286115" y="1410335"/>
            <a:ext cx="2099310" cy="306705"/>
          </a:xfrm>
          <a:prstGeom prst="rect">
            <a:avLst/>
          </a:prstGeom>
          <a:noFill/>
        </p:spPr>
        <p:txBody>
          <a:bodyPr wrap="none" rtlCol="0" anchor="t">
            <a:spAutoFit/>
          </a:bodyPr>
          <a:lstStyle/>
          <a:p>
            <a:pPr algn="l"/>
            <a:r>
              <a:rPr lang="zh-CN" altLang="en-US" sz="1400" b="1">
                <a:solidFill>
                  <a:schemeClr val="tx2"/>
                </a:solidFill>
                <a:sym typeface="+mn-ea"/>
              </a:rPr>
              <a:t>Streamlined throat design</a:t>
            </a:r>
          </a:p>
        </p:txBody>
      </p:sp>
      <p:sp>
        <p:nvSpPr>
          <p:cNvPr id="23" name="文本框 22"/>
          <p:cNvSpPr txBox="1"/>
          <p:nvPr/>
        </p:nvSpPr>
        <p:spPr>
          <a:xfrm>
            <a:off x="3135630" y="4517390"/>
            <a:ext cx="3997325" cy="337185"/>
          </a:xfrm>
          <a:prstGeom prst="rect">
            <a:avLst/>
          </a:prstGeom>
          <a:noFill/>
        </p:spPr>
        <p:txBody>
          <a:bodyPr wrap="none" rtlCol="0" anchor="t">
            <a:spAutoFit/>
          </a:bodyPr>
          <a:lstStyle/>
          <a:p>
            <a:pPr algn="l"/>
            <a:r>
              <a:rPr lang="zh-CN" altLang="en-US" sz="1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Coanda effect, extends airflow radius</a:t>
            </a:r>
          </a:p>
        </p:txBody>
      </p:sp>
      <p:sp>
        <p:nvSpPr>
          <p:cNvPr id="24" name="文本框 23"/>
          <p:cNvSpPr txBox="1"/>
          <p:nvPr/>
        </p:nvSpPr>
        <p:spPr>
          <a:xfrm>
            <a:off x="609600" y="1073150"/>
            <a:ext cx="8316595" cy="337185"/>
          </a:xfrm>
          <a:prstGeom prst="rect">
            <a:avLst/>
          </a:prstGeom>
          <a:noFill/>
        </p:spPr>
        <p:txBody>
          <a:bodyPr wrap="none" rtlCol="0" anchor="t">
            <a:spAutoFit/>
          </a:bodyPr>
          <a:lstStyle/>
          <a:p>
            <a:pPr algn="l"/>
            <a:r>
              <a:rPr lang="zh-CN" altLang="en-US" sz="1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Installation with rotary knobs and snap fasteners, simple and reliable operation</a:t>
            </a:r>
          </a:p>
        </p:txBody>
      </p:sp>
      <p:sp>
        <p:nvSpPr>
          <p:cNvPr id="26" name="TextBox 61"/>
          <p:cNvSpPr>
            <a:spLocks noChangeArrowheads="1"/>
          </p:cNvSpPr>
          <p:nvPr/>
        </p:nvSpPr>
        <p:spPr bwMode="auto">
          <a:xfrm>
            <a:off x="867647" y="573511"/>
            <a:ext cx="49911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BlauFast pipeline system components</a:t>
            </a:r>
          </a:p>
        </p:txBody>
      </p:sp>
      <p:sp>
        <p:nvSpPr>
          <p:cNvPr id="27"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repeatCount="5000" fill="hold" nodeType="clickEffect">
                                  <p:stCondLst>
                                    <p:cond delay="0"/>
                                  </p:stCondLst>
                                  <p:childTnLst>
                                    <p:set>
                                      <p:cBhvr>
                                        <p:cTn id="6" dur="1000" fill="hold">
                                          <p:stCondLst>
                                            <p:cond delay="0"/>
                                          </p:stCondLst>
                                        </p:cTn>
                                        <p:tgtEl>
                                          <p:spTgt spid="25"/>
                                        </p:tgtEl>
                                        <p:attrNameLst>
                                          <p:attrName>style.visibility</p:attrName>
                                        </p:attrNameLst>
                                      </p:cBhvr>
                                      <p:to>
                                        <p:strVal val="visible"/>
                                      </p:to>
                                    </p:set>
                                    <p:animEffect transition="in" filter="strips(downRight)">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21" grpId="0"/>
      <p:bldP spid="23"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2441630"/>
            <a:ext cx="4828916"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3" name="文本框 2"/>
          <p:cNvSpPr>
            <a:spLocks noChangeArrowheads="1"/>
          </p:cNvSpPr>
          <p:nvPr/>
        </p:nvSpPr>
        <p:spPr bwMode="auto">
          <a:xfrm>
            <a:off x="1892195" y="2739449"/>
            <a:ext cx="1732915" cy="47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None/>
            </a:pPr>
            <a:r>
              <a:rPr lang="zh-CN" altLang="en-US" sz="27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Part </a:t>
            </a:r>
            <a:r>
              <a:rPr lang="en-US" altLang="zh-CN" sz="27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a:t>
            </a:r>
            <a:r>
              <a:rPr lang="zh-CN" altLang="en-US" sz="27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a:t>
            </a:r>
            <a:r>
              <a:rPr lang="en-US" altLang="zh-CN" sz="27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ur</a:t>
            </a:r>
          </a:p>
        </p:txBody>
      </p:sp>
      <p:sp>
        <p:nvSpPr>
          <p:cNvPr id="9" name="文本框 8"/>
          <p:cNvSpPr>
            <a:spLocks noChangeArrowheads="1"/>
          </p:cNvSpPr>
          <p:nvPr/>
        </p:nvSpPr>
        <p:spPr bwMode="auto">
          <a:xfrm>
            <a:off x="5385316" y="2739449"/>
            <a:ext cx="4087495"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Comparison summary of </a:t>
            </a:r>
          </a:p>
          <a:p>
            <a:pPr algn="l">
              <a:lnSpc>
                <a:spcPct val="120000"/>
              </a:lnSpc>
            </a:pPr>
            <a:r>
              <a:rPr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 BlauFast pipeline system</a:t>
            </a:r>
          </a:p>
        </p:txBody>
      </p:sp>
      <p:sp>
        <p:nvSpPr>
          <p:cNvPr id="10" name="矩形 9"/>
          <p:cNvSpPr>
            <a:spLocks noChangeArrowheads="1"/>
          </p:cNvSpPr>
          <p:nvPr/>
        </p:nvSpPr>
        <p:spPr bwMode="auto">
          <a:xfrm>
            <a:off x="5171855" y="3517810"/>
            <a:ext cx="5269104" cy="17910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11" name="矩形 10"/>
          <p:cNvSpPr>
            <a:spLocks noChangeArrowheads="1"/>
          </p:cNvSpPr>
          <p:nvPr/>
        </p:nvSpPr>
        <p:spPr bwMode="auto">
          <a:xfrm>
            <a:off x="4894177" y="2441630"/>
            <a:ext cx="277678"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 calcmode="lin" valueType="num">
                                      <p:cBhvr>
                                        <p:cTn id="10" dur="400" fill="hold"/>
                                        <p:tgtEl>
                                          <p:spTgt spid="11"/>
                                        </p:tgtEl>
                                        <p:attrNameLst>
                                          <p:attrName>ppt_x</p:attrName>
                                        </p:attrNameLst>
                                      </p:cBhvr>
                                      <p:tavLst>
                                        <p:tav tm="0">
                                          <p:val>
                                            <p:strVal val="#ppt_x"/>
                                          </p:val>
                                        </p:tav>
                                        <p:tav tm="100000">
                                          <p:val>
                                            <p:strVal val="#ppt_x"/>
                                          </p:val>
                                        </p:tav>
                                      </p:tavLst>
                                    </p:anim>
                                    <p:anim calcmode="lin" valueType="num">
                                      <p:cBhvr>
                                        <p:cTn id="11" dur="400" fill="hold"/>
                                        <p:tgtEl>
                                          <p:spTgt spid="11"/>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10" grpId="0" bldLvl="0" animBg="1" autoUpdateAnimBg="0"/>
      <p:bldP spid="11"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r="19496"/>
          <a:stretch>
            <a:fillRect/>
          </a:stretch>
        </p:blipFill>
        <p:spPr>
          <a:xfrm>
            <a:off x="252095" y="1151255"/>
            <a:ext cx="5561330" cy="4739005"/>
          </a:xfrm>
          <a:prstGeom prst="roundRect">
            <a:avLst/>
          </a:prstGeom>
        </p:spPr>
      </p:pic>
      <p:pic>
        <p:nvPicPr>
          <p:cNvPr id="7" name="图片 6"/>
          <p:cNvPicPr>
            <a:picLocks noChangeAspect="1"/>
          </p:cNvPicPr>
          <p:nvPr/>
        </p:nvPicPr>
        <p:blipFill>
          <a:blip r:embed="rId3"/>
          <a:stretch>
            <a:fillRect/>
          </a:stretch>
        </p:blipFill>
        <p:spPr>
          <a:xfrm>
            <a:off x="683895" y="1511300"/>
            <a:ext cx="1660525" cy="400685"/>
          </a:xfrm>
          <a:prstGeom prst="rect">
            <a:avLst/>
          </a:prstGeom>
        </p:spPr>
      </p:pic>
      <p:sp>
        <p:nvSpPr>
          <p:cNvPr id="9" name="TextBox 61"/>
          <p:cNvSpPr>
            <a:spLocks noChangeArrowheads="1"/>
          </p:cNvSpPr>
          <p:nvPr/>
        </p:nvSpPr>
        <p:spPr bwMode="auto">
          <a:xfrm>
            <a:off x="867647" y="573511"/>
            <a:ext cx="48825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all-new BlauFast pipeline system</a:t>
            </a:r>
          </a:p>
        </p:txBody>
      </p:sp>
      <p:sp>
        <p:nvSpPr>
          <p:cNvPr id="6" name="TextBox 22"/>
          <p:cNvSpPr txBox="1"/>
          <p:nvPr/>
        </p:nvSpPr>
        <p:spPr>
          <a:xfrm>
            <a:off x="0" y="573405"/>
            <a:ext cx="639445" cy="398780"/>
          </a:xfrm>
          <a:prstGeom prst="rect">
            <a:avLst/>
          </a:prstGeom>
          <a:noFill/>
        </p:spPr>
        <p:txBody>
          <a:bodyPr wrap="square" rtlCol="0">
            <a:spAutoFit/>
          </a:bodyPr>
          <a:lstStyle/>
          <a:p>
            <a:r>
              <a:rPr lang="en-US" altLang="zh-CN" sz="2000" dirty="0" smtClean="0">
                <a:solidFill>
                  <a:schemeClr val="bg1"/>
                </a:solidFill>
                <a:latin typeface="Bodoni MT Black" panose="02070A03080606020203" pitchFamily="18" charset="0"/>
              </a:rPr>
              <a:t>  1</a:t>
            </a:r>
            <a:endParaRPr lang="zh-CN" altLang="en-US" sz="2000" dirty="0">
              <a:solidFill>
                <a:schemeClr val="bg1"/>
              </a:solidFill>
              <a:latin typeface="Bodoni MT Black" panose="02070A03080606020203" pitchFamily="18" charset="0"/>
            </a:endParaRPr>
          </a:p>
        </p:txBody>
      </p:sp>
      <p:pic>
        <p:nvPicPr>
          <p:cNvPr id="8" name="图片 7"/>
          <p:cNvPicPr>
            <a:picLocks noChangeAspect="1"/>
          </p:cNvPicPr>
          <p:nvPr/>
        </p:nvPicPr>
        <p:blipFill>
          <a:blip r:embed="rId4"/>
          <a:stretch>
            <a:fillRect/>
          </a:stretch>
        </p:blipFill>
        <p:spPr>
          <a:xfrm>
            <a:off x="6732270" y="1151255"/>
            <a:ext cx="3282950" cy="47224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61"/>
          <p:cNvSpPr>
            <a:spLocks noChangeArrowheads="1"/>
          </p:cNvSpPr>
          <p:nvPr/>
        </p:nvSpPr>
        <p:spPr bwMode="auto">
          <a:xfrm>
            <a:off x="867647" y="573511"/>
            <a:ext cx="81349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Comparison of the BlauFast pipeline system with other brands</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4.1</a:t>
            </a:r>
          </a:p>
        </p:txBody>
      </p:sp>
      <p:grpSp>
        <p:nvGrpSpPr>
          <p:cNvPr id="13" name="组合 12"/>
          <p:cNvGrpSpPr/>
          <p:nvPr/>
        </p:nvGrpSpPr>
        <p:grpSpPr>
          <a:xfrm>
            <a:off x="1427480" y="2016125"/>
            <a:ext cx="3498215" cy="2352040"/>
            <a:chOff x="3974" y="2330"/>
            <a:chExt cx="4842" cy="2538"/>
          </a:xfrm>
        </p:grpSpPr>
        <p:pic>
          <p:nvPicPr>
            <p:cNvPr id="4" name="图片 3" descr="a4a2225dc6c7e473baa60ec539c7cbd"/>
            <p:cNvPicPr>
              <a:picLocks noChangeAspect="1"/>
            </p:cNvPicPr>
            <p:nvPr/>
          </p:nvPicPr>
          <p:blipFill>
            <a:blip r:embed="rId2"/>
            <a:srcRect l="7048" t="21131" r="20185"/>
            <a:stretch>
              <a:fillRect/>
            </a:stretch>
          </p:blipFill>
          <p:spPr>
            <a:xfrm rot="16200000">
              <a:off x="5957" y="2009"/>
              <a:ext cx="2538" cy="3180"/>
            </a:xfrm>
            <a:prstGeom prst="rect">
              <a:avLst/>
            </a:prstGeom>
          </p:spPr>
        </p:pic>
        <p:pic>
          <p:nvPicPr>
            <p:cNvPr id="3" name="图片 2" descr="97ba64621be3be0ace018ea857a7117"/>
            <p:cNvPicPr>
              <a:picLocks noChangeAspect="1"/>
            </p:cNvPicPr>
            <p:nvPr/>
          </p:nvPicPr>
          <p:blipFill>
            <a:blip r:embed="rId3"/>
            <a:srcRect t="9812" r="21977" b="49110"/>
            <a:stretch>
              <a:fillRect/>
            </a:stretch>
          </p:blipFill>
          <p:spPr>
            <a:xfrm rot="16200000" flipH="1">
              <a:off x="3537" y="2767"/>
              <a:ext cx="2536" cy="1662"/>
            </a:xfrm>
            <a:prstGeom prst="rect">
              <a:avLst/>
            </a:prstGeom>
          </p:spPr>
        </p:pic>
      </p:grpSp>
      <p:grpSp>
        <p:nvGrpSpPr>
          <p:cNvPr id="12" name="组合 11"/>
          <p:cNvGrpSpPr/>
          <p:nvPr/>
        </p:nvGrpSpPr>
        <p:grpSpPr>
          <a:xfrm>
            <a:off x="5724525" y="1463675"/>
            <a:ext cx="3422650" cy="3662680"/>
            <a:chOff x="6176" y="5846"/>
            <a:chExt cx="3022" cy="4354"/>
          </a:xfrm>
        </p:grpSpPr>
        <p:pic>
          <p:nvPicPr>
            <p:cNvPr id="9" name="图片 8" descr="913e46d63acbdaa0fb3fde62344735b"/>
            <p:cNvPicPr>
              <a:picLocks noChangeAspect="1"/>
            </p:cNvPicPr>
            <p:nvPr/>
          </p:nvPicPr>
          <p:blipFill>
            <a:blip r:embed="rId4"/>
            <a:srcRect b="27435"/>
            <a:stretch>
              <a:fillRect/>
            </a:stretch>
          </p:blipFill>
          <p:spPr>
            <a:xfrm flipV="1">
              <a:off x="6176" y="5846"/>
              <a:ext cx="3021" cy="2555"/>
            </a:xfrm>
            <a:prstGeom prst="rect">
              <a:avLst/>
            </a:prstGeom>
          </p:spPr>
        </p:pic>
        <p:pic>
          <p:nvPicPr>
            <p:cNvPr id="2" name="图片 1"/>
            <p:cNvPicPr>
              <a:picLocks noChangeAspect="1"/>
            </p:cNvPicPr>
            <p:nvPr/>
          </p:nvPicPr>
          <p:blipFill>
            <a:blip r:embed="rId5"/>
            <a:srcRect b="32689"/>
            <a:stretch>
              <a:fillRect/>
            </a:stretch>
          </p:blipFill>
          <p:spPr>
            <a:xfrm flipV="1">
              <a:off x="6176" y="7102"/>
              <a:ext cx="3022" cy="3099"/>
            </a:xfrm>
            <a:prstGeom prst="rect">
              <a:avLst/>
            </a:prstGeom>
          </p:spPr>
        </p:pic>
      </p:grpSp>
      <p:sp>
        <p:nvSpPr>
          <p:cNvPr id="5" name="文本框 4"/>
          <p:cNvSpPr txBox="1"/>
          <p:nvPr/>
        </p:nvSpPr>
        <p:spPr>
          <a:xfrm>
            <a:off x="2700020" y="1709420"/>
            <a:ext cx="807085" cy="275590"/>
          </a:xfrm>
          <a:prstGeom prst="rect">
            <a:avLst/>
          </a:prstGeom>
          <a:noFill/>
        </p:spPr>
        <p:txBody>
          <a:bodyPr wrap="none" rtlCol="0" anchor="t">
            <a:spAutoFit/>
          </a:bodyPr>
          <a:lstStyle/>
          <a:p>
            <a:pPr algn="l"/>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Blaufast </a:t>
            </a:r>
            <a:endParaRPr lang="en-US" alt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564255" y="1709420"/>
            <a:ext cx="1149985" cy="275590"/>
          </a:xfrm>
          <a:prstGeom prst="rect">
            <a:avLst/>
          </a:prstGeom>
          <a:noFill/>
        </p:spPr>
        <p:txBody>
          <a:bodyPr wrap="none" rtlCol="0" anchor="t">
            <a:spAutoFit/>
          </a:bodyPr>
          <a:lstStyle/>
          <a:p>
            <a:pPr algn="l"/>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Other brands</a:t>
            </a:r>
          </a:p>
        </p:txBody>
      </p:sp>
      <p:sp>
        <p:nvSpPr>
          <p:cNvPr id="7" name="文本框 6"/>
          <p:cNvSpPr txBox="1"/>
          <p:nvPr/>
        </p:nvSpPr>
        <p:spPr>
          <a:xfrm>
            <a:off x="1404620" y="1709420"/>
            <a:ext cx="1149985" cy="275590"/>
          </a:xfrm>
          <a:prstGeom prst="rect">
            <a:avLst/>
          </a:prstGeom>
          <a:noFill/>
        </p:spPr>
        <p:txBody>
          <a:bodyPr wrap="none" rtlCol="0" anchor="t">
            <a:spAutoFit/>
          </a:bodyPr>
          <a:lstStyle/>
          <a:p>
            <a:pPr algn="l"/>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Other brands</a:t>
            </a:r>
          </a:p>
        </p:txBody>
      </p:sp>
      <p:sp>
        <p:nvSpPr>
          <p:cNvPr id="8" name="文本框 7"/>
          <p:cNvSpPr txBox="1"/>
          <p:nvPr/>
        </p:nvSpPr>
        <p:spPr>
          <a:xfrm>
            <a:off x="9180830" y="1944370"/>
            <a:ext cx="1149985" cy="275590"/>
          </a:xfrm>
          <a:prstGeom prst="rect">
            <a:avLst/>
          </a:prstGeom>
          <a:noFill/>
        </p:spPr>
        <p:txBody>
          <a:bodyPr wrap="none" rtlCol="0" anchor="t">
            <a:spAutoFit/>
          </a:bodyPr>
          <a:lstStyle/>
          <a:p>
            <a:pPr algn="l"/>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Other brands</a:t>
            </a:r>
          </a:p>
        </p:txBody>
      </p:sp>
      <p:sp>
        <p:nvSpPr>
          <p:cNvPr id="10" name="文本框 9"/>
          <p:cNvSpPr txBox="1"/>
          <p:nvPr/>
        </p:nvSpPr>
        <p:spPr>
          <a:xfrm>
            <a:off x="9180830" y="3086735"/>
            <a:ext cx="1149985" cy="275590"/>
          </a:xfrm>
          <a:prstGeom prst="rect">
            <a:avLst/>
          </a:prstGeom>
          <a:noFill/>
        </p:spPr>
        <p:txBody>
          <a:bodyPr wrap="none" rtlCol="0" anchor="t">
            <a:spAutoFit/>
          </a:bodyPr>
          <a:lstStyle/>
          <a:p>
            <a:pPr algn="l"/>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Other brands</a:t>
            </a:r>
          </a:p>
        </p:txBody>
      </p:sp>
      <p:sp>
        <p:nvSpPr>
          <p:cNvPr id="14" name="文本框 13"/>
          <p:cNvSpPr txBox="1"/>
          <p:nvPr/>
        </p:nvSpPr>
        <p:spPr>
          <a:xfrm>
            <a:off x="9075420" y="4229100"/>
            <a:ext cx="1390015" cy="275590"/>
          </a:xfrm>
          <a:prstGeom prst="rect">
            <a:avLst/>
          </a:prstGeom>
          <a:noFill/>
        </p:spPr>
        <p:txBody>
          <a:bodyPr wrap="none" rtlCol="0" anchor="t">
            <a:spAutoFit/>
          </a:bodyPr>
          <a:lstStyle/>
          <a:p>
            <a:pPr algn="l"/>
            <a:r>
              <a:rPr lang="zh-CN" altLang="en-US"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Blaufast pipeline</a:t>
            </a:r>
          </a:p>
        </p:txBody>
      </p:sp>
      <p:sp>
        <p:nvSpPr>
          <p:cNvPr id="16" name="文本框 15"/>
          <p:cNvSpPr txBox="1"/>
          <p:nvPr/>
        </p:nvSpPr>
        <p:spPr>
          <a:xfrm>
            <a:off x="467995" y="4537075"/>
            <a:ext cx="5257800" cy="1555750"/>
          </a:xfrm>
          <a:prstGeom prst="rect">
            <a:avLst/>
          </a:prstGeom>
          <a:noFill/>
        </p:spPr>
        <p:txBody>
          <a:bodyPr wrap="square" rtlCol="0" anchor="t">
            <a:spAutoFit/>
          </a:bodyPr>
          <a:lstStyle/>
          <a:p>
            <a:pPr>
              <a:lnSpc>
                <a:spcPct val="17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The inner wall formulation of the Blaufast pipeline: smooth and uniform, memory rebound, neatly grooved</a:t>
            </a:r>
          </a:p>
          <a:p>
            <a:pPr>
              <a:lnSpc>
                <a:spcPct val="17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Inner walls of other brands: more protrusions, uneven widths, and prone to bending and deformation</a:t>
            </a:r>
          </a:p>
        </p:txBody>
      </p:sp>
      <p:sp>
        <p:nvSpPr>
          <p:cNvPr id="15" name="矩形 1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category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61"/>
          <p:cNvSpPr>
            <a:spLocks noChangeArrowheads="1"/>
          </p:cNvSpPr>
          <p:nvPr/>
        </p:nvSpPr>
        <p:spPr bwMode="auto">
          <a:xfrm>
            <a:off x="867647" y="573511"/>
            <a:ext cx="81349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Comparison of the BlauFast pipeline system with other brands</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Accessories</a:t>
            </a:r>
          </a:p>
        </p:txBody>
      </p:sp>
      <p:sp>
        <p:nvSpPr>
          <p:cNvPr id="3" name="文本框 2"/>
          <p:cNvSpPr txBox="1"/>
          <p:nvPr/>
        </p:nvSpPr>
        <p:spPr>
          <a:xfrm>
            <a:off x="3470275" y="1656080"/>
            <a:ext cx="4885055" cy="2986405"/>
          </a:xfrm>
          <a:prstGeom prst="rect">
            <a:avLst/>
          </a:prstGeom>
          <a:noFill/>
        </p:spPr>
        <p:txBody>
          <a:bodyPr wrap="square" rtlCol="0" anchor="t">
            <a:noAutofit/>
          </a:bodyPr>
          <a:lstStyle/>
          <a:p>
            <a:pPr>
              <a:lnSpc>
                <a:spcPct val="17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All components of the Blaufast pipeline system</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All tee fittings are equipped with adjustable double butterfly valves.</a:t>
            </a:r>
          </a:p>
          <a:p>
            <a:pPr>
              <a:lnSpc>
                <a:spcPct val="17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In other brands like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Lian Feng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and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Lang Tong</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certain tee fittings currently come equipped with single-blade valves.</a:t>
            </a:r>
          </a:p>
          <a:p>
            <a:pPr>
              <a:lnSpc>
                <a:spcPct val="17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And in the diagonal tee fittings, Blaufast has precise airflow control valves on both branch outlets, whereas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Lian Feng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and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Lang Tong</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only have single-blade valves on the different diameter ends.</a:t>
            </a:r>
          </a:p>
          <a:p>
            <a:pPr>
              <a:lnSpc>
                <a:spcPct val="17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Currently, other brands have not yet launched tee fittings with adjustable valves.</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4.1</a:t>
            </a:r>
          </a:p>
        </p:txBody>
      </p:sp>
      <p:pic>
        <p:nvPicPr>
          <p:cNvPr id="8" name="图片 7"/>
          <p:cNvPicPr>
            <a:picLocks noChangeAspect="1"/>
          </p:cNvPicPr>
          <p:nvPr/>
        </p:nvPicPr>
        <p:blipFill>
          <a:blip r:embed="rId2"/>
          <a:stretch>
            <a:fillRect/>
          </a:stretch>
        </p:blipFill>
        <p:spPr>
          <a:xfrm>
            <a:off x="734060" y="1584325"/>
            <a:ext cx="2632075" cy="2372995"/>
          </a:xfrm>
          <a:prstGeom prst="roundRect">
            <a:avLst/>
          </a:prstGeom>
          <a:ln w="12700" cmpd="sng">
            <a:solidFill>
              <a:schemeClr val="accent1">
                <a:shade val="50000"/>
              </a:schemeClr>
            </a:solidFill>
            <a:prstDash val="solid"/>
          </a:ln>
        </p:spPr>
      </p:pic>
      <p:pic>
        <p:nvPicPr>
          <p:cNvPr id="2" name="图片 1"/>
          <p:cNvPicPr>
            <a:picLocks noChangeAspect="1"/>
          </p:cNvPicPr>
          <p:nvPr/>
        </p:nvPicPr>
        <p:blipFill>
          <a:blip r:embed="rId3"/>
          <a:stretch>
            <a:fillRect/>
          </a:stretch>
        </p:blipFill>
        <p:spPr>
          <a:xfrm>
            <a:off x="8459470" y="1515110"/>
            <a:ext cx="1520825" cy="1050925"/>
          </a:xfrm>
          <a:prstGeom prst="rect">
            <a:avLst/>
          </a:prstGeom>
        </p:spPr>
      </p:pic>
      <p:sp>
        <p:nvSpPr>
          <p:cNvPr id="4" name="文本框 3"/>
          <p:cNvSpPr txBox="1"/>
          <p:nvPr/>
        </p:nvSpPr>
        <p:spPr>
          <a:xfrm>
            <a:off x="8684895" y="2566035"/>
            <a:ext cx="1117600" cy="337185"/>
          </a:xfrm>
          <a:prstGeom prst="rect">
            <a:avLst/>
          </a:prstGeom>
          <a:noFill/>
        </p:spPr>
        <p:txBody>
          <a:bodyPr wrap="none" rtlCol="0" anchor="t">
            <a:spAutoFit/>
          </a:bodyPr>
          <a:lstStyle/>
          <a:p>
            <a:pPr algn="l"/>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Lian Feng</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4"/>
          <a:srcRect r="21159"/>
          <a:stretch>
            <a:fillRect/>
          </a:stretch>
        </p:blipFill>
        <p:spPr>
          <a:xfrm>
            <a:off x="611505" y="4176395"/>
            <a:ext cx="2877185" cy="1539875"/>
          </a:xfrm>
          <a:prstGeom prst="roundRect">
            <a:avLst/>
          </a:prstGeom>
        </p:spPr>
      </p:pic>
      <p:pic>
        <p:nvPicPr>
          <p:cNvPr id="6" name="图片 5"/>
          <p:cNvPicPr>
            <a:picLocks noChangeAspect="1"/>
          </p:cNvPicPr>
          <p:nvPr/>
        </p:nvPicPr>
        <p:blipFill>
          <a:blip r:embed="rId5"/>
          <a:stretch>
            <a:fillRect/>
          </a:stretch>
        </p:blipFill>
        <p:spPr>
          <a:xfrm>
            <a:off x="8549640" y="4032250"/>
            <a:ext cx="1341120" cy="1133475"/>
          </a:xfrm>
          <a:prstGeom prst="rect">
            <a:avLst/>
          </a:prstGeom>
        </p:spPr>
      </p:pic>
      <p:sp>
        <p:nvSpPr>
          <p:cNvPr id="9" name="文本框 8"/>
          <p:cNvSpPr txBox="1"/>
          <p:nvPr/>
        </p:nvSpPr>
        <p:spPr>
          <a:xfrm>
            <a:off x="8710295" y="5184775"/>
            <a:ext cx="1192530" cy="337185"/>
          </a:xfrm>
          <a:prstGeom prst="rect">
            <a:avLst/>
          </a:prstGeom>
          <a:noFill/>
        </p:spPr>
        <p:txBody>
          <a:bodyPr wrap="none" rtlCol="0" anchor="t">
            <a:spAutoFit/>
          </a:bodyPr>
          <a:lstStyle/>
          <a:p>
            <a:pPr algn="l"/>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Lang Tong</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21385" y="1454150"/>
            <a:ext cx="2009775" cy="2037715"/>
          </a:xfrm>
          <a:prstGeom prst="rect">
            <a:avLst/>
          </a:prstGeom>
        </p:spPr>
      </p:pic>
      <p:sp>
        <p:nvSpPr>
          <p:cNvPr id="26" name="TextBox 61"/>
          <p:cNvSpPr>
            <a:spLocks noChangeArrowheads="1"/>
          </p:cNvSpPr>
          <p:nvPr/>
        </p:nvSpPr>
        <p:spPr bwMode="auto">
          <a:xfrm>
            <a:off x="867647" y="573511"/>
            <a:ext cx="81349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Comparison of the BlauFast pipeline system with other brands</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4.1</a:t>
            </a:r>
          </a:p>
        </p:txBody>
      </p:sp>
      <p:sp>
        <p:nvSpPr>
          <p:cNvPr id="6" name="文本框 5"/>
          <p:cNvSpPr txBox="1"/>
          <p:nvPr/>
        </p:nvSpPr>
        <p:spPr>
          <a:xfrm>
            <a:off x="1092200" y="3521710"/>
            <a:ext cx="2309495" cy="337185"/>
          </a:xfrm>
          <a:prstGeom prst="rect">
            <a:avLst/>
          </a:prstGeom>
          <a:noFill/>
          <a:ln>
            <a:noFill/>
          </a:ln>
        </p:spPr>
        <p:txBody>
          <a:bodyPr wrap="square" rtlCol="0" anchor="t">
            <a:spAutoFit/>
          </a:bodyPr>
          <a:lstStyle/>
          <a:p>
            <a:r>
              <a:rPr lang="zh-CN" altLang="en-US" sz="1600">
                <a:solidFill>
                  <a:schemeClr val="tx2"/>
                </a:solidFill>
                <a:latin typeface="微软雅黑" panose="020B0503020204020204" pitchFamily="34" charset="-122"/>
                <a:ea typeface="微软雅黑" panose="020B0503020204020204" pitchFamily="34" charset="-122"/>
              </a:rPr>
              <a:t>End connectors</a:t>
            </a:r>
          </a:p>
        </p:txBody>
      </p:sp>
      <p:sp>
        <p:nvSpPr>
          <p:cNvPr id="9" name="文本框 8"/>
          <p:cNvSpPr txBox="1"/>
          <p:nvPr/>
        </p:nvSpPr>
        <p:spPr>
          <a:xfrm>
            <a:off x="3142615" y="1223645"/>
            <a:ext cx="4927600" cy="3752215"/>
          </a:xfrm>
          <a:prstGeom prst="rect">
            <a:avLst/>
          </a:prstGeom>
          <a:noFill/>
        </p:spPr>
        <p:txBody>
          <a:bodyPr wrap="square" rtlCol="0" anchor="t">
            <a:spAutoFit/>
          </a:bodyPr>
          <a:lstStyle/>
          <a:p>
            <a:pPr>
              <a:lnSpc>
                <a:spcPct val="170000"/>
              </a:lnSpc>
            </a:pPr>
            <a:r>
              <a:rPr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The Blaufast end connectors are made from new TPV material, certified for RoHS compliance, antibacterial properties, mold resistance, antistatic properties, and weather resistance.</a:t>
            </a:r>
          </a:p>
          <a:p>
            <a:pPr>
              <a:lnSpc>
                <a:spcPct val="170000"/>
              </a:lnSpc>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More model specifications：</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63</a:t>
            </a:r>
            <a:r>
              <a:rPr lang="zh-CN" altLang="en-US" sz="10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（Pipe dimensions）</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/80</a:t>
            </a:r>
            <a:r>
              <a:rPr lang="zh-CN" altLang="en-US" sz="10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（Air vent dimensions）</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75/80</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75/100</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110/100</a:t>
            </a:r>
            <a:endPar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7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In other brands, most still use aluminum foil ducts. Brands like </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Lian Feng</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and those imitating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Lian Feng</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use plastic TPE for the duct body, but none have performance certifications.</a:t>
            </a:r>
          </a:p>
        </p:txBody>
      </p:sp>
      <p:sp>
        <p:nvSpPr>
          <p:cNvPr id="12" name="文本框 11"/>
          <p:cNvSpPr txBox="1"/>
          <p:nvPr/>
        </p:nvSpPr>
        <p:spPr>
          <a:xfrm>
            <a:off x="8749030" y="2684145"/>
            <a:ext cx="1310640" cy="306705"/>
          </a:xfrm>
          <a:prstGeom prst="rect">
            <a:avLst/>
          </a:prstGeom>
          <a:noFill/>
        </p:spPr>
        <p:txBody>
          <a:bodyPr wrap="none" rtlCol="0" anchor="t">
            <a:spAutoFit/>
          </a:bodyPr>
          <a:lstStyle/>
          <a:p>
            <a:pPr algn="l"/>
            <a:r>
              <a:rPr lang="zh-CN" altLang="en-US" sz="1400">
                <a:latin typeface="微软雅黑" panose="020B0503020204020204" pitchFamily="34" charset="-122"/>
                <a:ea typeface="微软雅黑" panose="020B0503020204020204" pitchFamily="34" charset="-122"/>
                <a:cs typeface="微软雅黑" panose="020B0503020204020204" pitchFamily="34" charset="-122"/>
              </a:rPr>
              <a:t>Other brands</a:t>
            </a:r>
          </a:p>
        </p:txBody>
      </p:sp>
      <p:pic>
        <p:nvPicPr>
          <p:cNvPr id="3" name="图片 2"/>
          <p:cNvPicPr>
            <a:picLocks noChangeAspect="1"/>
          </p:cNvPicPr>
          <p:nvPr/>
        </p:nvPicPr>
        <p:blipFill>
          <a:blip r:embed="rId3"/>
          <a:stretch>
            <a:fillRect/>
          </a:stretch>
        </p:blipFill>
        <p:spPr>
          <a:xfrm>
            <a:off x="8460740" y="1367155"/>
            <a:ext cx="1755775" cy="1316990"/>
          </a:xfrm>
          <a:prstGeom prst="rect">
            <a:avLst/>
          </a:prstGeom>
        </p:spPr>
      </p:pic>
      <p:pic>
        <p:nvPicPr>
          <p:cNvPr id="4" name="图片 3"/>
          <p:cNvPicPr>
            <a:picLocks noChangeAspect="1"/>
          </p:cNvPicPr>
          <p:nvPr/>
        </p:nvPicPr>
        <p:blipFill>
          <a:blip r:embed="rId4"/>
          <a:srcRect t="14288" b="18026"/>
          <a:stretch>
            <a:fillRect/>
          </a:stretch>
        </p:blipFill>
        <p:spPr>
          <a:xfrm>
            <a:off x="8562975" y="3024505"/>
            <a:ext cx="1551305" cy="2334260"/>
          </a:xfrm>
          <a:prstGeom prst="rect">
            <a:avLst/>
          </a:prstGeom>
        </p:spPr>
      </p:pic>
      <p:pic>
        <p:nvPicPr>
          <p:cNvPr id="2" name="图片 1" descr="C:/Users/Administrator/AppData/Local/Temp/picturecompress_20220228154357/output_1.pngoutput_1"/>
          <p:cNvPicPr>
            <a:picLocks noChangeAspect="1"/>
          </p:cNvPicPr>
          <p:nvPr/>
        </p:nvPicPr>
        <p:blipFill>
          <a:blip r:embed="rId5"/>
          <a:srcRect/>
          <a:stretch>
            <a:fillRect/>
          </a:stretch>
        </p:blipFill>
        <p:spPr>
          <a:xfrm>
            <a:off x="1120140" y="3930650"/>
            <a:ext cx="1631315" cy="2160270"/>
          </a:xfrm>
          <a:prstGeom prst="rect">
            <a:avLst/>
          </a:prstGeom>
        </p:spPr>
      </p:pic>
      <p:sp>
        <p:nvSpPr>
          <p:cNvPr id="7" name="矩形 6"/>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Accessories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61"/>
          <p:cNvSpPr>
            <a:spLocks noChangeArrowheads="1"/>
          </p:cNvSpPr>
          <p:nvPr/>
        </p:nvSpPr>
        <p:spPr bwMode="auto">
          <a:xfrm>
            <a:off x="867647" y="573511"/>
            <a:ext cx="81349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Comparison of the BlauFast pipeline system with other brands</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4.1</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Fitting category</a:t>
            </a:r>
          </a:p>
        </p:txBody>
      </p:sp>
      <p:pic>
        <p:nvPicPr>
          <p:cNvPr id="3" name="图片 2"/>
          <p:cNvPicPr>
            <a:picLocks noChangeAspect="1"/>
          </p:cNvPicPr>
          <p:nvPr/>
        </p:nvPicPr>
        <p:blipFill>
          <a:blip r:embed="rId2"/>
          <a:stretch>
            <a:fillRect/>
          </a:stretch>
        </p:blipFill>
        <p:spPr>
          <a:xfrm>
            <a:off x="8244840" y="1511935"/>
            <a:ext cx="1425575" cy="1564005"/>
          </a:xfrm>
          <a:prstGeom prst="rect">
            <a:avLst/>
          </a:prstGeom>
        </p:spPr>
      </p:pic>
      <p:pic>
        <p:nvPicPr>
          <p:cNvPr id="6" name="图片 5"/>
          <p:cNvPicPr>
            <a:picLocks noChangeAspect="1"/>
          </p:cNvPicPr>
          <p:nvPr/>
        </p:nvPicPr>
        <p:blipFill>
          <a:blip r:embed="rId3"/>
          <a:stretch>
            <a:fillRect/>
          </a:stretch>
        </p:blipFill>
        <p:spPr>
          <a:xfrm>
            <a:off x="8316595" y="3597275"/>
            <a:ext cx="1338580" cy="1443990"/>
          </a:xfrm>
          <a:prstGeom prst="rect">
            <a:avLst/>
          </a:prstGeom>
        </p:spPr>
      </p:pic>
      <p:sp>
        <p:nvSpPr>
          <p:cNvPr id="7" name="文本框 6"/>
          <p:cNvSpPr txBox="1"/>
          <p:nvPr/>
        </p:nvSpPr>
        <p:spPr>
          <a:xfrm>
            <a:off x="8029575" y="3168015"/>
            <a:ext cx="1821815" cy="337185"/>
          </a:xfrm>
          <a:prstGeom prst="rect">
            <a:avLst/>
          </a:prstGeom>
          <a:noFill/>
        </p:spPr>
        <p:txBody>
          <a:bodyPr wrap="none" rtlCol="0" anchor="t">
            <a:spAutoFit/>
          </a:bodyPr>
          <a:lstStyle/>
          <a:p>
            <a:pPr algn="l"/>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Common fittings</a:t>
            </a:r>
          </a:p>
        </p:txBody>
      </p:sp>
      <p:sp>
        <p:nvSpPr>
          <p:cNvPr id="8" name="文本框 7"/>
          <p:cNvSpPr txBox="1"/>
          <p:nvPr/>
        </p:nvSpPr>
        <p:spPr>
          <a:xfrm>
            <a:off x="2915920" y="1838325"/>
            <a:ext cx="4927600" cy="3386455"/>
          </a:xfrm>
          <a:prstGeom prst="rect">
            <a:avLst/>
          </a:prstGeom>
          <a:noFill/>
        </p:spPr>
        <p:txBody>
          <a:bodyPr wrap="square" rtlCol="0" anchor="t">
            <a:spAutoFit/>
          </a:bodyPr>
          <a:lstStyle/>
          <a:p>
            <a:pPr>
              <a:lnSpc>
                <a:spcPct val="170000"/>
              </a:lnSpc>
            </a:pPr>
            <a:r>
              <a:rPr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All fittings in the Blaufast pipeline system are produced using white PP material.</a:t>
            </a:r>
          </a:p>
          <a:p>
            <a:pPr>
              <a:lnSpc>
                <a:spcPct val="170000"/>
              </a:lnSpc>
            </a:pP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In the production of plastic products, recycled materials are often mixed in, generally not exceeding 20%. However, when recycled materials are included, it's challenging to achieve a pure white appearance without impurities. Blaufas ensures that all plastic fittings have a pure white appearance without the inclusion of recycled materials.</a:t>
            </a:r>
          </a:p>
        </p:txBody>
      </p:sp>
      <p:pic>
        <p:nvPicPr>
          <p:cNvPr id="10" name="图片 9"/>
          <p:cNvPicPr>
            <a:picLocks noChangeAspect="1"/>
          </p:cNvPicPr>
          <p:nvPr/>
        </p:nvPicPr>
        <p:blipFill>
          <a:blip r:embed="rId4"/>
          <a:stretch>
            <a:fillRect/>
          </a:stretch>
        </p:blipFill>
        <p:spPr>
          <a:xfrm>
            <a:off x="641985" y="3721735"/>
            <a:ext cx="1873885" cy="1319530"/>
          </a:xfrm>
          <a:prstGeom prst="rect">
            <a:avLst/>
          </a:prstGeom>
          <a:noFill/>
          <a:ln w="9525">
            <a:noFill/>
          </a:ln>
        </p:spPr>
      </p:pic>
      <p:pic>
        <p:nvPicPr>
          <p:cNvPr id="31" name="图片 30"/>
          <p:cNvPicPr>
            <a:picLocks noChangeAspect="1"/>
          </p:cNvPicPr>
          <p:nvPr/>
        </p:nvPicPr>
        <p:blipFill>
          <a:blip r:embed="rId5"/>
          <a:stretch>
            <a:fillRect/>
          </a:stretch>
        </p:blipFill>
        <p:spPr>
          <a:xfrm>
            <a:off x="755650" y="1628775"/>
            <a:ext cx="1788160" cy="1539240"/>
          </a:xfrm>
          <a:prstGeom prst="rect">
            <a:avLst/>
          </a:prstGeom>
          <a:noFill/>
          <a:ln w="9525">
            <a:noFill/>
          </a:ln>
        </p:spPr>
      </p:pic>
      <p:sp>
        <p:nvSpPr>
          <p:cNvPr id="12" name="文本框 11"/>
          <p:cNvSpPr txBox="1"/>
          <p:nvPr/>
        </p:nvSpPr>
        <p:spPr>
          <a:xfrm>
            <a:off x="756920" y="3276600"/>
            <a:ext cx="1693545" cy="337185"/>
          </a:xfrm>
          <a:prstGeom prst="rect">
            <a:avLst/>
          </a:prstGeom>
          <a:noFill/>
        </p:spPr>
        <p:txBody>
          <a:bodyPr wrap="none" rtlCol="0" anchor="t">
            <a:spAutoFit/>
          </a:bodyPr>
          <a:lstStyle/>
          <a:p>
            <a:pPr algn="l"/>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Blaufast fittings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61"/>
          <p:cNvSpPr>
            <a:spLocks noChangeArrowheads="1"/>
          </p:cNvSpPr>
          <p:nvPr/>
        </p:nvSpPr>
        <p:spPr bwMode="auto">
          <a:xfrm>
            <a:off x="867647" y="573511"/>
            <a:ext cx="81349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Comparison of the BlauFast pipeline system with other brands</a:t>
            </a:r>
          </a:p>
        </p:txBody>
      </p:sp>
      <p:sp>
        <p:nvSpPr>
          <p:cNvPr id="11" name="TextBox 22"/>
          <p:cNvSpPr txBox="1"/>
          <p:nvPr/>
        </p:nvSpPr>
        <p:spPr>
          <a:xfrm>
            <a:off x="35560" y="573405"/>
            <a:ext cx="606425"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4.1</a:t>
            </a:r>
          </a:p>
        </p:txBody>
      </p:sp>
      <p:sp>
        <p:nvSpPr>
          <p:cNvPr id="25" name="矩形 24"/>
          <p:cNvSpPr/>
          <p:nvPr/>
        </p:nvSpPr>
        <p:spPr>
          <a:xfrm>
            <a:off x="0" y="2333625"/>
            <a:ext cx="51929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Pipeline cleaning</a:t>
            </a:r>
          </a:p>
        </p:txBody>
      </p:sp>
      <p:grpSp>
        <p:nvGrpSpPr>
          <p:cNvPr id="10" name="组合 9"/>
          <p:cNvGrpSpPr/>
          <p:nvPr/>
        </p:nvGrpSpPr>
        <p:grpSpPr>
          <a:xfrm>
            <a:off x="560053" y="1932940"/>
            <a:ext cx="5204654" cy="2848527"/>
            <a:chOff x="1252" y="3062"/>
            <a:chExt cx="10083" cy="5161"/>
          </a:xfrm>
        </p:grpSpPr>
        <p:grpSp>
          <p:nvGrpSpPr>
            <p:cNvPr id="2" name="组合 1"/>
            <p:cNvGrpSpPr/>
            <p:nvPr/>
          </p:nvGrpSpPr>
          <p:grpSpPr>
            <a:xfrm>
              <a:off x="1252" y="3062"/>
              <a:ext cx="10083" cy="5161"/>
              <a:chOff x="1378" y="2976"/>
              <a:chExt cx="10082" cy="5161"/>
            </a:xfrm>
          </p:grpSpPr>
          <p:pic>
            <p:nvPicPr>
              <p:cNvPr id="8196" name="Picture 4"/>
              <p:cNvPicPr>
                <a:picLocks noChangeAspect="1" noChangeArrowheads="1"/>
              </p:cNvPicPr>
              <p:nvPr/>
            </p:nvPicPr>
            <p:blipFill>
              <a:blip r:embed="rId4" cstate="print">
                <a:clrChange>
                  <a:clrFrom>
                    <a:srgbClr val="F7F7F7">
                      <a:alpha val="100000"/>
                    </a:srgbClr>
                  </a:clrFrom>
                  <a:clrTo>
                    <a:srgbClr val="F7F7F7">
                      <a:alpha val="100000"/>
                      <a:alpha val="0"/>
                    </a:srgbClr>
                  </a:clrTo>
                </a:clrChange>
                <a:extLst>
                  <a:ext uri="{28A0092B-C50C-407E-A947-70E740481C1C}">
                    <a14:useLocalDpi xmlns:a14="http://schemas.microsoft.com/office/drawing/2010/main" val="0"/>
                  </a:ext>
                </a:extLst>
              </a:blip>
              <a:srcRect/>
              <a:stretch>
                <a:fillRect/>
              </a:stretch>
            </p:blipFill>
            <p:spPr bwMode="auto">
              <a:xfrm>
                <a:off x="1997" y="2976"/>
                <a:ext cx="2121" cy="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5" y="6378"/>
                <a:ext cx="1875" cy="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bwMode="auto">
              <a:xfrm>
                <a:off x="4698" y="5630"/>
                <a:ext cx="3894" cy="0"/>
              </a:xfrm>
              <a:prstGeom prst="straightConnector1">
                <a:avLst/>
              </a:prstGeom>
              <a:solidFill>
                <a:schemeClr val="accent1"/>
              </a:solidFill>
              <a:ln w="9525" cap="flat" cmpd="sng" algn="ctr">
                <a:solidFill>
                  <a:schemeClr val="tx1"/>
                </a:solidFill>
                <a:prstDash val="solid"/>
                <a:round/>
                <a:headEnd type="none" w="med" len="med"/>
                <a:tailEnd type="arrow"/>
              </a:ln>
            </p:spPr>
          </p:cxnSp>
          <p:sp>
            <p:nvSpPr>
              <p:cNvPr id="7" name="TextBox 6"/>
              <p:cNvSpPr txBox="1"/>
              <p:nvPr/>
            </p:nvSpPr>
            <p:spPr>
              <a:xfrm>
                <a:off x="1378" y="5244"/>
                <a:ext cx="3919" cy="416"/>
              </a:xfrm>
              <a:prstGeom prst="rect">
                <a:avLst/>
              </a:prstGeom>
              <a:solidFill>
                <a:schemeClr val="bg1"/>
              </a:solidFill>
              <a:ln>
                <a:noFill/>
              </a:ln>
            </p:spPr>
            <p:txBody>
              <a:bodyPr wrap="square" rtlCol="0">
                <a:spAutoFit/>
              </a:bodyPr>
              <a:lstStyle/>
              <a:p>
                <a:pPr algn="ctr"/>
                <a:r>
                  <a:rPr lang="zh-CN" altLang="en-US" sz="900" b="1" dirty="0" smtClean="0">
                    <a:solidFill>
                      <a:schemeClr val="tx1"/>
                    </a:solidFill>
                    <a:latin typeface="微软雅黑" panose="020B0503020204020204" pitchFamily="34" charset="-122"/>
                    <a:ea typeface="微软雅黑" panose="020B0503020204020204" pitchFamily="34" charset="-122"/>
                  </a:rPr>
                  <a:t>Pipeline cleaning brush</a:t>
                </a:r>
              </a:p>
            </p:txBody>
          </p:sp>
          <p:sp>
            <p:nvSpPr>
              <p:cNvPr id="31" name="TextBox 30"/>
              <p:cNvSpPr txBox="1"/>
              <p:nvPr/>
            </p:nvSpPr>
            <p:spPr>
              <a:xfrm>
                <a:off x="8075" y="6460"/>
                <a:ext cx="3385" cy="667"/>
              </a:xfrm>
              <a:prstGeom prst="rect">
                <a:avLst/>
              </a:prstGeom>
              <a:solidFill>
                <a:schemeClr val="bg1"/>
              </a:solidFill>
            </p:spPr>
            <p:txBody>
              <a:bodyPr wrap="square" rtlCol="0">
                <a:spAutoFit/>
              </a:bodyPr>
              <a:lstStyle/>
              <a:p>
                <a:pPr algn="ctr"/>
                <a:r>
                  <a:rPr lang="zh-CN" altLang="en-US" sz="900" b="1" dirty="0" smtClean="0">
                    <a:solidFill>
                      <a:schemeClr val="tx1"/>
                    </a:solidFill>
                    <a:latin typeface="微软雅黑" panose="020B0503020204020204" pitchFamily="34" charset="-122"/>
                    <a:ea typeface="微软雅黑" panose="020B0503020204020204" pitchFamily="34" charset="-122"/>
                  </a:rPr>
                  <a:t>Vacuum cleaner operating at the other end</a:t>
                </a:r>
              </a:p>
            </p:txBody>
          </p:sp>
          <p:cxnSp>
            <p:nvCxnSpPr>
              <p:cNvPr id="3" name="直接箭头连接符 2"/>
              <p:cNvCxnSpPr/>
              <p:nvPr/>
            </p:nvCxnSpPr>
            <p:spPr bwMode="auto">
              <a:xfrm>
                <a:off x="4826" y="6464"/>
                <a:ext cx="1491" cy="593"/>
              </a:xfrm>
              <a:prstGeom prst="straightConnector1">
                <a:avLst/>
              </a:prstGeom>
              <a:solidFill>
                <a:schemeClr val="accent1"/>
              </a:solidFill>
              <a:ln w="9525" cap="flat" cmpd="sng" algn="ctr">
                <a:solidFill>
                  <a:schemeClr val="tx1"/>
                </a:solidFill>
                <a:prstDash val="solid"/>
                <a:round/>
                <a:headEnd type="none" w="med" len="med"/>
                <a:tailEnd type="arrow"/>
              </a:ln>
            </p:spPr>
          </p:cxnSp>
          <p:cxnSp>
            <p:nvCxnSpPr>
              <p:cNvPr id="5" name="直接箭头连接符 4"/>
              <p:cNvCxnSpPr/>
              <p:nvPr/>
            </p:nvCxnSpPr>
            <p:spPr bwMode="auto">
              <a:xfrm flipV="1">
                <a:off x="4826" y="4607"/>
                <a:ext cx="1491" cy="341"/>
              </a:xfrm>
              <a:prstGeom prst="straightConnector1">
                <a:avLst/>
              </a:prstGeom>
              <a:solidFill>
                <a:schemeClr val="accent1"/>
              </a:solidFill>
              <a:ln w="9525" cap="flat" cmpd="sng" algn="ctr">
                <a:solidFill>
                  <a:schemeClr val="tx1"/>
                </a:solidFill>
                <a:prstDash val="solid"/>
                <a:round/>
                <a:headEnd type="none" w="med" len="med"/>
                <a:tailEnd type="arrow"/>
              </a:ln>
            </p:spPr>
          </p:cxnSp>
          <p:pic>
            <p:nvPicPr>
              <p:cNvPr id="27" name="Picture 4"/>
              <p:cNvPicPr>
                <a:picLocks noChangeAspect="1" noChangeArrowheads="1"/>
              </p:cNvPicPr>
              <p:nvPr/>
            </p:nvPicPr>
            <p:blipFill>
              <a:blip r:embed="rId6" cstate="print">
                <a:clrChange>
                  <a:clrFrom>
                    <a:srgbClr val="F7F7F7">
                      <a:alpha val="100000"/>
                    </a:srgbClr>
                  </a:clrFrom>
                  <a:clrTo>
                    <a:srgbClr val="F7F7F7">
                      <a:alpha val="100000"/>
                      <a:alpha val="0"/>
                    </a:srgbClr>
                  </a:clrTo>
                </a:clrChange>
                <a:extLst>
                  <a:ext uri="{28A0092B-C50C-407E-A947-70E740481C1C}">
                    <a14:useLocalDpi xmlns:a14="http://schemas.microsoft.com/office/drawing/2010/main" val="0"/>
                  </a:ext>
                </a:extLst>
              </a:blip>
              <a:srcRect l="1273" t="549"/>
              <a:stretch>
                <a:fillRect/>
              </a:stretch>
            </p:blipFill>
            <p:spPr bwMode="auto">
              <a:xfrm>
                <a:off x="8592" y="4693"/>
                <a:ext cx="2351" cy="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3" descr="C:/Users/80588/AppData/Local/Temp/kaimatting_20200209202020/output_20200209202031..pngoutput_20200209202031."/>
            <p:cNvPicPr>
              <a:picLocks noChangeAspect="1" noChangeArrowheads="1"/>
            </p:cNvPicPr>
            <p:nvPr>
              <p:custDataLst>
                <p:tags r:id="rId1"/>
              </p:custDataLst>
            </p:nvPr>
          </p:nvPicPr>
          <p:blipFill>
            <a:blip r:embed="rId7">
              <a:clrChange>
                <a:clrFrom>
                  <a:srgbClr val="F7F7F7">
                    <a:alpha val="100000"/>
                  </a:srgbClr>
                </a:clrFrom>
                <a:clrTo>
                  <a:srgbClr val="F7F7F7">
                    <a:alpha val="100000"/>
                    <a:alpha val="0"/>
                  </a:srgbClr>
                </a:clrTo>
              </a:clrChange>
            </a:blip>
            <a:srcRect l="1429" t="2031"/>
            <a:stretch>
              <a:fillRect/>
            </a:stretch>
          </p:blipFill>
          <p:spPr bwMode="auto">
            <a:xfrm>
              <a:off x="1946" y="5783"/>
              <a:ext cx="2626" cy="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图片 41"/>
            <p:cNvPicPr>
              <a:picLocks noChangeAspect="1"/>
            </p:cNvPicPr>
            <p:nvPr/>
          </p:nvPicPr>
          <p:blipFill>
            <a:blip r:embed="rId8"/>
            <a:stretch>
              <a:fillRect/>
            </a:stretch>
          </p:blipFill>
          <p:spPr>
            <a:xfrm>
              <a:off x="6066" y="3288"/>
              <a:ext cx="1835" cy="1668"/>
            </a:xfrm>
            <a:prstGeom prst="rect">
              <a:avLst/>
            </a:prstGeom>
            <a:noFill/>
            <a:ln w="9525">
              <a:noFill/>
            </a:ln>
          </p:spPr>
        </p:pic>
      </p:grpSp>
      <p:pic>
        <p:nvPicPr>
          <p:cNvPr id="12" name="图片 11"/>
          <p:cNvPicPr>
            <a:picLocks noChangeAspect="1"/>
          </p:cNvPicPr>
          <p:nvPr/>
        </p:nvPicPr>
        <p:blipFill>
          <a:blip r:embed="rId9"/>
          <a:stretch>
            <a:fillRect/>
          </a:stretch>
        </p:blipFill>
        <p:spPr>
          <a:xfrm>
            <a:off x="5868035" y="1871980"/>
            <a:ext cx="4084320" cy="2963545"/>
          </a:xfrm>
          <a:prstGeom prst="rect">
            <a:avLst/>
          </a:prstGeom>
          <a:ln w="28575" cmpd="sng">
            <a:solidFill>
              <a:schemeClr val="accent1">
                <a:shade val="50000"/>
              </a:schemeClr>
            </a:solidFill>
            <a:prstDash val="solid"/>
          </a:ln>
        </p:spPr>
      </p:pic>
      <p:sp>
        <p:nvSpPr>
          <p:cNvPr id="13" name="TextBox 6"/>
          <p:cNvSpPr txBox="1"/>
          <p:nvPr/>
        </p:nvSpPr>
        <p:spPr>
          <a:xfrm>
            <a:off x="2771761" y="2978349"/>
            <a:ext cx="1388665" cy="368300"/>
          </a:xfrm>
          <a:prstGeom prst="rect">
            <a:avLst/>
          </a:prstGeom>
          <a:solidFill>
            <a:schemeClr val="bg1"/>
          </a:solidFill>
          <a:ln>
            <a:noFill/>
          </a:ln>
        </p:spPr>
        <p:txBody>
          <a:bodyPr wrap="square" rtlCol="0">
            <a:spAutoFit/>
          </a:bodyPr>
          <a:lstStyle/>
          <a:p>
            <a:pPr algn="ctr"/>
            <a:r>
              <a:rPr lang="zh-CN" altLang="en-US" sz="900" b="1" dirty="0" smtClean="0">
                <a:solidFill>
                  <a:schemeClr val="tx1"/>
                </a:solidFill>
                <a:latin typeface="微软雅黑" panose="020B0503020204020204" pitchFamily="34" charset="-122"/>
                <a:ea typeface="微软雅黑" panose="020B0503020204020204" pitchFamily="34" charset="-122"/>
              </a:rPr>
              <a:t>Brush inserted into the connector</a:t>
            </a:r>
          </a:p>
        </p:txBody>
      </p:sp>
      <p:sp>
        <p:nvSpPr>
          <p:cNvPr id="14" name="TextBox 6"/>
          <p:cNvSpPr txBox="1"/>
          <p:nvPr/>
        </p:nvSpPr>
        <p:spPr>
          <a:xfrm>
            <a:off x="2771761" y="3490794"/>
            <a:ext cx="1388665" cy="368300"/>
          </a:xfrm>
          <a:prstGeom prst="rect">
            <a:avLst/>
          </a:prstGeom>
          <a:solidFill>
            <a:schemeClr val="bg1"/>
          </a:solidFill>
          <a:ln>
            <a:noFill/>
          </a:ln>
        </p:spPr>
        <p:txBody>
          <a:bodyPr wrap="square" rtlCol="0">
            <a:spAutoFit/>
          </a:bodyPr>
          <a:lstStyle/>
          <a:p>
            <a:pPr algn="ctr"/>
            <a:r>
              <a:rPr lang="zh-CN" altLang="en-US" sz="900" b="1" dirty="0" smtClean="0">
                <a:solidFill>
                  <a:schemeClr val="tx1"/>
                </a:solidFill>
                <a:latin typeface="微软雅黑" panose="020B0503020204020204" pitchFamily="34" charset="-122"/>
                <a:ea typeface="微软雅黑" panose="020B0503020204020204" pitchFamily="34" charset="-122"/>
              </a:rPr>
              <a:t>Brush inserted into the branch box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0" y="1075690"/>
          <a:ext cx="10295255" cy="4728845"/>
        </p:xfrm>
        <a:graphic>
          <a:graphicData uri="http://schemas.openxmlformats.org/drawingml/2006/table">
            <a:tbl>
              <a:tblPr firstRow="1" bandRow="1"/>
              <a:tblGrid>
                <a:gridCol w="1664970">
                  <a:extLst>
                    <a:ext uri="{9D8B030D-6E8A-4147-A177-3AD203B41FA5}">
                      <a16:colId xmlns:a16="http://schemas.microsoft.com/office/drawing/2014/main" val="20000"/>
                    </a:ext>
                  </a:extLst>
                </a:gridCol>
                <a:gridCol w="3029585">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2324100">
                  <a:extLst>
                    <a:ext uri="{9D8B030D-6E8A-4147-A177-3AD203B41FA5}">
                      <a16:colId xmlns:a16="http://schemas.microsoft.com/office/drawing/2014/main" val="20003"/>
                    </a:ext>
                  </a:extLst>
                </a:gridCol>
              </a:tblGrid>
              <a:tr h="325120">
                <a:tc>
                  <a:txBody>
                    <a:bodyPr/>
                    <a:lstStyle/>
                    <a:p>
                      <a:pPr algn="ctr">
                        <a:buNone/>
                      </a:pPr>
                      <a:r>
                        <a:rPr sz="1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7 major comparisons</a:t>
                      </a:r>
                    </a:p>
                  </a:txBody>
                  <a:tcPr anchor="ctr">
                    <a:lnL>
                      <a:noFill/>
                    </a:lnL>
                    <a:lnR w="19050">
                      <a:solidFill>
                        <a:srgbClr val="FFFFFF"/>
                      </a:solidFill>
                      <a:prstDash val="solid"/>
                    </a:lnR>
                    <a:lnT>
                      <a:noFill/>
                    </a:lnT>
                    <a:lnB>
                      <a:noFill/>
                    </a:lnB>
                    <a:solidFill>
                      <a:srgbClr val="404040"/>
                    </a:solidFill>
                  </a:tcPr>
                </a:tc>
                <a:tc>
                  <a:txBody>
                    <a:bodyPr/>
                    <a:lstStyle/>
                    <a:p>
                      <a:pPr algn="ctr">
                        <a:buNone/>
                      </a:pPr>
                      <a:r>
                        <a:rPr sz="1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BlauFast pipeline system</a:t>
                      </a:r>
                    </a:p>
                  </a:txBody>
                  <a:tcPr anchor="ctr">
                    <a:lnL w="19050">
                      <a:solidFill>
                        <a:srgbClr val="FFFFFF"/>
                      </a:solidFill>
                      <a:prstDash val="solid"/>
                    </a:lnL>
                    <a:lnR w="19050">
                      <a:solidFill>
                        <a:srgbClr val="FFFFFF"/>
                      </a:solidFill>
                      <a:prstDash val="solid"/>
                    </a:lnR>
                    <a:lnT>
                      <a:noFill/>
                    </a:lnT>
                    <a:lnB>
                      <a:noFill/>
                    </a:lnB>
                    <a:solidFill>
                      <a:srgbClr val="86A3A1"/>
                    </a:solidFill>
                  </a:tcPr>
                </a:tc>
                <a:tc>
                  <a:txBody>
                    <a:bodyPr/>
                    <a:lstStyle/>
                    <a:p>
                      <a:pPr algn="ctr">
                        <a:buNone/>
                      </a:pPr>
                      <a:r>
                        <a:rPr lang="zh-CN" altLang="en-US" sz="1000" b="1">
                          <a:solidFill>
                            <a:srgbClr val="FFFFFF"/>
                          </a:solidFill>
                          <a:latin typeface="微软雅黑" panose="020B0503020204020204" pitchFamily="34" charset="-122"/>
                          <a:ea typeface="微软雅黑" panose="020B0503020204020204" pitchFamily="34" charset="-122"/>
                        </a:rPr>
                        <a:t>Other brands of pipelines</a:t>
                      </a:r>
                    </a:p>
                  </a:txBody>
                  <a:tcPr anchor="ctr">
                    <a:lnL w="19050">
                      <a:solidFill>
                        <a:srgbClr val="FFFFFF"/>
                      </a:solidFill>
                      <a:prstDash val="solid"/>
                    </a:lnL>
                    <a:lnR w="19050">
                      <a:solidFill>
                        <a:srgbClr val="FFFFFF"/>
                      </a:solidFill>
                      <a:prstDash val="solid"/>
                    </a:lnR>
                    <a:lnT>
                      <a:noFill/>
                    </a:lnT>
                    <a:lnB>
                      <a:noFill/>
                    </a:lnB>
                    <a:solidFill>
                      <a:srgbClr val="86A3A1"/>
                    </a:solidFill>
                  </a:tcPr>
                </a:tc>
                <a:tc>
                  <a:txBody>
                    <a:bodyPr/>
                    <a:lstStyle/>
                    <a:p>
                      <a:pPr algn="ctr">
                        <a:buNone/>
                      </a:pPr>
                      <a:r>
                        <a:rPr lang="zh-CN" altLang="en-US" sz="1000" b="1">
                          <a:solidFill>
                            <a:schemeClr val="tx1"/>
                          </a:solidFill>
                          <a:latin typeface="微软雅黑" panose="020B0503020204020204" pitchFamily="34" charset="-122"/>
                          <a:ea typeface="微软雅黑" panose="020B0503020204020204" pitchFamily="34" charset="-122"/>
                        </a:rPr>
                        <a:t>Customer value proposition</a:t>
                      </a:r>
                    </a:p>
                  </a:txBody>
                  <a:tcPr anchor="ctr">
                    <a:lnL w="19050">
                      <a:solidFill>
                        <a:srgbClr val="FFFFFF"/>
                      </a:solidFill>
                      <a:prstDash val="solid"/>
                    </a:lnL>
                    <a:lnR>
                      <a:noFill/>
                    </a:lnR>
                    <a:lnT>
                      <a:noFill/>
                    </a:lnT>
                    <a:lnB>
                      <a:noFill/>
                    </a:lnB>
                    <a:solidFill>
                      <a:srgbClr val="86A3A1"/>
                    </a:solidFill>
                  </a:tcPr>
                </a:tc>
                <a:extLst>
                  <a:ext uri="{0D108BD9-81ED-4DB2-BD59-A6C34878D82A}">
                    <a16:rowId xmlns:a16="http://schemas.microsoft.com/office/drawing/2014/main" val="10000"/>
                  </a:ext>
                </a:extLst>
              </a:tr>
              <a:tr h="499110">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Pipes</a:t>
                      </a:r>
                    </a:p>
                  </a:txBody>
                  <a:tcPr anchor="ctr">
                    <a:lnL>
                      <a:noFill/>
                    </a:lnL>
                    <a:lnR w="6350">
                      <a:solidFill>
                        <a:srgbClr val="D9D9D9"/>
                      </a:solidFill>
                      <a:prstDash val="dash"/>
                    </a:lnR>
                    <a:lnT>
                      <a:noFill/>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BlauFast pipeline system is the industry's first choice, offering Booker tube imported options alongside BlauFast made in China, both certified.</a:t>
                      </a:r>
                    </a:p>
                  </a:txBody>
                  <a:tcPr anchor="ctr">
                    <a:lnL w="6350">
                      <a:solidFill>
                        <a:srgbClr val="D9D9D9"/>
                      </a:solidFill>
                      <a:prstDash val="dash"/>
                    </a:lnL>
                    <a:lnR w="6350">
                      <a:solidFill>
                        <a:srgbClr val="D9D9D9"/>
                      </a:solidFill>
                      <a:prstDash val="dash"/>
                    </a:lnR>
                    <a:lnT>
                      <a:noFill/>
                    </a:lnT>
                    <a:lnB w="6350">
                      <a:solidFill>
                        <a:srgbClr val="D9D9D9"/>
                      </a:solidFill>
                      <a:prstDash val="dash"/>
                    </a:lnB>
                    <a:solidFill>
                      <a:srgbClr val="FFFFFF"/>
                    </a:solidFill>
                  </a:tcPr>
                </a:tc>
                <a:tc>
                  <a:txBody>
                    <a:bodyPr/>
                    <a:lstStyle/>
                    <a:p>
                      <a:pPr>
                        <a:buNone/>
                      </a:pPr>
                      <a:r>
                        <a:rPr sz="9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Regular PE pipes generally lack certifications.</a:t>
                      </a:r>
                    </a:p>
                  </a:txBody>
                  <a:tcPr anchor="ctr">
                    <a:lnL w="6350">
                      <a:solidFill>
                        <a:srgbClr val="D9D9D9"/>
                      </a:solidFill>
                      <a:prstDash val="dash"/>
                    </a:lnL>
                    <a:lnR w="6350">
                      <a:solidFill>
                        <a:srgbClr val="D9D9D9"/>
                      </a:solidFill>
                      <a:prstDash val="dash"/>
                    </a:lnR>
                    <a:lnT>
                      <a:noFill/>
                    </a:lnT>
                    <a:lnB w="6350">
                      <a:solidFill>
                        <a:srgbClr val="D9D9D9"/>
                      </a:solidFill>
                      <a:prstDash val="dash"/>
                    </a:lnB>
                    <a:solidFill>
                      <a:srgbClr val="FFFFFF"/>
                    </a:solidFill>
                  </a:tcPr>
                </a:tc>
                <a:tc rowSpan="2">
                  <a:txBody>
                    <a:bodyPr/>
                    <a:lstStyle/>
                    <a:p>
                      <a:pPr algn="ctr" fontAlgn="ctr">
                        <a:buNone/>
                      </a:pPr>
                      <a:r>
                        <a:rPr lang="zh-CN" altLang="en-US" sz="1000" b="1">
                          <a:solidFill>
                            <a:schemeClr val="tx1"/>
                          </a:solidFill>
                          <a:latin typeface="微软雅黑" panose="020B0503020204020204" pitchFamily="34" charset="-122"/>
                          <a:ea typeface="微软雅黑" panose="020B0503020204020204" pitchFamily="34" charset="-122"/>
                          <a:sym typeface="Arial" panose="020B0604020202020204" pitchFamily="34" charset="0"/>
                        </a:rPr>
                        <a:t>More professional, easier to use</a:t>
                      </a:r>
                    </a:p>
                  </a:txBody>
                  <a:tcPr anchor="ctr">
                    <a:lnL w="6350">
                      <a:solidFill>
                        <a:srgbClr val="D9D9D9"/>
                      </a:solidFill>
                      <a:prstDash val="dash"/>
                    </a:lnL>
                    <a:lnR>
                      <a:noFill/>
                    </a:lnR>
                    <a:lnT>
                      <a:noFill/>
                    </a:lnT>
                    <a:lnB w="6350">
                      <a:solidFill>
                        <a:srgbClr val="D9D9D9"/>
                      </a:solidFill>
                      <a:prstDash val="dash"/>
                    </a:lnB>
                    <a:solidFill>
                      <a:srgbClr val="FFFFFF"/>
                    </a:solidFill>
                  </a:tcPr>
                </a:tc>
                <a:extLst>
                  <a:ext uri="{0D108BD9-81ED-4DB2-BD59-A6C34878D82A}">
                    <a16:rowId xmlns:a16="http://schemas.microsoft.com/office/drawing/2014/main" val="10001"/>
                  </a:ext>
                </a:extLst>
              </a:tr>
              <a:tr h="601980">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Connectors</a:t>
                      </a:r>
                    </a:p>
                  </a:txBody>
                  <a:tcPr anchor="ctr">
                    <a:lnL>
                      <a:noFill/>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Featuring an innovative dual butterfly valve design to ensure airflow and reduce noise, optimized connector quantities.</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They typically lack airflow valve structures, and while there are various connector types, they lack systematic integration.</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vMerge="1">
                  <a:txBody>
                    <a:bodyPr/>
                    <a:lstStyle/>
                    <a:p>
                      <a:endParaRPr lang="en-US"/>
                    </a:p>
                  </a:txBody>
                  <a:tcPr anchor="ctr">
                    <a:lnL w="6350">
                      <a:solidFill>
                        <a:srgbClr val="D9D9D9"/>
                      </a:solidFill>
                      <a:prstDash val="dash"/>
                    </a:lnL>
                    <a:lnR>
                      <a:noFill/>
                    </a:lnR>
                    <a:lnT w="6350">
                      <a:solidFill>
                        <a:srgbClr val="D9D9D9"/>
                      </a:solidFill>
                      <a:prstDash val="dash"/>
                    </a:lnT>
                    <a:lnB w="6350">
                      <a:solidFill>
                        <a:srgbClr val="D9D9D9"/>
                      </a:solidFill>
                      <a:prstDash val="dash"/>
                    </a:lnB>
                    <a:solidFill>
                      <a:srgbClr val="FFFFFF"/>
                    </a:solidFill>
                  </a:tcPr>
                </a:tc>
                <a:extLst>
                  <a:ext uri="{0D108BD9-81ED-4DB2-BD59-A6C34878D82A}">
                    <a16:rowId xmlns:a16="http://schemas.microsoft.com/office/drawing/2014/main" val="10002"/>
                  </a:ext>
                </a:extLst>
              </a:tr>
              <a:tr h="683260">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Airflow capacity</a:t>
                      </a:r>
                    </a:p>
                  </a:txBody>
                  <a:tcPr anchor="ctr">
                    <a:lnL>
                      <a:noFill/>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sz="9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Consistent equipment interface sizes, larger main pipe diameters provide 5%-10% increased airflow compared to previous generation systems.</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Adaptability to all fresh air devices is generally average. Branch boxes have smaller cross-sectional areas, resulting in higher air velocity and lower static pressure conversion rates. The inner walls of the pipes are uneven, leading to increased air resistance.</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lgn="ctr">
                        <a:buNone/>
                      </a:pPr>
                      <a:r>
                        <a:rPr lang="zh-CN" altLang="en-US" sz="1000" b="1">
                          <a:solidFill>
                            <a:schemeClr val="tx1"/>
                          </a:solidFill>
                          <a:latin typeface="微软雅黑" panose="020B0503020204020204" pitchFamily="34" charset="-122"/>
                          <a:ea typeface="微软雅黑" panose="020B0503020204020204" pitchFamily="34" charset="-122"/>
                          <a:sym typeface="+mn-ea"/>
                        </a:rPr>
                        <a:t>More efficient</a:t>
                      </a:r>
                    </a:p>
                  </a:txBody>
                  <a:tcPr anchor="ctr">
                    <a:lnL w="6350">
                      <a:solidFill>
                        <a:srgbClr val="D9D9D9"/>
                      </a:solidFill>
                      <a:prstDash val="dash"/>
                    </a:lnL>
                    <a:lnR>
                      <a:noFill/>
                    </a:lnR>
                    <a:lnT w="6350">
                      <a:solidFill>
                        <a:srgbClr val="D9D9D9"/>
                      </a:solidFill>
                      <a:prstDash val="dash"/>
                    </a:lnT>
                    <a:lnB w="6350">
                      <a:solidFill>
                        <a:srgbClr val="D9D9D9"/>
                      </a:solidFill>
                      <a:prstDash val="dash"/>
                    </a:lnB>
                    <a:solidFill>
                      <a:srgbClr val="FFFFFF"/>
                    </a:solidFill>
                  </a:tcPr>
                </a:tc>
                <a:extLst>
                  <a:ext uri="{0D108BD9-81ED-4DB2-BD59-A6C34878D82A}">
                    <a16:rowId xmlns:a16="http://schemas.microsoft.com/office/drawing/2014/main" val="10003"/>
                  </a:ext>
                </a:extLst>
              </a:tr>
              <a:tr h="602615">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Ease of installation</a:t>
                      </a:r>
                    </a:p>
                  </a:txBody>
                  <a:tcPr anchor="ctr">
                    <a:lnL>
                      <a:noFill/>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Comprehensive instructional videos for easy worker training.</a:t>
                      </a:r>
                    </a:p>
                    <a:p>
                      <a:pPr>
                        <a:buNone/>
                      </a:pPr>
                      <a:r>
                        <a:rPr lang="zh-CN" altLang="en-US" sz="900" b="0">
                          <a:solidFill>
                            <a:srgbClr val="404040"/>
                          </a:solidFill>
                          <a:latin typeface="微软雅黑" panose="020B0503020204020204" pitchFamily="34" charset="-122"/>
                          <a:ea typeface="微软雅黑" panose="020B0503020204020204" pitchFamily="34" charset="-122"/>
                        </a:rPr>
                        <a:t>Various fitting combinations to address challenges like beam penetrations.</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Additionally, tape sealing is required, necessitating skilled installation by workers.</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rowSpan="2">
                  <a:txBody>
                    <a:bodyPr/>
                    <a:lstStyle/>
                    <a:p>
                      <a:pPr algn="ctr">
                        <a:buNone/>
                      </a:pPr>
                      <a:r>
                        <a:rPr lang="zh-CN" altLang="en-US" sz="1000" b="1">
                          <a:solidFill>
                            <a:schemeClr val="tx1"/>
                          </a:solidFill>
                          <a:latin typeface="微软雅黑" panose="020B0503020204020204" pitchFamily="34" charset="-122"/>
                          <a:ea typeface="微软雅黑" panose="020B0503020204020204" pitchFamily="34" charset="-122"/>
                          <a:sym typeface="Arial" panose="020B0604020202020204" pitchFamily="34" charset="0"/>
                        </a:rPr>
                        <a:t>More standardized</a:t>
                      </a:r>
                    </a:p>
                  </a:txBody>
                  <a:tcPr anchor="ctr">
                    <a:lnL w="6350">
                      <a:solidFill>
                        <a:srgbClr val="D9D9D9"/>
                      </a:solidFill>
                      <a:prstDash val="dash"/>
                    </a:lnL>
                    <a:lnR>
                      <a:noFill/>
                    </a:lnR>
                    <a:lnT w="6350">
                      <a:solidFill>
                        <a:srgbClr val="D9D9D9"/>
                      </a:solidFill>
                      <a:prstDash val="dash"/>
                    </a:lnT>
                    <a:lnB w="6350">
                      <a:solidFill>
                        <a:srgbClr val="D9D9D9"/>
                      </a:solidFill>
                      <a:prstDash val="dash"/>
                    </a:lnB>
                    <a:solidFill>
                      <a:srgbClr val="FFFFFF"/>
                    </a:solidFill>
                  </a:tcPr>
                </a:tc>
                <a:extLst>
                  <a:ext uri="{0D108BD9-81ED-4DB2-BD59-A6C34878D82A}">
                    <a16:rowId xmlns:a16="http://schemas.microsoft.com/office/drawing/2014/main" val="10004"/>
                  </a:ext>
                </a:extLst>
              </a:tr>
              <a:tr h="601345">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System integration</a:t>
                      </a:r>
                    </a:p>
                  </a:txBody>
                  <a:tcPr anchor="ctr">
                    <a:lnL>
                      <a:noFill/>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sz="9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Tailored for BlauFast fresh air systems, designed for BlauFast equipment and developed for Chinese construction improvements.</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High versatility but lacks specificity</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vMerge="1">
                  <a:txBody>
                    <a:bodyPr/>
                    <a:lstStyle/>
                    <a:p>
                      <a:endParaRPr lang="en-US"/>
                    </a:p>
                  </a:txBody>
                  <a:tcPr anchor="ctr">
                    <a:lnL w="6350">
                      <a:solidFill>
                        <a:srgbClr val="D9D9D9"/>
                      </a:solidFill>
                      <a:prstDash val="dash"/>
                    </a:lnL>
                    <a:lnR>
                      <a:noFill/>
                    </a:lnR>
                    <a:lnT w="6350">
                      <a:solidFill>
                        <a:srgbClr val="D9D9D9"/>
                      </a:solidFill>
                      <a:prstDash val="dash"/>
                    </a:lnT>
                    <a:lnB w="6350">
                      <a:solidFill>
                        <a:srgbClr val="D9D9D9"/>
                      </a:solidFill>
                      <a:prstDash val="dash"/>
                    </a:lnB>
                    <a:solidFill>
                      <a:srgbClr val="FFFFFF"/>
                    </a:solidFill>
                  </a:tcPr>
                </a:tc>
                <a:extLst>
                  <a:ext uri="{0D108BD9-81ED-4DB2-BD59-A6C34878D82A}">
                    <a16:rowId xmlns:a16="http://schemas.microsoft.com/office/drawing/2014/main" val="10005"/>
                  </a:ext>
                </a:extLst>
              </a:tr>
              <a:tr h="488315">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Noise levels</a:t>
                      </a:r>
                    </a:p>
                  </a:txBody>
                  <a:tcPr anchor="ctr">
                    <a:lnL>
                      <a:noFill/>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Effectively reduces centralized return air noise, eliminating noise at the equipment end with BlauFast's professional semi-soundproof room testing.</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Limited noise control</a:t>
                      </a:r>
                    </a:p>
                  </a:txBody>
                  <a:tcPr anchor="ctr">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solidFill>
                      <a:srgbClr val="FFFFFF"/>
                    </a:solidFill>
                  </a:tcPr>
                </a:tc>
                <a:tc>
                  <a:txBody>
                    <a:bodyPr/>
                    <a:lstStyle/>
                    <a:p>
                      <a:pPr algn="ctr">
                        <a:buNone/>
                      </a:pPr>
                      <a:r>
                        <a:rPr lang="zh-CN" altLang="en-US" sz="1000" b="1">
                          <a:solidFill>
                            <a:schemeClr val="tx1"/>
                          </a:solidFill>
                          <a:latin typeface="微软雅黑" panose="020B0503020204020204" pitchFamily="34" charset="-122"/>
                          <a:ea typeface="微软雅黑" panose="020B0503020204020204" pitchFamily="34" charset="-122"/>
                          <a:sym typeface="+mn-ea"/>
                        </a:rPr>
                        <a:t>Quieter</a:t>
                      </a:r>
                    </a:p>
                  </a:txBody>
                  <a:tcPr anchor="ctr">
                    <a:lnL w="6350">
                      <a:solidFill>
                        <a:srgbClr val="D9D9D9"/>
                      </a:solidFill>
                      <a:prstDash val="dash"/>
                    </a:lnL>
                    <a:lnR>
                      <a:noFill/>
                    </a:lnR>
                    <a:lnT w="6350">
                      <a:solidFill>
                        <a:srgbClr val="D9D9D9"/>
                      </a:solidFill>
                      <a:prstDash val="dash"/>
                    </a:lnT>
                    <a:lnB w="6350">
                      <a:solidFill>
                        <a:srgbClr val="D9D9D9"/>
                      </a:solidFill>
                      <a:prstDash val="dash"/>
                    </a:lnB>
                    <a:solidFill>
                      <a:srgbClr val="FFFFFF"/>
                    </a:solidFill>
                  </a:tcPr>
                </a:tc>
                <a:extLst>
                  <a:ext uri="{0D108BD9-81ED-4DB2-BD59-A6C34878D82A}">
                    <a16:rowId xmlns:a16="http://schemas.microsoft.com/office/drawing/2014/main" val="10006"/>
                  </a:ext>
                </a:extLst>
              </a:tr>
              <a:tr h="528320">
                <a:tc>
                  <a:txBody>
                    <a:bodyPr/>
                    <a:lstStyle/>
                    <a:p>
                      <a:pPr algn="ctr" fontAlgn="ctr">
                        <a:buNone/>
                      </a:pPr>
                      <a:r>
                        <a:rPr lang="zh-CN" altLang="en-US" sz="1000" b="1">
                          <a:solidFill>
                            <a:srgbClr val="404040"/>
                          </a:solidFill>
                          <a:latin typeface="微软雅黑" panose="020B0503020204020204" pitchFamily="34" charset="-122"/>
                          <a:ea typeface="微软雅黑" panose="020B0503020204020204" pitchFamily="34" charset="-122"/>
                        </a:rPr>
                        <a:t>Appearance</a:t>
                      </a:r>
                    </a:p>
                  </a:txBody>
                  <a:tcPr anchor="ctr">
                    <a:lnL>
                      <a:noFill/>
                    </a:lnL>
                    <a:lnR w="6350">
                      <a:solidFill>
                        <a:srgbClr val="D9D9D9"/>
                      </a:solidFill>
                      <a:prstDash val="dash"/>
                    </a:lnR>
                    <a:lnT w="6350">
                      <a:solidFill>
                        <a:srgbClr val="D9D9D9"/>
                      </a:solidFill>
                      <a:prstDash val="dash"/>
                    </a:lnT>
                    <a:lnB w="19050">
                      <a:solidFill>
                        <a:srgbClr val="86A3A1"/>
                      </a:solidFill>
                      <a:prstDash val="solid"/>
                    </a:lnB>
                    <a:solidFill>
                      <a:srgbClr val="FFFFFF"/>
                    </a:solidFill>
                  </a:tcPr>
                </a:tc>
                <a:tc>
                  <a:txBody>
                    <a:bodyPr/>
                    <a:lstStyle/>
                    <a:p>
                      <a:pPr>
                        <a:buNone/>
                      </a:pPr>
                      <a:r>
                        <a:rPr sz="9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BlauFast logo, matte white finish, high-quality texture.</a:t>
                      </a:r>
                    </a:p>
                    <a:p>
                      <a:pPr>
                        <a:buNone/>
                      </a:pPr>
                      <a:r>
                        <a:rPr lang="zh-CN" altLang="en-US" sz="9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Individually packaged in bags with product model labels.</a:t>
                      </a:r>
                    </a:p>
                  </a:txBody>
                  <a:tcPr anchor="ctr">
                    <a:lnL w="6350">
                      <a:solidFill>
                        <a:srgbClr val="D9D9D9"/>
                      </a:solidFill>
                      <a:prstDash val="dash"/>
                    </a:lnL>
                    <a:lnR w="6350">
                      <a:solidFill>
                        <a:srgbClr val="D9D9D9"/>
                      </a:solidFill>
                      <a:prstDash val="dash"/>
                    </a:lnR>
                    <a:lnT w="6350">
                      <a:solidFill>
                        <a:srgbClr val="D9D9D9"/>
                      </a:solidFill>
                      <a:prstDash val="dash"/>
                    </a:lnT>
                    <a:lnB w="19050">
                      <a:solidFill>
                        <a:srgbClr val="86A3A1"/>
                      </a:solidFill>
                      <a:prstDash val="solid"/>
                    </a:lnB>
                    <a:solidFill>
                      <a:srgbClr val="FFFFFF"/>
                    </a:solidFill>
                  </a:tcPr>
                </a:tc>
                <a:tc>
                  <a:txBody>
                    <a:bodyPr/>
                    <a:lstStyle/>
                    <a:p>
                      <a:pPr>
                        <a:buNone/>
                      </a:pPr>
                      <a:r>
                        <a:rPr lang="zh-CN" altLang="en-US" sz="900" b="0">
                          <a:solidFill>
                            <a:srgbClr val="404040"/>
                          </a:solidFill>
                          <a:latin typeface="微软雅黑" panose="020B0503020204020204" pitchFamily="34" charset="-122"/>
                          <a:ea typeface="微软雅黑" panose="020B0503020204020204" pitchFamily="34" charset="-122"/>
                        </a:rPr>
                        <a:t>Gray appearance, inconsistent texture, and simple packaging</a:t>
                      </a:r>
                    </a:p>
                  </a:txBody>
                  <a:tcPr anchor="ctr">
                    <a:lnL w="6350">
                      <a:solidFill>
                        <a:srgbClr val="D9D9D9"/>
                      </a:solidFill>
                      <a:prstDash val="dash"/>
                    </a:lnL>
                    <a:lnR w="6350">
                      <a:solidFill>
                        <a:srgbClr val="D9D9D9"/>
                      </a:solidFill>
                      <a:prstDash val="dash"/>
                    </a:lnR>
                    <a:lnT w="6350">
                      <a:solidFill>
                        <a:srgbClr val="D9D9D9"/>
                      </a:solidFill>
                      <a:prstDash val="dash"/>
                    </a:lnT>
                    <a:lnB w="19050">
                      <a:solidFill>
                        <a:srgbClr val="86A3A1"/>
                      </a:solidFill>
                      <a:prstDash val="solid"/>
                    </a:lnB>
                    <a:solidFill>
                      <a:srgbClr val="FFFFFF"/>
                    </a:solidFill>
                  </a:tcPr>
                </a:tc>
                <a:tc>
                  <a:txBody>
                    <a:bodyPr/>
                    <a:lstStyle/>
                    <a:p>
                      <a:pPr algn="ctr">
                        <a:buNone/>
                      </a:pPr>
                      <a:r>
                        <a:rPr lang="zh-CN" altLang="en-US" sz="1000" b="1">
                          <a:solidFill>
                            <a:schemeClr val="tx1"/>
                          </a:solidFill>
                          <a:latin typeface="微软雅黑" panose="020B0503020204020204" pitchFamily="34" charset="-122"/>
                          <a:ea typeface="微软雅黑" panose="020B0503020204020204" pitchFamily="34" charset="-122"/>
                          <a:sym typeface="+mn-ea"/>
                        </a:rPr>
                        <a:t>More high-end, more reassuring</a:t>
                      </a:r>
                    </a:p>
                  </a:txBody>
                  <a:tcPr anchor="ctr">
                    <a:lnL w="6350">
                      <a:solidFill>
                        <a:srgbClr val="D9D9D9"/>
                      </a:solidFill>
                      <a:prstDash val="dash"/>
                    </a:lnL>
                    <a:lnR>
                      <a:noFill/>
                    </a:lnR>
                    <a:lnT w="6350">
                      <a:solidFill>
                        <a:srgbClr val="D9D9D9"/>
                      </a:solidFill>
                      <a:prstDash val="dash"/>
                    </a:lnT>
                    <a:lnB w="19050">
                      <a:solidFill>
                        <a:srgbClr val="86A3A1"/>
                      </a:solidFill>
                      <a:prstDash val="solid"/>
                    </a:lnB>
                    <a:solidFill>
                      <a:srgbClr val="FFFFFF"/>
                    </a:solidFill>
                  </a:tcPr>
                </a:tc>
                <a:extLst>
                  <a:ext uri="{0D108BD9-81ED-4DB2-BD59-A6C34878D82A}">
                    <a16:rowId xmlns:a16="http://schemas.microsoft.com/office/drawing/2014/main" val="10007"/>
                  </a:ext>
                </a:extLst>
              </a:tr>
            </a:tbl>
          </a:graphicData>
        </a:graphic>
      </p:graphicFrame>
      <p:sp>
        <p:nvSpPr>
          <p:cNvPr id="20" name="TextBox 22"/>
          <p:cNvSpPr txBox="1"/>
          <p:nvPr/>
        </p:nvSpPr>
        <p:spPr>
          <a:xfrm>
            <a:off x="76914" y="533939"/>
            <a:ext cx="519298" cy="398780"/>
          </a:xfrm>
          <a:prstGeom prst="rect">
            <a:avLst/>
          </a:prstGeom>
          <a:noFill/>
        </p:spPr>
        <p:txBody>
          <a:bodyPr wrap="square" rtlCol="0">
            <a:spAutoFit/>
          </a:bodyPr>
          <a:lstStyle/>
          <a:p>
            <a:r>
              <a:rPr lang="en-US" altLang="zh-CN" sz="2000" dirty="0">
                <a:solidFill>
                  <a:schemeClr val="bg1"/>
                </a:solidFill>
                <a:latin typeface="Bodoni MT Black" panose="02070A03080606020203" pitchFamily="18" charset="0"/>
              </a:rPr>
              <a:t>4</a:t>
            </a:r>
          </a:p>
        </p:txBody>
      </p:sp>
      <p:sp>
        <p:nvSpPr>
          <p:cNvPr id="26" name="TextBox 61"/>
          <p:cNvSpPr>
            <a:spLocks noChangeArrowheads="1"/>
          </p:cNvSpPr>
          <p:nvPr/>
        </p:nvSpPr>
        <p:spPr bwMode="auto">
          <a:xfrm>
            <a:off x="867647" y="573511"/>
            <a:ext cx="81349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Comparison of the BlauFast pipeline system with other brands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E:\07月工作\PPT优化\Blaufast\管道画册 拷贝.png"/>
          <p:cNvPicPr>
            <a:picLocks noChangeAspect="1" noChangeArrowheads="1"/>
          </p:cNvPicPr>
          <p:nvPr/>
        </p:nvPicPr>
        <p:blipFill>
          <a:blip r:embed="rId2" cstate="print">
            <a:extLst>
              <a:ext uri="{28A0092B-C50C-407E-A947-70E740481C1C}">
                <a14:useLocalDpi xmlns:a14="http://schemas.microsoft.com/office/drawing/2010/main" val="0"/>
              </a:ext>
            </a:extLst>
          </a:blip>
          <a:srcRect l="458"/>
          <a:stretch>
            <a:fillRect/>
          </a:stretch>
        </p:blipFill>
        <p:spPr bwMode="auto">
          <a:xfrm>
            <a:off x="179705" y="1656715"/>
            <a:ext cx="4410710" cy="2374265"/>
          </a:xfrm>
          <a:prstGeom prst="rect">
            <a:avLst/>
          </a:prstGeom>
          <a:gradFill>
            <a:gsLst>
              <a:gs pos="0">
                <a:srgbClr val="1872DB"/>
              </a:gs>
              <a:gs pos="100000">
                <a:srgbClr val="0948BE"/>
              </a:gs>
            </a:gsLst>
            <a:lin ang="5400000" scaled="0"/>
          </a:gradFill>
          <a:extLst/>
        </p:spPr>
      </p:pic>
      <p:pic>
        <p:nvPicPr>
          <p:cNvPr id="5" name="图片 4"/>
          <p:cNvPicPr>
            <a:picLocks noChangeAspect="1"/>
          </p:cNvPicPr>
          <p:nvPr/>
        </p:nvPicPr>
        <p:blipFill>
          <a:blip r:embed="rId3"/>
          <a:srcRect r="2475"/>
          <a:stretch>
            <a:fillRect/>
          </a:stretch>
        </p:blipFill>
        <p:spPr>
          <a:xfrm>
            <a:off x="5796280" y="1008380"/>
            <a:ext cx="4301490" cy="3025775"/>
          </a:xfrm>
          <a:prstGeom prst="rect">
            <a:avLst/>
          </a:prstGeom>
        </p:spPr>
      </p:pic>
      <p:sp>
        <p:nvSpPr>
          <p:cNvPr id="6" name="文本框 5"/>
          <p:cNvSpPr txBox="1"/>
          <p:nvPr/>
        </p:nvSpPr>
        <p:spPr>
          <a:xfrm>
            <a:off x="55880" y="4104640"/>
            <a:ext cx="4853940" cy="1245235"/>
          </a:xfrm>
          <a:prstGeom prst="rect">
            <a:avLst/>
          </a:prstGeom>
          <a:noFill/>
        </p:spPr>
        <p:txBody>
          <a:bodyPr wrap="square" rtlCol="0" anchor="t">
            <a:spAutoFit/>
          </a:bodyPr>
          <a:lstStyle/>
          <a:p>
            <a:pPr fontAlgn="auto">
              <a:lnSpc>
                <a:spcPct val="150000"/>
              </a:lnSpc>
            </a:pPr>
            <a:r>
              <a:rPr lang="zh-CN" altLang="en-US" sz="1000" dirty="0">
                <a:latin typeface="微软雅黑" panose="020B0503020204020204" pitchFamily="34" charset="-122"/>
                <a:ea typeface="微软雅黑" panose="020B0503020204020204" pitchFamily="34" charset="-122"/>
                <a:sym typeface="+mn-ea"/>
              </a:rPr>
              <a:t>Unlike traditional PVC pipeline systems in China, B</a:t>
            </a:r>
            <a:r>
              <a:rPr lang="en-US" altLang="zh-CN" sz="1000" dirty="0">
                <a:latin typeface="微软雅黑" panose="020B0503020204020204" pitchFamily="34" charset="-122"/>
                <a:ea typeface="微软雅黑" panose="020B0503020204020204" pitchFamily="34" charset="-122"/>
                <a:sym typeface="+mn-ea"/>
              </a:rPr>
              <a:t>lauberg</a:t>
            </a:r>
            <a:r>
              <a:rPr lang="zh-CN" altLang="en-US" sz="1000" dirty="0">
                <a:latin typeface="微软雅黑" panose="020B0503020204020204" pitchFamily="34" charset="-122"/>
                <a:ea typeface="微软雅黑" panose="020B0503020204020204" pitchFamily="34" charset="-122"/>
                <a:sym typeface="+mn-ea"/>
              </a:rPr>
              <a:t> introduced the Blau</a:t>
            </a:r>
            <a:r>
              <a:rPr lang="en-US" altLang="zh-CN" sz="1000" dirty="0">
                <a:latin typeface="微软雅黑" panose="020B0503020204020204" pitchFamily="34" charset="-122"/>
                <a:ea typeface="微软雅黑" panose="020B0503020204020204" pitchFamily="34" charset="-122"/>
                <a:sym typeface="+mn-ea"/>
              </a:rPr>
              <a:t>fast</a:t>
            </a:r>
            <a:r>
              <a:rPr lang="zh-CN" altLang="en-US" sz="1000" dirty="0">
                <a:latin typeface="微软雅黑" panose="020B0503020204020204" pitchFamily="34" charset="-122"/>
                <a:ea typeface="微软雅黑" panose="020B0503020204020204" pitchFamily="34" charset="-122"/>
                <a:sym typeface="+mn-ea"/>
              </a:rPr>
              <a:t> pipeline (made from food-grade HDPE material) to the Chinese market in 2016. This initiative has driven the advancement of the entire industry, bringing Europe's most advanced BlauFast pipeline system into Chinese homes.</a:t>
            </a:r>
          </a:p>
        </p:txBody>
      </p:sp>
      <p:sp>
        <p:nvSpPr>
          <p:cNvPr id="8" name="文本框 7"/>
          <p:cNvSpPr txBox="1"/>
          <p:nvPr/>
        </p:nvSpPr>
        <p:spPr>
          <a:xfrm>
            <a:off x="5507990" y="4104640"/>
            <a:ext cx="5085715" cy="1476375"/>
          </a:xfrm>
          <a:prstGeom prst="rect">
            <a:avLst/>
          </a:prstGeom>
          <a:noFill/>
        </p:spPr>
        <p:txBody>
          <a:bodyPr wrap="square" rtlCol="0" anchor="t">
            <a:spAutoFit/>
          </a:bodyPr>
          <a:lstStyle/>
          <a:p>
            <a:pPr algn="l" fontAlgn="auto">
              <a:lnSpc>
                <a:spcPct val="150000"/>
              </a:lnSpc>
              <a:buClrTx/>
              <a:buSzTx/>
              <a:buFontTx/>
            </a:pPr>
            <a:r>
              <a:rPr lang="zh-CN" altLang="en-US" sz="1000" dirty="0">
                <a:latin typeface="微软雅黑" panose="020B0503020204020204" pitchFamily="34" charset="-122"/>
                <a:ea typeface="微软雅黑" panose="020B0503020204020204" pitchFamily="34" charset="-122"/>
                <a:sym typeface="+mn-ea"/>
              </a:rPr>
              <a:t>Due to significant differences between European and domestic Chinese architecture, the installation of ventilation systems has encountered challenges. In response, B</a:t>
            </a:r>
            <a:r>
              <a:rPr lang="en-US" altLang="zh-CN" sz="1000" dirty="0">
                <a:latin typeface="微软雅黑" panose="020B0503020204020204" pitchFamily="34" charset="-122"/>
                <a:ea typeface="微软雅黑" panose="020B0503020204020204" pitchFamily="34" charset="-122"/>
                <a:sym typeface="+mn-ea"/>
              </a:rPr>
              <a:t>lauberg</a:t>
            </a:r>
            <a:r>
              <a:rPr lang="zh-CN" altLang="en-US" sz="1000" dirty="0">
                <a:latin typeface="微软雅黑" panose="020B0503020204020204" pitchFamily="34" charset="-122"/>
                <a:ea typeface="微软雅黑" panose="020B0503020204020204" pitchFamily="34" charset="-122"/>
                <a:sym typeface="+mn-ea"/>
              </a:rPr>
              <a:t> from Germany has focused extensively on the overall upgrade of the BlauFast pipeline system. They not only ensure excellence in individual components within the pipeline system but also strive to provide customers with comprehensive solutions for ventilation systems as a whole.</a:t>
            </a:r>
          </a:p>
        </p:txBody>
      </p:sp>
      <p:sp>
        <p:nvSpPr>
          <p:cNvPr id="2" name="TextBox 22"/>
          <p:cNvSpPr txBox="1"/>
          <p:nvPr/>
        </p:nvSpPr>
        <p:spPr>
          <a:xfrm>
            <a:off x="0" y="573405"/>
            <a:ext cx="639445" cy="398780"/>
          </a:xfrm>
          <a:prstGeom prst="rect">
            <a:avLst/>
          </a:prstGeom>
          <a:noFill/>
        </p:spPr>
        <p:txBody>
          <a:bodyPr wrap="square" rtlCol="0">
            <a:spAutoFit/>
          </a:bodyPr>
          <a:lstStyle/>
          <a:p>
            <a:r>
              <a:rPr lang="en-US" altLang="zh-CN" sz="2000" dirty="0" smtClean="0">
                <a:solidFill>
                  <a:schemeClr val="bg1"/>
                </a:solidFill>
                <a:latin typeface="Bodoni MT Black" panose="02070A03080606020203" pitchFamily="18" charset="0"/>
              </a:rPr>
              <a:t>1.1</a:t>
            </a:r>
            <a:endParaRPr lang="zh-CN" altLang="en-US" sz="2000" dirty="0">
              <a:solidFill>
                <a:schemeClr val="bg1"/>
              </a:solidFill>
              <a:latin typeface="Bodoni MT Black" panose="02070A03080606020203" pitchFamily="18" charset="0"/>
            </a:endParaRPr>
          </a:p>
        </p:txBody>
      </p:sp>
      <p:sp>
        <p:nvSpPr>
          <p:cNvPr id="9" name="TextBox 61"/>
          <p:cNvSpPr>
            <a:spLocks noChangeArrowheads="1"/>
          </p:cNvSpPr>
          <p:nvPr/>
        </p:nvSpPr>
        <p:spPr bwMode="auto">
          <a:xfrm>
            <a:off x="867647" y="573511"/>
            <a:ext cx="773620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importance of pipeline systems for ventilation systems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1"/>
          <p:cNvSpPr>
            <a:spLocks noChangeArrowheads="1"/>
          </p:cNvSpPr>
          <p:nvPr/>
        </p:nvSpPr>
        <p:spPr bwMode="auto">
          <a:xfrm>
            <a:off x="867647" y="573511"/>
            <a:ext cx="773620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The importance of pipeline systems for ventilation systems</a:t>
            </a:r>
          </a:p>
        </p:txBody>
      </p:sp>
      <p:sp>
        <p:nvSpPr>
          <p:cNvPr id="2" name="文本框 1"/>
          <p:cNvSpPr txBox="1"/>
          <p:nvPr/>
        </p:nvSpPr>
        <p:spPr>
          <a:xfrm>
            <a:off x="76835" y="1727835"/>
            <a:ext cx="5884545" cy="4186555"/>
          </a:xfrm>
          <a:prstGeom prst="rect">
            <a:avLst/>
          </a:prstGeom>
          <a:noFill/>
        </p:spPr>
        <p:txBody>
          <a:bodyPr wrap="square" rtlCol="0" anchor="t">
            <a:spAutoFit/>
          </a:bodyPr>
          <a:lstStyle/>
          <a:p>
            <a:pPr algn="l">
              <a:lnSpc>
                <a:spcPct val="130000"/>
              </a:lnSpc>
            </a:pPr>
            <a:r>
              <a:rPr lang="zh-CN" altLang="en-US" sz="16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The fresh air system, heating system, and water-cooled air conditioning system have certain similarities:</a:t>
            </a:r>
          </a:p>
          <a:p>
            <a:pPr algn="l">
              <a:lnSpc>
                <a:spcPct val="40000"/>
              </a:lnSpc>
            </a:pPr>
            <a:endParaRPr lang="zh-CN" altLang="en-US" sz="16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30000"/>
              </a:lnSpc>
            </a:pPr>
            <a:r>
              <a:rPr lang="zh-CN" altLang="en-US"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These systems are all comprised of two essential components: equipment and pipeline systems. In the HVAC profession, there is a discipline called Fluid Distribution Networks, which studies how pipeline systems are used to optimize the performance and stability of the entire HVAC system.</a:t>
            </a:r>
          </a:p>
          <a:p>
            <a:pPr algn="l">
              <a:lnSpc>
                <a:spcPct val="130000"/>
              </a:lnSpc>
            </a:pPr>
            <a:endParaRPr lang="zh-CN" altLang="en-US"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30000"/>
              </a:lnSpc>
            </a:pPr>
            <a:r>
              <a:rPr lang="zh-CN" altLang="en-US"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Therefore, for the fresh air system, the pipeline system is crucial. The importance of the pipeline system is not only reflected in the quality of materials but also in its compatibility with the main equipment. A well-designed pipeline system can fully leverage the performance of the equipment.</a:t>
            </a:r>
          </a:p>
          <a:p>
            <a:pPr algn="l">
              <a:lnSpc>
                <a:spcPct val="130000"/>
              </a:lnSpc>
            </a:pPr>
            <a:endParaRPr lang="zh-CN" altLang="en-US"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30000"/>
              </a:lnSpc>
            </a:pPr>
            <a:r>
              <a:rPr lang="zh-CN" altLang="en-US"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 fresh air unit determines the upper limit of performance, while the pipeline system determines the lower limit of performance for the fresh air system.</a:t>
            </a:r>
          </a:p>
        </p:txBody>
      </p:sp>
      <p:pic>
        <p:nvPicPr>
          <p:cNvPr id="4" name="图片 3"/>
          <p:cNvPicPr>
            <a:picLocks noChangeAspect="1"/>
          </p:cNvPicPr>
          <p:nvPr/>
        </p:nvPicPr>
        <p:blipFill>
          <a:blip r:embed="rId2"/>
          <a:srcRect l="3679" r="2310"/>
          <a:stretch>
            <a:fillRect/>
          </a:stretch>
        </p:blipFill>
        <p:spPr>
          <a:xfrm>
            <a:off x="6084570" y="1657985"/>
            <a:ext cx="4186555" cy="3071495"/>
          </a:xfrm>
          <a:prstGeom prst="snip2DiagRect">
            <a:avLst/>
          </a:prstGeom>
        </p:spPr>
      </p:pic>
      <p:pic>
        <p:nvPicPr>
          <p:cNvPr id="6" name="图片 5"/>
          <p:cNvPicPr>
            <a:picLocks noChangeAspect="1"/>
          </p:cNvPicPr>
          <p:nvPr/>
        </p:nvPicPr>
        <p:blipFill>
          <a:blip r:embed="rId3"/>
          <a:stretch>
            <a:fillRect/>
          </a:stretch>
        </p:blipFill>
        <p:spPr>
          <a:xfrm>
            <a:off x="7884160" y="4464685"/>
            <a:ext cx="579120" cy="265430"/>
          </a:xfrm>
          <a:prstGeom prst="rect">
            <a:avLst/>
          </a:prstGeom>
        </p:spPr>
      </p:pic>
      <p:sp>
        <p:nvSpPr>
          <p:cNvPr id="5" name="TextBox 22"/>
          <p:cNvSpPr txBox="1"/>
          <p:nvPr/>
        </p:nvSpPr>
        <p:spPr>
          <a:xfrm>
            <a:off x="0" y="573405"/>
            <a:ext cx="639445" cy="398780"/>
          </a:xfrm>
          <a:prstGeom prst="rect">
            <a:avLst/>
          </a:prstGeom>
          <a:noFill/>
        </p:spPr>
        <p:txBody>
          <a:bodyPr wrap="square" rtlCol="0">
            <a:spAutoFit/>
          </a:bodyPr>
          <a:lstStyle/>
          <a:p>
            <a:r>
              <a:rPr lang="en-US" altLang="zh-CN" sz="2000" dirty="0" smtClean="0">
                <a:solidFill>
                  <a:schemeClr val="bg1"/>
                </a:solidFill>
                <a:latin typeface="Bodoni MT Black" panose="02070A03080606020203" pitchFamily="18" charset="0"/>
              </a:rPr>
              <a:t>1.1</a:t>
            </a:r>
            <a:endParaRPr lang="zh-CN" altLang="en-US" sz="2000" dirty="0">
              <a:solidFill>
                <a:schemeClr val="bg1"/>
              </a:solidFill>
              <a:latin typeface="Bodoni MT Black" panose="02070A030806060202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61"/>
          <p:cNvSpPr/>
          <p:nvPr/>
        </p:nvSpPr>
        <p:spPr>
          <a:xfrm>
            <a:off x="55880" y="215900"/>
            <a:ext cx="8079740" cy="368300"/>
          </a:xfrm>
          <a:prstGeom prst="rect">
            <a:avLst/>
          </a:prstGeom>
          <a:noFill/>
          <a:ln w="9525">
            <a:noFill/>
          </a:ln>
        </p:spPr>
        <p:txBody>
          <a:bodyPr wrap="none" anchor="t">
            <a:spAutoFit/>
          </a:bodyPr>
          <a:lstStyle/>
          <a:p>
            <a:pPr algn="l" eaLnBrk="0" hangingPunct="0"/>
            <a:r>
              <a:rPr b="1" dirty="0">
                <a:solidFill>
                  <a:srgbClr val="000000"/>
                </a:solidFill>
                <a:latin typeface="微软雅黑" panose="020B0503020204020204" pitchFamily="34" charset="-122"/>
                <a:ea typeface="微软雅黑" panose="020B0503020204020204" pitchFamily="34" charset="-122"/>
              </a:rPr>
              <a:t>Demonstration of Ultra/ME units using the BlauFast pipeline system.</a:t>
            </a:r>
          </a:p>
        </p:txBody>
      </p:sp>
      <p:pic>
        <p:nvPicPr>
          <p:cNvPr id="2" name="图片 1"/>
          <p:cNvPicPr>
            <a:picLocks noChangeAspect="1"/>
          </p:cNvPicPr>
          <p:nvPr/>
        </p:nvPicPr>
        <p:blipFill>
          <a:blip r:embed="rId2">
            <a:clrChange>
              <a:clrFrom>
                <a:srgbClr val="F5F5F5">
                  <a:alpha val="100000"/>
                </a:srgbClr>
              </a:clrFrom>
              <a:clrTo>
                <a:srgbClr val="F5F5F5">
                  <a:alpha val="100000"/>
                  <a:alpha val="0"/>
                </a:srgbClr>
              </a:clrTo>
            </a:clrChange>
          </a:blip>
          <a:srcRect l="2408" t="5219" r="3844" b="20975"/>
          <a:stretch>
            <a:fillRect/>
          </a:stretch>
        </p:blipFill>
        <p:spPr>
          <a:xfrm>
            <a:off x="140335" y="1007745"/>
            <a:ext cx="10160000" cy="4924425"/>
          </a:xfrm>
          <a:prstGeom prst="rect">
            <a:avLst/>
          </a:prstGeom>
        </p:spPr>
      </p:pic>
      <p:grpSp>
        <p:nvGrpSpPr>
          <p:cNvPr id="52" name="组合 51"/>
          <p:cNvGrpSpPr/>
          <p:nvPr/>
        </p:nvGrpSpPr>
        <p:grpSpPr>
          <a:xfrm>
            <a:off x="1043940" y="793115"/>
            <a:ext cx="9109710" cy="4684395"/>
            <a:chOff x="1531" y="1588"/>
            <a:chExt cx="14346" cy="7377"/>
          </a:xfrm>
        </p:grpSpPr>
        <p:sp>
          <p:nvSpPr>
            <p:cNvPr id="18" name="文本框 17"/>
            <p:cNvSpPr txBox="1"/>
            <p:nvPr/>
          </p:nvSpPr>
          <p:spPr>
            <a:xfrm>
              <a:off x="13454" y="6912"/>
              <a:ext cx="2423" cy="580"/>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clamp</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PC</a:t>
              </a:r>
              <a:r>
                <a:rPr lang="zh-CN" altLang="en-US" sz="1000">
                  <a:solidFill>
                    <a:schemeClr val="tx2"/>
                  </a:solidFill>
                  <a:latin typeface="微软雅黑" panose="020B0503020204020204" pitchFamily="34" charset="-122"/>
                  <a:ea typeface="微软雅黑" panose="020B0503020204020204" pitchFamily="34" charset="-122"/>
                  <a:sym typeface="+mn-ea"/>
                </a:rPr>
                <a:t> 150 C</a:t>
              </a:r>
            </a:p>
          </p:txBody>
        </p:sp>
        <p:grpSp>
          <p:nvGrpSpPr>
            <p:cNvPr id="51" name="组合 50"/>
            <p:cNvGrpSpPr/>
            <p:nvPr/>
          </p:nvGrpSpPr>
          <p:grpSpPr>
            <a:xfrm>
              <a:off x="1531" y="1588"/>
              <a:ext cx="14075" cy="7377"/>
              <a:chOff x="1531" y="1588"/>
              <a:chExt cx="14075" cy="7377"/>
            </a:xfrm>
          </p:grpSpPr>
          <p:sp>
            <p:nvSpPr>
              <p:cNvPr id="5" name="文本框 4"/>
              <p:cNvSpPr txBox="1"/>
              <p:nvPr/>
            </p:nvSpPr>
            <p:spPr>
              <a:xfrm>
                <a:off x="13098" y="1808"/>
                <a:ext cx="2508" cy="774"/>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flange diameter change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RE 150-110 C</a:t>
                </a:r>
              </a:p>
            </p:txBody>
          </p:sp>
          <p:cxnSp>
            <p:nvCxnSpPr>
              <p:cNvPr id="14" name="直接连接符 13"/>
              <p:cNvCxnSpPr/>
              <p:nvPr/>
            </p:nvCxnSpPr>
            <p:spPr>
              <a:xfrm>
                <a:off x="10716" y="5441"/>
                <a:ext cx="0" cy="1021"/>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37" y="6462"/>
                <a:ext cx="2352" cy="580"/>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Blaufast tube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RBK 150</a:t>
                </a:r>
                <a:r>
                  <a:rPr lang="en-US" altLang="zh-CN" sz="1000">
                    <a:solidFill>
                      <a:schemeClr val="tx2"/>
                    </a:solidFill>
                    <a:latin typeface="微软雅黑" panose="020B0503020204020204" pitchFamily="34" charset="-122"/>
                    <a:ea typeface="微软雅黑" panose="020B0503020204020204" pitchFamily="34" charset="-122"/>
                    <a:sym typeface="+mn-ea"/>
                  </a:rPr>
                  <a:t>/3</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cxnSp>
            <p:nvCxnSpPr>
              <p:cNvPr id="4" name="直接连接符 3"/>
              <p:cNvCxnSpPr/>
              <p:nvPr/>
            </p:nvCxnSpPr>
            <p:spPr>
              <a:xfrm>
                <a:off x="13551" y="2493"/>
                <a:ext cx="1134" cy="2041"/>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1932" y="5101"/>
                <a:ext cx="31" cy="2490"/>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717" y="8385"/>
                <a:ext cx="2423" cy="580"/>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Flange diameter change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F</a:t>
                </a:r>
                <a:r>
                  <a:rPr lang="zh-CN" altLang="en-US" sz="1000">
                    <a:solidFill>
                      <a:schemeClr val="tx2"/>
                    </a:solidFill>
                    <a:latin typeface="微软雅黑" panose="020B0503020204020204" pitchFamily="34" charset="-122"/>
                    <a:ea typeface="微软雅黑" panose="020B0503020204020204" pitchFamily="34" charset="-122"/>
                    <a:sym typeface="+mn-ea"/>
                  </a:rPr>
                  <a:t> </a:t>
                </a:r>
                <a:r>
                  <a:rPr lang="en-US" altLang="zh-CN" sz="1000">
                    <a:solidFill>
                      <a:schemeClr val="tx2"/>
                    </a:solidFill>
                    <a:latin typeface="微软雅黑" panose="020B0503020204020204" pitchFamily="34" charset="-122"/>
                    <a:ea typeface="微软雅黑" panose="020B0503020204020204" pitchFamily="34" charset="-122"/>
                    <a:sym typeface="+mn-ea"/>
                  </a:rPr>
                  <a:t>125-</a:t>
                </a:r>
                <a:r>
                  <a:rPr lang="zh-CN" altLang="en-US" sz="1000">
                    <a:solidFill>
                      <a:schemeClr val="tx2"/>
                    </a:solidFill>
                    <a:latin typeface="微软雅黑" panose="020B0503020204020204" pitchFamily="34" charset="-122"/>
                    <a:ea typeface="微软雅黑" panose="020B0503020204020204" pitchFamily="34" charset="-122"/>
                    <a:sym typeface="+mn-ea"/>
                  </a:rPr>
                  <a:t>150 C</a:t>
                </a:r>
              </a:p>
            </p:txBody>
          </p:sp>
          <p:cxnSp>
            <p:nvCxnSpPr>
              <p:cNvPr id="10" name="直接连接符 9"/>
              <p:cNvCxnSpPr/>
              <p:nvPr/>
            </p:nvCxnSpPr>
            <p:spPr>
              <a:xfrm>
                <a:off x="11138" y="3286"/>
                <a:ext cx="794" cy="1282"/>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1283" y="2601"/>
                <a:ext cx="2423" cy="580"/>
              </a:xfrm>
              <a:prstGeom prst="rect">
                <a:avLst/>
              </a:prstGeom>
              <a:noFill/>
            </p:spPr>
            <p:txBody>
              <a:bodyPr wrap="square" rtlCol="0" anchor="t">
                <a:spAutoFit/>
              </a:bodyPr>
              <a:lstStyle/>
              <a:p>
                <a:pPr algn="ctr">
                  <a:buClrTx/>
                  <a:buSzTx/>
                  <a:buFontTx/>
                  <a:buNone/>
                </a:pPr>
                <a:r>
                  <a:rPr lang="zh-CN" altLang="en-US" sz="800" b="1">
                    <a:solidFill>
                      <a:schemeClr val="tx2"/>
                    </a:solidFill>
                    <a:latin typeface="微软雅黑" panose="020B0503020204020204" pitchFamily="34" charset="-122"/>
                    <a:ea typeface="微软雅黑" panose="020B0503020204020204" pitchFamily="34" charset="-122"/>
                    <a:sym typeface="+mn-ea"/>
                  </a:rPr>
                  <a:t>Flange diameter change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F</a:t>
                </a:r>
                <a:r>
                  <a:rPr lang="zh-CN" altLang="en-US" sz="1000">
                    <a:solidFill>
                      <a:schemeClr val="tx2"/>
                    </a:solidFill>
                    <a:latin typeface="微软雅黑" panose="020B0503020204020204" pitchFamily="34" charset="-122"/>
                    <a:ea typeface="微软雅黑" panose="020B0503020204020204" pitchFamily="34" charset="-122"/>
                    <a:sym typeface="+mn-ea"/>
                  </a:rPr>
                  <a:t> </a:t>
                </a:r>
                <a:r>
                  <a:rPr lang="en-US" altLang="zh-CN" sz="1000">
                    <a:solidFill>
                      <a:schemeClr val="tx2"/>
                    </a:solidFill>
                    <a:latin typeface="微软雅黑" panose="020B0503020204020204" pitchFamily="34" charset="-122"/>
                    <a:ea typeface="微软雅黑" panose="020B0503020204020204" pitchFamily="34" charset="-122"/>
                    <a:sym typeface="+mn-ea"/>
                  </a:rPr>
                  <a:t>125-</a:t>
                </a:r>
                <a:r>
                  <a:rPr lang="zh-CN" altLang="en-US" sz="1000">
                    <a:solidFill>
                      <a:schemeClr val="tx2"/>
                    </a:solidFill>
                    <a:latin typeface="微软雅黑" panose="020B0503020204020204" pitchFamily="34" charset="-122"/>
                    <a:ea typeface="微软雅黑" panose="020B0503020204020204" pitchFamily="34" charset="-122"/>
                    <a:sym typeface="+mn-ea"/>
                  </a:rPr>
                  <a:t>1</a:t>
                </a:r>
                <a:r>
                  <a:rPr lang="en-US" altLang="zh-CN" sz="1000">
                    <a:solidFill>
                      <a:schemeClr val="tx2"/>
                    </a:solidFill>
                    <a:latin typeface="微软雅黑" panose="020B0503020204020204" pitchFamily="34" charset="-122"/>
                    <a:ea typeface="微软雅黑" panose="020B0503020204020204" pitchFamily="34" charset="-122"/>
                    <a:sym typeface="+mn-ea"/>
                  </a:rPr>
                  <a:t>1</a:t>
                </a:r>
                <a:r>
                  <a:rPr lang="zh-CN" altLang="en-US" sz="1000">
                    <a:solidFill>
                      <a:schemeClr val="tx2"/>
                    </a:solidFill>
                    <a:latin typeface="微软雅黑" panose="020B0503020204020204" pitchFamily="34" charset="-122"/>
                    <a:ea typeface="微软雅黑" panose="020B0503020204020204" pitchFamily="34" charset="-122"/>
                    <a:sym typeface="+mn-ea"/>
                  </a:rPr>
                  <a:t>0 C</a:t>
                </a:r>
              </a:p>
            </p:txBody>
          </p:sp>
          <p:cxnSp>
            <p:nvCxnSpPr>
              <p:cNvPr id="16" name="直接连接符 15"/>
              <p:cNvCxnSpPr/>
              <p:nvPr/>
            </p:nvCxnSpPr>
            <p:spPr>
              <a:xfrm flipH="1">
                <a:off x="14572" y="5216"/>
                <a:ext cx="602" cy="1020"/>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7087" y="1690"/>
                <a:ext cx="2423" cy="580"/>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clamp</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a:t>
                </a:r>
                <a:r>
                  <a:rPr lang="en-US" altLang="zh-CN" sz="1000">
                    <a:solidFill>
                      <a:schemeClr val="tx2"/>
                    </a:solidFill>
                    <a:latin typeface="微软雅黑" panose="020B0503020204020204" pitchFamily="34" charset="-122"/>
                    <a:ea typeface="微软雅黑" panose="020B0503020204020204" pitchFamily="34" charset="-122"/>
                    <a:sym typeface="+mn-ea"/>
                  </a:rPr>
                  <a:t>F</a:t>
                </a:r>
                <a:r>
                  <a:rPr lang="zh-CN" altLang="en-US" sz="1000">
                    <a:solidFill>
                      <a:schemeClr val="tx2"/>
                    </a:solidFill>
                    <a:latin typeface="微软雅黑" panose="020B0503020204020204" pitchFamily="34" charset="-122"/>
                    <a:ea typeface="微软雅黑" panose="020B0503020204020204" pitchFamily="34" charset="-122"/>
                    <a:sym typeface="+mn-ea"/>
                  </a:rPr>
                  <a:t>ast R</a:t>
                </a:r>
                <a:r>
                  <a:rPr lang="en-US" altLang="zh-CN" sz="1000">
                    <a:solidFill>
                      <a:schemeClr val="tx2"/>
                    </a:solidFill>
                    <a:latin typeface="微软雅黑" panose="020B0503020204020204" pitchFamily="34" charset="-122"/>
                    <a:ea typeface="微软雅黑" panose="020B0503020204020204" pitchFamily="34" charset="-122"/>
                    <a:sym typeface="+mn-ea"/>
                  </a:rPr>
                  <a:t>PC</a:t>
                </a:r>
                <a:r>
                  <a:rPr lang="zh-CN" altLang="en-US" sz="1000">
                    <a:solidFill>
                      <a:schemeClr val="tx2"/>
                    </a:solidFill>
                    <a:latin typeface="微软雅黑" panose="020B0503020204020204" pitchFamily="34" charset="-122"/>
                    <a:ea typeface="微软雅黑" panose="020B0503020204020204" pitchFamily="34" charset="-122"/>
                    <a:sym typeface="+mn-ea"/>
                  </a:rPr>
                  <a:t> 1</a:t>
                </a:r>
                <a:r>
                  <a:rPr lang="en-US" altLang="zh-CN" sz="1000">
                    <a:solidFill>
                      <a:schemeClr val="tx2"/>
                    </a:solidFill>
                    <a:latin typeface="微软雅黑" panose="020B0503020204020204" pitchFamily="34" charset="-122"/>
                    <a:ea typeface="微软雅黑" panose="020B0503020204020204" pitchFamily="34" charset="-122"/>
                    <a:sym typeface="+mn-ea"/>
                  </a:rPr>
                  <a:t>1</a:t>
                </a:r>
                <a:r>
                  <a:rPr lang="zh-CN" altLang="en-US" sz="1000">
                    <a:solidFill>
                      <a:schemeClr val="tx2"/>
                    </a:solidFill>
                    <a:latin typeface="微软雅黑" panose="020B0503020204020204" pitchFamily="34" charset="-122"/>
                    <a:ea typeface="微软雅黑" panose="020B0503020204020204" pitchFamily="34" charset="-122"/>
                    <a:sym typeface="+mn-ea"/>
                  </a:rPr>
                  <a:t>0 C</a:t>
                </a:r>
              </a:p>
            </p:txBody>
          </p:sp>
          <p:cxnSp>
            <p:nvCxnSpPr>
              <p:cNvPr id="26" name="直接连接符 25"/>
              <p:cNvCxnSpPr/>
              <p:nvPr/>
            </p:nvCxnSpPr>
            <p:spPr>
              <a:xfrm>
                <a:off x="7314" y="2266"/>
                <a:ext cx="681" cy="900"/>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991" y="6153"/>
                <a:ext cx="2423" cy="580"/>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clamp</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PC</a:t>
                </a:r>
                <a:r>
                  <a:rPr lang="zh-CN" altLang="en-US" sz="1000">
                    <a:solidFill>
                      <a:schemeClr val="tx2"/>
                    </a:solidFill>
                    <a:latin typeface="微软雅黑" panose="020B0503020204020204" pitchFamily="34" charset="-122"/>
                    <a:ea typeface="微软雅黑" panose="020B0503020204020204" pitchFamily="34" charset="-122"/>
                    <a:sym typeface="+mn-ea"/>
                  </a:rPr>
                  <a:t> </a:t>
                </a:r>
                <a:r>
                  <a:rPr lang="en-US" sz="1000">
                    <a:solidFill>
                      <a:schemeClr val="tx2"/>
                    </a:solidFill>
                    <a:latin typeface="微软雅黑" panose="020B0503020204020204" pitchFamily="34" charset="-122"/>
                    <a:ea typeface="微软雅黑" panose="020B0503020204020204" pitchFamily="34" charset="-122"/>
                    <a:sym typeface="+mn-ea"/>
                  </a:rPr>
                  <a:t>75</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cxnSp>
            <p:nvCxnSpPr>
              <p:cNvPr id="30" name="直接连接符 29"/>
              <p:cNvCxnSpPr/>
              <p:nvPr/>
            </p:nvCxnSpPr>
            <p:spPr>
              <a:xfrm flipH="1">
                <a:off x="2331" y="5562"/>
                <a:ext cx="1134" cy="673"/>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1418" idx="0"/>
              </p:cNvCxnSpPr>
              <p:nvPr/>
            </p:nvCxnSpPr>
            <p:spPr>
              <a:xfrm flipH="1">
                <a:off x="4989" y="4647"/>
                <a:ext cx="1078" cy="1344"/>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107" y="6153"/>
                <a:ext cx="2423" cy="774"/>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flange diameter change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E</a:t>
                </a:r>
                <a:r>
                  <a:rPr lang="zh-CN" altLang="en-US" sz="1000">
                    <a:solidFill>
                      <a:schemeClr val="tx2"/>
                    </a:solidFill>
                    <a:latin typeface="微软雅黑" panose="020B0503020204020204" pitchFamily="34" charset="-122"/>
                    <a:ea typeface="微软雅黑" panose="020B0503020204020204" pitchFamily="34" charset="-122"/>
                    <a:sym typeface="+mn-ea"/>
                  </a:rPr>
                  <a:t> </a:t>
                </a:r>
                <a:r>
                  <a:rPr lang="en-US" altLang="zh-CN" sz="1000">
                    <a:solidFill>
                      <a:schemeClr val="tx2"/>
                    </a:solidFill>
                    <a:latin typeface="微软雅黑" panose="020B0503020204020204" pitchFamily="34" charset="-122"/>
                    <a:ea typeface="微软雅黑" panose="020B0503020204020204" pitchFamily="34" charset="-122"/>
                    <a:sym typeface="+mn-ea"/>
                  </a:rPr>
                  <a:t>110-75</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pic>
            <p:nvPicPr>
              <p:cNvPr id="35" name="图片 34"/>
              <p:cNvPicPr>
                <a:picLocks noChangeAspect="1"/>
              </p:cNvPicPr>
              <p:nvPr/>
            </p:nvPicPr>
            <p:blipFill>
              <a:blip r:embed="rId3">
                <a:grayscl/>
              </a:blip>
              <a:stretch>
                <a:fillRect/>
              </a:stretch>
            </p:blipFill>
            <p:spPr>
              <a:xfrm rot="5700000">
                <a:off x="10411" y="4524"/>
                <a:ext cx="285" cy="332"/>
              </a:xfrm>
              <a:prstGeom prst="rect">
                <a:avLst/>
              </a:prstGeom>
              <a:noFill/>
              <a:ln w="9525">
                <a:noFill/>
              </a:ln>
            </p:spPr>
          </p:pic>
          <p:cxnSp>
            <p:nvCxnSpPr>
              <p:cNvPr id="36" name="直接连接符 35"/>
              <p:cNvCxnSpPr/>
              <p:nvPr/>
            </p:nvCxnSpPr>
            <p:spPr>
              <a:xfrm>
                <a:off x="9922" y="4194"/>
                <a:ext cx="680" cy="453"/>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9015" y="3397"/>
                <a:ext cx="2423" cy="580"/>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connectors</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M</a:t>
                </a:r>
                <a:r>
                  <a:rPr lang="zh-CN" altLang="en-US" sz="1000">
                    <a:solidFill>
                      <a:schemeClr val="tx2"/>
                    </a:solidFill>
                    <a:latin typeface="微软雅黑" panose="020B0503020204020204" pitchFamily="34" charset="-122"/>
                    <a:ea typeface="微软雅黑" panose="020B0503020204020204" pitchFamily="34" charset="-122"/>
                    <a:sym typeface="+mn-ea"/>
                  </a:rPr>
                  <a:t> 1</a:t>
                </a:r>
                <a:r>
                  <a:rPr lang="en-US" altLang="zh-CN" sz="1000">
                    <a:solidFill>
                      <a:schemeClr val="tx2"/>
                    </a:solidFill>
                    <a:latin typeface="微软雅黑" panose="020B0503020204020204" pitchFamily="34" charset="-122"/>
                    <a:ea typeface="微软雅黑" panose="020B0503020204020204" pitchFamily="34" charset="-122"/>
                    <a:sym typeface="+mn-ea"/>
                  </a:rPr>
                  <a:t>1</a:t>
                </a:r>
                <a:r>
                  <a:rPr lang="zh-CN" altLang="en-US" sz="1000">
                    <a:solidFill>
                      <a:schemeClr val="tx2"/>
                    </a:solidFill>
                    <a:latin typeface="微软雅黑" panose="020B0503020204020204" pitchFamily="34" charset="-122"/>
                    <a:ea typeface="微软雅黑" panose="020B0503020204020204" pitchFamily="34" charset="-122"/>
                    <a:sym typeface="+mn-ea"/>
                  </a:rPr>
                  <a:t>0 C</a:t>
                </a:r>
              </a:p>
            </p:txBody>
          </p:sp>
          <p:cxnSp>
            <p:nvCxnSpPr>
              <p:cNvPr id="39" name="直接连接符 38"/>
              <p:cNvCxnSpPr/>
              <p:nvPr/>
            </p:nvCxnSpPr>
            <p:spPr>
              <a:xfrm>
                <a:off x="4649" y="2833"/>
                <a:ext cx="397" cy="227"/>
              </a:xfrm>
              <a:prstGeom prst="line">
                <a:avLst/>
              </a:prstGeom>
              <a:ln w="63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4252" y="3455"/>
                <a:ext cx="2423" cy="774"/>
              </a:xfrm>
              <a:prstGeom prst="rect">
                <a:avLst/>
              </a:prstGeom>
              <a:noFill/>
            </p:spPr>
            <p:txBody>
              <a:bodyPr wrap="square" rtlCol="0" anchor="t">
                <a:spAutoFit/>
              </a:bodyPr>
              <a:lstStyle/>
              <a:p>
                <a:pPr algn="ctr">
                  <a:buNone/>
                </a:pPr>
                <a:r>
                  <a:rPr lang="zh-CN" altLang="en-US" sz="800" b="1">
                    <a:solidFill>
                      <a:schemeClr val="tx2"/>
                    </a:solidFill>
                    <a:latin typeface="微软雅黑" panose="020B0503020204020204" pitchFamily="34" charset="-122"/>
                    <a:ea typeface="微软雅黑" panose="020B0503020204020204" pitchFamily="34" charset="-122"/>
                    <a:sym typeface="+mn-ea"/>
                  </a:rPr>
                  <a:t>Round pipe flange diameter change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a:t>
                </a:r>
                <a:r>
                  <a:rPr lang="en-US" altLang="zh-CN" sz="1000">
                    <a:solidFill>
                      <a:schemeClr val="tx2"/>
                    </a:solidFill>
                    <a:latin typeface="微软雅黑" panose="020B0503020204020204" pitchFamily="34" charset="-122"/>
                    <a:ea typeface="微软雅黑" panose="020B0503020204020204" pitchFamily="34" charset="-122"/>
                    <a:sym typeface="+mn-ea"/>
                  </a:rPr>
                  <a:t>F</a:t>
                </a:r>
                <a:r>
                  <a:rPr lang="zh-CN" altLang="en-US" sz="1000">
                    <a:solidFill>
                      <a:schemeClr val="tx2"/>
                    </a:solidFill>
                    <a:latin typeface="微软雅黑" panose="020B0503020204020204" pitchFamily="34" charset="-122"/>
                    <a:ea typeface="微软雅黑" panose="020B0503020204020204" pitchFamily="34" charset="-122"/>
                    <a:sym typeface="+mn-ea"/>
                  </a:rPr>
                  <a:t>ast R</a:t>
                </a:r>
                <a:r>
                  <a:rPr lang="en-US" altLang="zh-CN" sz="1000">
                    <a:solidFill>
                      <a:schemeClr val="tx2"/>
                    </a:solidFill>
                    <a:latin typeface="微软雅黑" panose="020B0503020204020204" pitchFamily="34" charset="-122"/>
                    <a:ea typeface="微软雅黑" panose="020B0503020204020204" pitchFamily="34" charset="-122"/>
                    <a:sym typeface="+mn-ea"/>
                  </a:rPr>
                  <a:t>E</a:t>
                </a:r>
                <a:r>
                  <a:rPr lang="zh-CN" altLang="en-US" sz="1000">
                    <a:solidFill>
                      <a:schemeClr val="tx2"/>
                    </a:solidFill>
                    <a:latin typeface="微软雅黑" panose="020B0503020204020204" pitchFamily="34" charset="-122"/>
                    <a:ea typeface="微软雅黑" panose="020B0503020204020204" pitchFamily="34" charset="-122"/>
                    <a:sym typeface="+mn-ea"/>
                  </a:rPr>
                  <a:t> </a:t>
                </a:r>
                <a:r>
                  <a:rPr lang="en-US" altLang="zh-CN" sz="1000">
                    <a:solidFill>
                      <a:schemeClr val="tx2"/>
                    </a:solidFill>
                    <a:latin typeface="微软雅黑" panose="020B0503020204020204" pitchFamily="34" charset="-122"/>
                    <a:ea typeface="微软雅黑" panose="020B0503020204020204" pitchFamily="34" charset="-122"/>
                    <a:sym typeface="+mn-ea"/>
                  </a:rPr>
                  <a:t>75-63</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pic>
            <p:nvPicPr>
              <p:cNvPr id="6" name="图片 5"/>
              <p:cNvPicPr>
                <a:picLocks noChangeAspect="1"/>
              </p:cNvPicPr>
              <p:nvPr/>
            </p:nvPicPr>
            <p:blipFill>
              <a:blip r:embed="rId4"/>
              <a:stretch>
                <a:fillRect/>
              </a:stretch>
            </p:blipFill>
            <p:spPr>
              <a:xfrm>
                <a:off x="1531" y="6173"/>
                <a:ext cx="879" cy="675"/>
              </a:xfrm>
              <a:prstGeom prst="rect">
                <a:avLst/>
              </a:prstGeom>
              <a:noFill/>
              <a:ln w="9525">
                <a:noFill/>
              </a:ln>
            </p:spPr>
          </p:pic>
          <p:pic>
            <p:nvPicPr>
              <p:cNvPr id="17" name="图片 16"/>
              <p:cNvPicPr>
                <a:picLocks noChangeAspect="1"/>
              </p:cNvPicPr>
              <p:nvPr/>
            </p:nvPicPr>
            <p:blipFill>
              <a:blip r:embed="rId4"/>
              <a:stretch>
                <a:fillRect/>
              </a:stretch>
            </p:blipFill>
            <p:spPr>
              <a:xfrm>
                <a:off x="14226" y="6237"/>
                <a:ext cx="879" cy="675"/>
              </a:xfrm>
              <a:prstGeom prst="rect">
                <a:avLst/>
              </a:prstGeom>
              <a:noFill/>
              <a:ln w="9525">
                <a:noFill/>
              </a:ln>
            </p:spPr>
          </p:pic>
          <p:pic>
            <p:nvPicPr>
              <p:cNvPr id="19" name="图片 18"/>
              <p:cNvPicPr>
                <a:picLocks noChangeAspect="1"/>
              </p:cNvPicPr>
              <p:nvPr/>
            </p:nvPicPr>
            <p:blipFill>
              <a:blip r:embed="rId4"/>
              <a:stretch>
                <a:fillRect/>
              </a:stretch>
            </p:blipFill>
            <p:spPr>
              <a:xfrm>
                <a:off x="6675" y="1588"/>
                <a:ext cx="879" cy="675"/>
              </a:xfrm>
              <a:prstGeom prst="rect">
                <a:avLst/>
              </a:prstGeom>
              <a:noFill/>
              <a:ln w="9525">
                <a:noFill/>
              </a:ln>
            </p:spPr>
          </p:pic>
          <p:pic>
            <p:nvPicPr>
              <p:cNvPr id="34" name="图片 33"/>
              <p:cNvPicPr>
                <a:picLocks noChangeAspect="1"/>
              </p:cNvPicPr>
              <p:nvPr/>
            </p:nvPicPr>
            <p:blipFill>
              <a:blip r:embed="rId5"/>
              <a:stretch>
                <a:fillRect/>
              </a:stretch>
            </p:blipFill>
            <p:spPr>
              <a:xfrm>
                <a:off x="11497" y="7589"/>
                <a:ext cx="901" cy="920"/>
              </a:xfrm>
              <a:prstGeom prst="rect">
                <a:avLst/>
              </a:prstGeom>
              <a:noFill/>
              <a:ln w="9525">
                <a:noFill/>
              </a:ln>
            </p:spPr>
          </p:pic>
          <p:pic>
            <p:nvPicPr>
              <p:cNvPr id="41" name="图片 40"/>
              <p:cNvPicPr>
                <a:picLocks noChangeAspect="1"/>
              </p:cNvPicPr>
              <p:nvPr/>
            </p:nvPicPr>
            <p:blipFill>
              <a:blip r:embed="rId6"/>
              <a:stretch>
                <a:fillRect/>
              </a:stretch>
            </p:blipFill>
            <p:spPr>
              <a:xfrm>
                <a:off x="5102" y="2835"/>
                <a:ext cx="723" cy="700"/>
              </a:xfrm>
              <a:prstGeom prst="rect">
                <a:avLst/>
              </a:prstGeom>
              <a:noFill/>
              <a:ln w="9525">
                <a:noFill/>
              </a:ln>
            </p:spPr>
          </p:pic>
          <p:pic>
            <p:nvPicPr>
              <p:cNvPr id="42" name="图片 41"/>
              <p:cNvPicPr>
                <a:picLocks noChangeAspect="1"/>
              </p:cNvPicPr>
              <p:nvPr/>
            </p:nvPicPr>
            <p:blipFill>
              <a:blip r:embed="rId7"/>
              <a:stretch>
                <a:fillRect/>
              </a:stretch>
            </p:blipFill>
            <p:spPr>
              <a:xfrm>
                <a:off x="8675" y="3359"/>
                <a:ext cx="805" cy="710"/>
              </a:xfrm>
              <a:prstGeom prst="rect">
                <a:avLst/>
              </a:prstGeom>
              <a:noFill/>
              <a:ln w="9525">
                <a:noFill/>
              </a:ln>
            </p:spPr>
          </p:pic>
          <p:pic>
            <p:nvPicPr>
              <p:cNvPr id="43" name="图片 42"/>
              <p:cNvPicPr>
                <a:picLocks noChangeAspect="1"/>
              </p:cNvPicPr>
              <p:nvPr/>
            </p:nvPicPr>
            <p:blipFill>
              <a:blip r:embed="rId8"/>
              <a:stretch>
                <a:fillRect/>
              </a:stretch>
            </p:blipFill>
            <p:spPr>
              <a:xfrm>
                <a:off x="12644" y="1675"/>
                <a:ext cx="793" cy="753"/>
              </a:xfrm>
              <a:prstGeom prst="rect">
                <a:avLst/>
              </a:prstGeom>
              <a:noFill/>
              <a:ln w="9525">
                <a:noFill/>
              </a:ln>
            </p:spPr>
          </p:pic>
          <p:pic>
            <p:nvPicPr>
              <p:cNvPr id="44" name="图片 43"/>
              <p:cNvPicPr>
                <a:picLocks noChangeAspect="1"/>
              </p:cNvPicPr>
              <p:nvPr/>
            </p:nvPicPr>
            <p:blipFill>
              <a:blip r:embed="rId9"/>
              <a:stretch>
                <a:fillRect/>
              </a:stretch>
            </p:blipFill>
            <p:spPr>
              <a:xfrm>
                <a:off x="10716" y="2415"/>
                <a:ext cx="923" cy="795"/>
              </a:xfrm>
              <a:prstGeom prst="rect">
                <a:avLst/>
              </a:prstGeom>
              <a:noFill/>
              <a:ln w="9525">
                <a:noFill/>
              </a:ln>
            </p:spPr>
          </p:pic>
          <p:pic>
            <p:nvPicPr>
              <p:cNvPr id="45" name="图片 44"/>
              <p:cNvPicPr>
                <a:picLocks noChangeAspect="1"/>
              </p:cNvPicPr>
              <p:nvPr/>
            </p:nvPicPr>
            <p:blipFill>
              <a:blip r:embed="rId10"/>
              <a:stretch>
                <a:fillRect/>
              </a:stretch>
            </p:blipFill>
            <p:spPr>
              <a:xfrm>
                <a:off x="4436" y="6018"/>
                <a:ext cx="823" cy="812"/>
              </a:xfrm>
              <a:prstGeom prst="rect">
                <a:avLst/>
              </a:prstGeom>
              <a:noFill/>
              <a:ln w="9525">
                <a:noFill/>
              </a:ln>
            </p:spPr>
          </p:pic>
          <p:pic>
            <p:nvPicPr>
              <p:cNvPr id="46" name="图片 45" descr="布克圆管0000"/>
              <p:cNvPicPr>
                <a:picLocks noChangeAspect="1"/>
              </p:cNvPicPr>
              <p:nvPr/>
            </p:nvPicPr>
            <p:blipFill>
              <a:blip r:embed="rId11"/>
              <a:srcRect l="23672" t="29760" r="32120" b="23777"/>
              <a:stretch>
                <a:fillRect/>
              </a:stretch>
            </p:blipFill>
            <p:spPr>
              <a:xfrm>
                <a:off x="10153" y="6350"/>
                <a:ext cx="730" cy="772"/>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000" fill="hold">
                                          <p:stCondLst>
                                            <p:cond delay="0"/>
                                          </p:stCondLst>
                                        </p:cTn>
                                        <p:tgtEl>
                                          <p:spTgt spid="52"/>
                                        </p:tgtEl>
                                        <p:attrNameLst>
                                          <p:attrName>style.visibility</p:attrName>
                                        </p:attrNameLst>
                                      </p:cBhvr>
                                      <p:to>
                                        <p:strVal val="visible"/>
                                      </p:to>
                                    </p:set>
                                    <p:animEffect transition="in" filter="box(out)">
                                      <p:cBhvr>
                                        <p:cTn id="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clrChange>
              <a:clrFrom>
                <a:srgbClr val="F5F5F5">
                  <a:alpha val="100000"/>
                </a:srgbClr>
              </a:clrFrom>
              <a:clrTo>
                <a:srgbClr val="F5F5F5">
                  <a:alpha val="100000"/>
                  <a:alpha val="0"/>
                </a:srgbClr>
              </a:clrTo>
            </a:clrChange>
          </a:blip>
          <a:srcRect l="10762" t="9768" r="13209" b="16789"/>
          <a:stretch>
            <a:fillRect/>
          </a:stretch>
        </p:blipFill>
        <p:spPr>
          <a:xfrm>
            <a:off x="409575" y="928370"/>
            <a:ext cx="9831070" cy="5144770"/>
          </a:xfrm>
          <a:prstGeom prst="rect">
            <a:avLst/>
          </a:prstGeom>
        </p:spPr>
      </p:pic>
      <p:sp>
        <p:nvSpPr>
          <p:cNvPr id="33" name="TextBox 61"/>
          <p:cNvSpPr/>
          <p:nvPr/>
        </p:nvSpPr>
        <p:spPr>
          <a:xfrm>
            <a:off x="55880" y="215900"/>
            <a:ext cx="8644255" cy="368300"/>
          </a:xfrm>
          <a:prstGeom prst="rect">
            <a:avLst/>
          </a:prstGeom>
          <a:noFill/>
          <a:ln w="9525">
            <a:noFill/>
          </a:ln>
        </p:spPr>
        <p:txBody>
          <a:bodyPr wrap="none" anchor="t">
            <a:spAutoFit/>
          </a:bodyPr>
          <a:lstStyle/>
          <a:p>
            <a:pPr algn="l" eaLnBrk="0" hangingPunct="0"/>
            <a:r>
              <a:rPr b="1" dirty="0">
                <a:solidFill>
                  <a:srgbClr val="000000"/>
                </a:solidFill>
                <a:latin typeface="微软雅黑" panose="020B0503020204020204" pitchFamily="34" charset="-122"/>
                <a:ea typeface="微软雅黑" panose="020B0503020204020204" pitchFamily="34" charset="-122"/>
              </a:rPr>
              <a:t>Demonstration of ERV/DOF/DTF units using the BlauFast pipeline system.</a:t>
            </a:r>
          </a:p>
        </p:txBody>
      </p:sp>
      <p:grpSp>
        <p:nvGrpSpPr>
          <p:cNvPr id="49" name="组合 48"/>
          <p:cNvGrpSpPr/>
          <p:nvPr/>
        </p:nvGrpSpPr>
        <p:grpSpPr>
          <a:xfrm>
            <a:off x="107950" y="683895"/>
            <a:ext cx="10237470" cy="5573395"/>
            <a:chOff x="170" y="1077"/>
            <a:chExt cx="16122" cy="8777"/>
          </a:xfrm>
        </p:grpSpPr>
        <p:sp>
          <p:nvSpPr>
            <p:cNvPr id="37" name="文本框 36"/>
            <p:cNvSpPr txBox="1"/>
            <p:nvPr/>
          </p:nvSpPr>
          <p:spPr>
            <a:xfrm>
              <a:off x="13273" y="6225"/>
              <a:ext cx="2854" cy="96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Round pipe connectors</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M </a:t>
              </a:r>
              <a:r>
                <a:rPr lang="zh-CN" altLang="en-US" sz="1000">
                  <a:solidFill>
                    <a:schemeClr val="tx2"/>
                  </a:solidFill>
                  <a:latin typeface="微软雅黑" panose="020B0503020204020204" pitchFamily="34" charset="-122"/>
                  <a:ea typeface="微软雅黑" panose="020B0503020204020204" pitchFamily="34" charset="-122"/>
                  <a:sym typeface="+mn-ea"/>
                </a:rPr>
                <a:t>150 C</a:t>
              </a:r>
            </a:p>
          </p:txBody>
        </p:sp>
        <p:grpSp>
          <p:nvGrpSpPr>
            <p:cNvPr id="48" name="组合 47"/>
            <p:cNvGrpSpPr/>
            <p:nvPr/>
          </p:nvGrpSpPr>
          <p:grpSpPr>
            <a:xfrm>
              <a:off x="170" y="1077"/>
              <a:ext cx="16122" cy="8777"/>
              <a:chOff x="170" y="1077"/>
              <a:chExt cx="16122" cy="8777"/>
            </a:xfrm>
          </p:grpSpPr>
          <p:sp>
            <p:nvSpPr>
              <p:cNvPr id="5" name="文本框 4"/>
              <p:cNvSpPr txBox="1"/>
              <p:nvPr/>
            </p:nvSpPr>
            <p:spPr>
              <a:xfrm>
                <a:off x="13438" y="1356"/>
                <a:ext cx="2854" cy="967"/>
              </a:xfrm>
              <a:prstGeom prst="rect">
                <a:avLst/>
              </a:prstGeom>
              <a:noFill/>
            </p:spPr>
            <p:txBody>
              <a:bodyPr wrap="square" rtlCol="0" anchor="t">
                <a:spAutoFit/>
              </a:bodyPr>
              <a:lstStyle/>
              <a:p>
                <a:pPr algn="ctr">
                  <a:buNone/>
                </a:pPr>
                <a:r>
                  <a:rPr sz="1200" b="1">
                    <a:solidFill>
                      <a:schemeClr val="tx2"/>
                    </a:solidFill>
                    <a:latin typeface="微软雅黑" panose="020B0503020204020204" pitchFamily="34" charset="-122"/>
                    <a:ea typeface="微软雅黑" panose="020B0503020204020204" pitchFamily="34" charset="-122"/>
                    <a:sym typeface="+mn-ea"/>
                  </a:rPr>
                  <a:t>Y-shaped three-way (with valve)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RYT</a:t>
                </a:r>
                <a:r>
                  <a:rPr lang="en-US" altLang="zh-CN" sz="1000">
                    <a:solidFill>
                      <a:schemeClr val="tx2"/>
                    </a:solidFill>
                    <a:latin typeface="微软雅黑" panose="020B0503020204020204" pitchFamily="34" charset="-122"/>
                    <a:ea typeface="微软雅黑" panose="020B0503020204020204" pitchFamily="34" charset="-122"/>
                    <a:sym typeface="+mn-ea"/>
                  </a:rPr>
                  <a:t> </a:t>
                </a:r>
                <a:r>
                  <a:rPr lang="zh-CN" altLang="en-US" sz="1000">
                    <a:solidFill>
                      <a:schemeClr val="tx2"/>
                    </a:solidFill>
                    <a:latin typeface="微软雅黑" panose="020B0503020204020204" pitchFamily="34" charset="-122"/>
                    <a:ea typeface="微软雅黑" panose="020B0503020204020204" pitchFamily="34" charset="-122"/>
                    <a:sym typeface="+mn-ea"/>
                  </a:rPr>
                  <a:t>150/110*2 C</a:t>
                </a:r>
              </a:p>
            </p:txBody>
          </p:sp>
          <p:grpSp>
            <p:nvGrpSpPr>
              <p:cNvPr id="47" name="组合 46"/>
              <p:cNvGrpSpPr/>
              <p:nvPr/>
            </p:nvGrpSpPr>
            <p:grpSpPr>
              <a:xfrm>
                <a:off x="170" y="1077"/>
                <a:ext cx="14976" cy="8777"/>
                <a:chOff x="170" y="1077"/>
                <a:chExt cx="14976" cy="8777"/>
              </a:xfrm>
            </p:grpSpPr>
            <p:sp>
              <p:nvSpPr>
                <p:cNvPr id="27" name="文本框 26"/>
                <p:cNvSpPr txBox="1"/>
                <p:nvPr/>
              </p:nvSpPr>
              <p:spPr>
                <a:xfrm>
                  <a:off x="170" y="2496"/>
                  <a:ext cx="2854" cy="96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Round pipe connectors</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B 110</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grpSp>
              <p:nvGrpSpPr>
                <p:cNvPr id="46" name="组合 45"/>
                <p:cNvGrpSpPr/>
                <p:nvPr/>
              </p:nvGrpSpPr>
              <p:grpSpPr>
                <a:xfrm>
                  <a:off x="2531" y="1077"/>
                  <a:ext cx="12615" cy="8777"/>
                  <a:chOff x="2531" y="1077"/>
                  <a:chExt cx="12615" cy="8777"/>
                </a:xfrm>
              </p:grpSpPr>
              <p:pic>
                <p:nvPicPr>
                  <p:cNvPr id="1427" name="图片 3" descr="1631497626"/>
                  <p:cNvPicPr>
                    <a:picLocks noChangeAspect="1"/>
                  </p:cNvPicPr>
                  <p:nvPr/>
                </p:nvPicPr>
                <p:blipFill>
                  <a:blip r:embed="rId3">
                    <a:clrChange>
                      <a:clrFrom>
                        <a:srgbClr val="010001">
                          <a:alpha val="1961"/>
                        </a:srgbClr>
                      </a:clrFrom>
                      <a:clrTo>
                        <a:srgbClr val="010001">
                          <a:alpha val="1961"/>
                          <a:alpha val="0"/>
                        </a:srgbClr>
                      </a:clrTo>
                    </a:clrChange>
                    <a:grayscl/>
                  </a:blip>
                  <a:srcRect l="21658" t="24780" r="22511" b="30745"/>
                  <a:stretch>
                    <a:fillRect/>
                  </a:stretch>
                </p:blipFill>
                <p:spPr>
                  <a:xfrm rot="16680000">
                    <a:off x="4272" y="3993"/>
                    <a:ext cx="373" cy="462"/>
                  </a:xfrm>
                  <a:prstGeom prst="rect">
                    <a:avLst/>
                  </a:prstGeom>
                  <a:noFill/>
                  <a:ln w="9525">
                    <a:noFill/>
                  </a:ln>
                </p:spPr>
              </p:pic>
              <p:cxnSp>
                <p:nvCxnSpPr>
                  <p:cNvPr id="4" name="直接连接符 3"/>
                  <p:cNvCxnSpPr/>
                  <p:nvPr/>
                </p:nvCxnSpPr>
                <p:spPr>
                  <a:xfrm>
                    <a:off x="13211" y="1966"/>
                    <a:ext cx="1247" cy="2003"/>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1169" y="4989"/>
                    <a:ext cx="1474" cy="1474"/>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1396" y="7126"/>
                    <a:ext cx="2854" cy="96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Flange diameter change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F </a:t>
                    </a:r>
                    <a:r>
                      <a:rPr lang="zh-CN" altLang="en-US" sz="1000">
                        <a:solidFill>
                          <a:schemeClr val="tx2"/>
                        </a:solidFill>
                        <a:latin typeface="微软雅黑" panose="020B0503020204020204" pitchFamily="34" charset="-122"/>
                        <a:ea typeface="微软雅黑" panose="020B0503020204020204" pitchFamily="34" charset="-122"/>
                        <a:sym typeface="+mn-ea"/>
                      </a:rPr>
                      <a:t>150</a:t>
                    </a:r>
                    <a:r>
                      <a:rPr lang="en-US" altLang="zh-CN" sz="1000">
                        <a:solidFill>
                          <a:schemeClr val="tx2"/>
                        </a:solidFill>
                        <a:latin typeface="微软雅黑" panose="020B0503020204020204" pitchFamily="34" charset="-122"/>
                        <a:ea typeface="微软雅黑" panose="020B0503020204020204" pitchFamily="34" charset="-122"/>
                        <a:sym typeface="+mn-ea"/>
                      </a:rPr>
                      <a:t>-</a:t>
                    </a:r>
                    <a:r>
                      <a:rPr lang="zh-CN" altLang="en-US" sz="1000">
                        <a:solidFill>
                          <a:schemeClr val="tx2"/>
                        </a:solidFill>
                        <a:latin typeface="微软雅黑" panose="020B0503020204020204" pitchFamily="34" charset="-122"/>
                        <a:ea typeface="微软雅黑" panose="020B0503020204020204" pitchFamily="34" charset="-122"/>
                        <a:sym typeface="+mn-ea"/>
                      </a:rPr>
                      <a:t>110 C</a:t>
                    </a:r>
                  </a:p>
                </p:txBody>
              </p:sp>
              <p:cxnSp>
                <p:nvCxnSpPr>
                  <p:cNvPr id="8" name="直接连接符 7"/>
                  <p:cNvCxnSpPr/>
                  <p:nvPr/>
                </p:nvCxnSpPr>
                <p:spPr>
                  <a:xfrm flipH="1">
                    <a:off x="9468" y="7710"/>
                    <a:ext cx="1361" cy="1134"/>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540" y="2381"/>
                    <a:ext cx="1134" cy="907"/>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9582" y="8887"/>
                    <a:ext cx="2854" cy="967"/>
                  </a:xfrm>
                  <a:prstGeom prst="rect">
                    <a:avLst/>
                  </a:prstGeom>
                  <a:noFill/>
                </p:spPr>
                <p:txBody>
                  <a:bodyPr wrap="square" rtlCol="0" anchor="t">
                    <a:spAutoFit/>
                  </a:bodyPr>
                  <a:lstStyle/>
                  <a:p>
                    <a:pPr algn="ctr">
                      <a:buNone/>
                    </a:pPr>
                    <a:r>
                      <a:rPr sz="1200" b="1">
                        <a:solidFill>
                          <a:schemeClr val="tx2"/>
                        </a:solidFill>
                        <a:latin typeface="微软雅黑" panose="020B0503020204020204" pitchFamily="34" charset="-122"/>
                        <a:ea typeface="微软雅黑" panose="020B0503020204020204" pitchFamily="34" charset="-122"/>
                        <a:sym typeface="+mn-ea"/>
                      </a:rPr>
                      <a:t>Y-shaped three-way (with valve)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RYT</a:t>
                    </a:r>
                    <a:r>
                      <a:rPr lang="en-US" altLang="zh-CN" sz="1000">
                        <a:solidFill>
                          <a:schemeClr val="tx2"/>
                        </a:solidFill>
                        <a:latin typeface="微软雅黑" panose="020B0503020204020204" pitchFamily="34" charset="-122"/>
                        <a:ea typeface="微软雅黑" panose="020B0503020204020204" pitchFamily="34" charset="-122"/>
                        <a:sym typeface="+mn-ea"/>
                      </a:rPr>
                      <a:t> </a:t>
                    </a:r>
                    <a:r>
                      <a:rPr lang="zh-CN" altLang="en-US" sz="1000">
                        <a:solidFill>
                          <a:schemeClr val="tx2"/>
                        </a:solidFill>
                        <a:latin typeface="微软雅黑" panose="020B0503020204020204" pitchFamily="34" charset="-122"/>
                        <a:ea typeface="微软雅黑" panose="020B0503020204020204" pitchFamily="34" charset="-122"/>
                        <a:sym typeface="+mn-ea"/>
                      </a:rPr>
                      <a:t>1</a:t>
                    </a:r>
                    <a:r>
                      <a:rPr lang="en-US" altLang="zh-CN" sz="1000">
                        <a:solidFill>
                          <a:schemeClr val="tx2"/>
                        </a:solidFill>
                        <a:latin typeface="微软雅黑" panose="020B0503020204020204" pitchFamily="34" charset="-122"/>
                        <a:ea typeface="微软雅黑" panose="020B0503020204020204" pitchFamily="34" charset="-122"/>
                        <a:sym typeface="+mn-ea"/>
                      </a:rPr>
                      <a:t>10</a:t>
                    </a:r>
                    <a:r>
                      <a:rPr lang="zh-CN" altLang="en-US" sz="1000">
                        <a:solidFill>
                          <a:schemeClr val="tx2"/>
                        </a:solidFill>
                        <a:latin typeface="微软雅黑" panose="020B0503020204020204" pitchFamily="34" charset="-122"/>
                        <a:ea typeface="微软雅黑" panose="020B0503020204020204" pitchFamily="34" charset="-122"/>
                        <a:sym typeface="+mn-ea"/>
                      </a:rPr>
                      <a:t>/</a:t>
                    </a:r>
                    <a:r>
                      <a:rPr lang="en-US" altLang="zh-CN" sz="1000">
                        <a:solidFill>
                          <a:schemeClr val="tx2"/>
                        </a:solidFill>
                        <a:latin typeface="微软雅黑" panose="020B0503020204020204" pitchFamily="34" charset="-122"/>
                        <a:ea typeface="微软雅黑" panose="020B0503020204020204" pitchFamily="34" charset="-122"/>
                        <a:sym typeface="+mn-ea"/>
                      </a:rPr>
                      <a:t>75</a:t>
                    </a:r>
                    <a:r>
                      <a:rPr lang="zh-CN" altLang="en-US" sz="1000">
                        <a:solidFill>
                          <a:schemeClr val="tx2"/>
                        </a:solidFill>
                        <a:latin typeface="微软雅黑" panose="020B0503020204020204" pitchFamily="34" charset="-122"/>
                        <a:ea typeface="微软雅黑" panose="020B0503020204020204" pitchFamily="34" charset="-122"/>
                        <a:sym typeface="+mn-ea"/>
                      </a:rPr>
                      <a:t>*2 C</a:t>
                    </a:r>
                  </a:p>
                </p:txBody>
              </p:sp>
              <p:sp>
                <p:nvSpPr>
                  <p:cNvPr id="19" name="文本框 18"/>
                  <p:cNvSpPr txBox="1"/>
                  <p:nvPr/>
                </p:nvSpPr>
                <p:spPr>
                  <a:xfrm>
                    <a:off x="9137" y="2982"/>
                    <a:ext cx="2854" cy="67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Air outlet connector</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PZ </a:t>
                    </a:r>
                    <a:r>
                      <a:rPr lang="zh-CN" altLang="en-US" sz="1000">
                        <a:solidFill>
                          <a:schemeClr val="tx2"/>
                        </a:solidFill>
                        <a:latin typeface="微软雅黑" panose="020B0503020204020204" pitchFamily="34" charset="-122"/>
                        <a:ea typeface="微软雅黑" panose="020B0503020204020204" pitchFamily="34" charset="-122"/>
                        <a:sym typeface="+mn-ea"/>
                      </a:rPr>
                      <a:t>1</a:t>
                    </a:r>
                    <a:r>
                      <a:rPr lang="en-US" altLang="zh-CN" sz="1000">
                        <a:solidFill>
                          <a:schemeClr val="tx2"/>
                        </a:solidFill>
                        <a:latin typeface="微软雅黑" panose="020B0503020204020204" pitchFamily="34" charset="-122"/>
                        <a:ea typeface="微软雅黑" panose="020B0503020204020204" pitchFamily="34" charset="-122"/>
                        <a:sym typeface="+mn-ea"/>
                      </a:rPr>
                      <a:t>10</a:t>
                    </a:r>
                    <a:r>
                      <a:rPr lang="zh-CN" altLang="en-US" sz="1000">
                        <a:solidFill>
                          <a:schemeClr val="tx2"/>
                        </a:solidFill>
                        <a:latin typeface="微软雅黑" panose="020B0503020204020204" pitchFamily="34" charset="-122"/>
                        <a:ea typeface="微软雅黑" panose="020B0503020204020204" pitchFamily="34" charset="-122"/>
                        <a:sym typeface="+mn-ea"/>
                      </a:rPr>
                      <a:t>/</a:t>
                    </a:r>
                    <a:r>
                      <a:rPr lang="en-US" altLang="zh-CN" sz="1000">
                        <a:solidFill>
                          <a:schemeClr val="tx2"/>
                        </a:solidFill>
                        <a:latin typeface="微软雅黑" panose="020B0503020204020204" pitchFamily="34" charset="-122"/>
                        <a:ea typeface="微软雅黑" panose="020B0503020204020204" pitchFamily="34" charset="-122"/>
                        <a:sym typeface="+mn-ea"/>
                      </a:rPr>
                      <a:t>100</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cxnSp>
                <p:nvCxnSpPr>
                  <p:cNvPr id="21" name="直接连接符 20"/>
                  <p:cNvCxnSpPr/>
                  <p:nvPr/>
                </p:nvCxnSpPr>
                <p:spPr>
                  <a:xfrm flipV="1">
                    <a:off x="4706" y="1587"/>
                    <a:ext cx="786" cy="610"/>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820" y="1327"/>
                    <a:ext cx="2854" cy="67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Air outlet connector</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PZ 75</a:t>
                    </a:r>
                    <a:r>
                      <a:rPr lang="zh-CN" altLang="en-US" sz="1000">
                        <a:solidFill>
                          <a:schemeClr val="tx2"/>
                        </a:solidFill>
                        <a:latin typeface="微软雅黑" panose="020B0503020204020204" pitchFamily="34" charset="-122"/>
                        <a:ea typeface="微软雅黑" panose="020B0503020204020204" pitchFamily="34" charset="-122"/>
                        <a:sym typeface="+mn-ea"/>
                      </a:rPr>
                      <a:t>/</a:t>
                    </a:r>
                    <a:r>
                      <a:rPr lang="en-US" altLang="zh-CN" sz="1000">
                        <a:solidFill>
                          <a:schemeClr val="tx2"/>
                        </a:solidFill>
                        <a:latin typeface="微软雅黑" panose="020B0503020204020204" pitchFamily="34" charset="-122"/>
                        <a:ea typeface="微软雅黑" panose="020B0503020204020204" pitchFamily="34" charset="-122"/>
                        <a:sym typeface="+mn-ea"/>
                      </a:rPr>
                      <a:t>100</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cxnSp>
                <p:nvCxnSpPr>
                  <p:cNvPr id="23" name="直接连接符 22"/>
                  <p:cNvCxnSpPr/>
                  <p:nvPr/>
                </p:nvCxnSpPr>
                <p:spPr>
                  <a:xfrm>
                    <a:off x="5159" y="7186"/>
                    <a:ext cx="680" cy="298"/>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727" y="7710"/>
                    <a:ext cx="2854" cy="67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Air outlet connector</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PZ 75</a:t>
                    </a:r>
                    <a:r>
                      <a:rPr lang="zh-CN" altLang="en-US" sz="1000">
                        <a:solidFill>
                          <a:schemeClr val="tx2"/>
                        </a:solidFill>
                        <a:latin typeface="微软雅黑" panose="020B0503020204020204" pitchFamily="34" charset="-122"/>
                        <a:ea typeface="微软雅黑" panose="020B0503020204020204" pitchFamily="34" charset="-122"/>
                        <a:sym typeface="+mn-ea"/>
                      </a:rPr>
                      <a:t>/</a:t>
                    </a:r>
                    <a:r>
                      <a:rPr lang="en-US" altLang="zh-CN" sz="1000">
                        <a:solidFill>
                          <a:schemeClr val="tx2"/>
                        </a:solidFill>
                        <a:latin typeface="微软雅黑" panose="020B0503020204020204" pitchFamily="34" charset="-122"/>
                        <a:ea typeface="微软雅黑" panose="020B0503020204020204" pitchFamily="34" charset="-122"/>
                        <a:sym typeface="+mn-ea"/>
                      </a:rPr>
                      <a:t>80</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cxnSp>
                <p:nvCxnSpPr>
                  <p:cNvPr id="25" name="直接连接符 24"/>
                  <p:cNvCxnSpPr/>
                  <p:nvPr/>
                </p:nvCxnSpPr>
                <p:spPr>
                  <a:xfrm>
                    <a:off x="3231" y="3288"/>
                    <a:ext cx="1134" cy="907"/>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7881" y="3855"/>
                    <a:ext cx="1247" cy="1474"/>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9137" y="5509"/>
                    <a:ext cx="2977" cy="1210"/>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Diagonal three-way (with valve)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X</a:t>
                    </a:r>
                    <a:r>
                      <a:rPr lang="zh-CN" altLang="en-US" sz="1000">
                        <a:solidFill>
                          <a:schemeClr val="tx2"/>
                        </a:solidFill>
                        <a:latin typeface="微软雅黑" panose="020B0503020204020204" pitchFamily="34" charset="-122"/>
                        <a:ea typeface="微软雅黑" panose="020B0503020204020204" pitchFamily="34" charset="-122"/>
                        <a:sym typeface="+mn-ea"/>
                      </a:rPr>
                      <a:t>T</a:t>
                    </a:r>
                    <a:r>
                      <a:rPr lang="en-US" altLang="zh-CN" sz="1000">
                        <a:solidFill>
                          <a:schemeClr val="tx2"/>
                        </a:solidFill>
                        <a:latin typeface="微软雅黑" panose="020B0503020204020204" pitchFamily="34" charset="-122"/>
                        <a:ea typeface="微软雅黑" panose="020B0503020204020204" pitchFamily="34" charset="-122"/>
                        <a:sym typeface="+mn-ea"/>
                      </a:rPr>
                      <a:t> </a:t>
                    </a:r>
                    <a:r>
                      <a:rPr lang="zh-CN" altLang="en-US" sz="1000">
                        <a:solidFill>
                          <a:schemeClr val="tx2"/>
                        </a:solidFill>
                        <a:latin typeface="微软雅黑" panose="020B0503020204020204" pitchFamily="34" charset="-122"/>
                        <a:ea typeface="微软雅黑" panose="020B0503020204020204" pitchFamily="34" charset="-122"/>
                        <a:sym typeface="+mn-ea"/>
                      </a:rPr>
                      <a:t>1</a:t>
                    </a:r>
                    <a:r>
                      <a:rPr lang="en-US" altLang="zh-CN" sz="1000">
                        <a:solidFill>
                          <a:schemeClr val="tx2"/>
                        </a:solidFill>
                        <a:latin typeface="微软雅黑" panose="020B0503020204020204" pitchFamily="34" charset="-122"/>
                        <a:ea typeface="微软雅黑" panose="020B0503020204020204" pitchFamily="34" charset="-122"/>
                        <a:sym typeface="+mn-ea"/>
                      </a:rPr>
                      <a:t>10/110/</a:t>
                    </a:r>
                    <a:r>
                      <a:rPr lang="zh-CN" altLang="en-US" sz="1000">
                        <a:solidFill>
                          <a:schemeClr val="tx2"/>
                        </a:solidFill>
                        <a:latin typeface="微软雅黑" panose="020B0503020204020204" pitchFamily="34" charset="-122"/>
                        <a:ea typeface="微软雅黑" panose="020B0503020204020204" pitchFamily="34" charset="-122"/>
                        <a:sym typeface="+mn-ea"/>
                      </a:rPr>
                      <a:t>110 C</a:t>
                    </a:r>
                  </a:p>
                </p:txBody>
              </p:sp>
              <p:cxnSp>
                <p:nvCxnSpPr>
                  <p:cNvPr id="32" name="直接连接符 31"/>
                  <p:cNvCxnSpPr>
                    <a:endCxn id="34" idx="0"/>
                  </p:cNvCxnSpPr>
                  <p:nvPr/>
                </p:nvCxnSpPr>
                <p:spPr>
                  <a:xfrm flipH="1">
                    <a:off x="6589" y="3968"/>
                    <a:ext cx="271" cy="1134"/>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5247" y="5783"/>
                    <a:ext cx="2977" cy="967"/>
                  </a:xfrm>
                  <a:prstGeom prst="rect">
                    <a:avLst/>
                  </a:prstGeom>
                  <a:noFill/>
                </p:spPr>
                <p:txBody>
                  <a:bodyPr wrap="square" rtlCol="0" anchor="t">
                    <a:spAutoFit/>
                  </a:bodyPr>
                  <a:lstStyle/>
                  <a:p>
                    <a:pPr algn="ctr">
                      <a:buNone/>
                    </a:pPr>
                    <a:r>
                      <a:rPr lang="zh-CN" altLang="en-US" sz="1200" b="1">
                        <a:solidFill>
                          <a:schemeClr val="tx2"/>
                        </a:solidFill>
                        <a:latin typeface="微软雅黑" panose="020B0503020204020204" pitchFamily="34" charset="-122"/>
                        <a:ea typeface="微软雅黑" panose="020B0503020204020204" pitchFamily="34" charset="-122"/>
                        <a:sym typeface="+mn-ea"/>
                      </a:rPr>
                      <a:t>Diagonal three-way (with valve)</a:t>
                    </a:r>
                  </a:p>
                  <a:p>
                    <a:pPr algn="ctr">
                      <a:buNone/>
                    </a:pPr>
                    <a:r>
                      <a:rPr lang="zh-CN" altLang="en-US" sz="1000">
                        <a:solidFill>
                          <a:schemeClr val="tx2"/>
                        </a:solidFill>
                        <a:latin typeface="微软雅黑" panose="020B0503020204020204" pitchFamily="34" charset="-122"/>
                        <a:ea typeface="微软雅黑" panose="020B0503020204020204" pitchFamily="34" charset="-122"/>
                        <a:sym typeface="+mn-ea"/>
                      </a:rPr>
                      <a:t>BlauFast R</a:t>
                    </a:r>
                    <a:r>
                      <a:rPr lang="en-US" altLang="zh-CN" sz="1000">
                        <a:solidFill>
                          <a:schemeClr val="tx2"/>
                        </a:solidFill>
                        <a:latin typeface="微软雅黑" panose="020B0503020204020204" pitchFamily="34" charset="-122"/>
                        <a:ea typeface="微软雅黑" panose="020B0503020204020204" pitchFamily="34" charset="-122"/>
                        <a:sym typeface="+mn-ea"/>
                      </a:rPr>
                      <a:t>X</a:t>
                    </a:r>
                    <a:r>
                      <a:rPr lang="zh-CN" altLang="en-US" sz="1000">
                        <a:solidFill>
                          <a:schemeClr val="tx2"/>
                        </a:solidFill>
                        <a:latin typeface="微软雅黑" panose="020B0503020204020204" pitchFamily="34" charset="-122"/>
                        <a:ea typeface="微软雅黑" panose="020B0503020204020204" pitchFamily="34" charset="-122"/>
                        <a:sym typeface="+mn-ea"/>
                      </a:rPr>
                      <a:t>T</a:t>
                    </a:r>
                    <a:r>
                      <a:rPr lang="en-US" altLang="zh-CN" sz="1000">
                        <a:solidFill>
                          <a:schemeClr val="tx2"/>
                        </a:solidFill>
                        <a:latin typeface="微软雅黑" panose="020B0503020204020204" pitchFamily="34" charset="-122"/>
                        <a:ea typeface="微软雅黑" panose="020B0503020204020204" pitchFamily="34" charset="-122"/>
                        <a:sym typeface="+mn-ea"/>
                      </a:rPr>
                      <a:t> </a:t>
                    </a:r>
                    <a:r>
                      <a:rPr lang="zh-CN" altLang="en-US" sz="1000">
                        <a:solidFill>
                          <a:schemeClr val="tx2"/>
                        </a:solidFill>
                        <a:latin typeface="微软雅黑" panose="020B0503020204020204" pitchFamily="34" charset="-122"/>
                        <a:ea typeface="微软雅黑" panose="020B0503020204020204" pitchFamily="34" charset="-122"/>
                        <a:sym typeface="+mn-ea"/>
                      </a:rPr>
                      <a:t>1</a:t>
                    </a:r>
                    <a:r>
                      <a:rPr lang="en-US" altLang="zh-CN" sz="1000">
                        <a:solidFill>
                          <a:schemeClr val="tx2"/>
                        </a:solidFill>
                        <a:latin typeface="微软雅黑" panose="020B0503020204020204" pitchFamily="34" charset="-122"/>
                        <a:ea typeface="微软雅黑" panose="020B0503020204020204" pitchFamily="34" charset="-122"/>
                        <a:sym typeface="+mn-ea"/>
                      </a:rPr>
                      <a:t>10/110/75</a:t>
                    </a:r>
                    <a:r>
                      <a:rPr lang="zh-CN" altLang="en-US" sz="1000">
                        <a:solidFill>
                          <a:schemeClr val="tx2"/>
                        </a:solidFill>
                        <a:latin typeface="微软雅黑" panose="020B0503020204020204" pitchFamily="34" charset="-122"/>
                        <a:ea typeface="微软雅黑" panose="020B0503020204020204" pitchFamily="34" charset="-122"/>
                        <a:sym typeface="+mn-ea"/>
                      </a:rPr>
                      <a:t> C</a:t>
                    </a:r>
                  </a:p>
                </p:txBody>
              </p:sp>
              <p:cxnSp>
                <p:nvCxnSpPr>
                  <p:cNvPr id="36" name="直接连接符 35"/>
                  <p:cNvCxnSpPr/>
                  <p:nvPr/>
                </p:nvCxnSpPr>
                <p:spPr>
                  <a:xfrm>
                    <a:off x="13211" y="5013"/>
                    <a:ext cx="1020" cy="656"/>
                  </a:xfrm>
                  <a:prstGeom prst="line">
                    <a:avLst/>
                  </a:prstGeom>
                  <a:ln w="95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4"/>
                  <a:stretch>
                    <a:fillRect/>
                  </a:stretch>
                </p:blipFill>
                <p:spPr>
                  <a:xfrm>
                    <a:off x="12304" y="6348"/>
                    <a:ext cx="951" cy="938"/>
                  </a:xfrm>
                  <a:prstGeom prst="rect">
                    <a:avLst/>
                  </a:prstGeom>
                  <a:noFill/>
                  <a:ln w="9525">
                    <a:noFill/>
                  </a:ln>
                </p:spPr>
              </p:pic>
              <p:pic>
                <p:nvPicPr>
                  <p:cNvPr id="42" name="图片 41"/>
                  <p:cNvPicPr>
                    <a:picLocks noChangeAspect="1"/>
                  </p:cNvPicPr>
                  <p:nvPr/>
                </p:nvPicPr>
                <p:blipFill>
                  <a:blip r:embed="rId5"/>
                  <a:stretch>
                    <a:fillRect/>
                  </a:stretch>
                </p:blipFill>
                <p:spPr>
                  <a:xfrm>
                    <a:off x="5500" y="7144"/>
                    <a:ext cx="1185" cy="1077"/>
                  </a:xfrm>
                  <a:prstGeom prst="rect">
                    <a:avLst/>
                  </a:prstGeom>
                  <a:noFill/>
                  <a:ln w="9525">
                    <a:noFill/>
                  </a:ln>
                </p:spPr>
              </p:pic>
              <p:pic>
                <p:nvPicPr>
                  <p:cNvPr id="43" name="图片 42"/>
                  <p:cNvPicPr>
                    <a:picLocks noChangeAspect="1"/>
                  </p:cNvPicPr>
                  <p:nvPr/>
                </p:nvPicPr>
                <p:blipFill>
                  <a:blip r:embed="rId6"/>
                  <a:stretch>
                    <a:fillRect/>
                  </a:stretch>
                </p:blipFill>
                <p:spPr>
                  <a:xfrm>
                    <a:off x="5408" y="1077"/>
                    <a:ext cx="1181" cy="956"/>
                  </a:xfrm>
                  <a:prstGeom prst="rect">
                    <a:avLst/>
                  </a:prstGeom>
                  <a:noFill/>
                  <a:ln w="9525">
                    <a:noFill/>
                  </a:ln>
                </p:spPr>
              </p:pic>
              <p:pic>
                <p:nvPicPr>
                  <p:cNvPr id="44" name="图片 43"/>
                  <p:cNvPicPr>
                    <a:picLocks noChangeAspect="1"/>
                  </p:cNvPicPr>
                  <p:nvPr/>
                </p:nvPicPr>
                <p:blipFill>
                  <a:blip r:embed="rId7"/>
                  <a:stretch>
                    <a:fillRect/>
                  </a:stretch>
                </p:blipFill>
                <p:spPr>
                  <a:xfrm>
                    <a:off x="8674" y="2771"/>
                    <a:ext cx="1150" cy="888"/>
                  </a:xfrm>
                  <a:prstGeom prst="rect">
                    <a:avLst/>
                  </a:prstGeom>
                  <a:noFill/>
                  <a:ln w="9525">
                    <a:noFill/>
                  </a:ln>
                </p:spPr>
              </p:pic>
              <p:pic>
                <p:nvPicPr>
                  <p:cNvPr id="20" name="图片 19"/>
                  <p:cNvPicPr>
                    <a:picLocks noChangeAspect="1"/>
                  </p:cNvPicPr>
                  <p:nvPr/>
                </p:nvPicPr>
                <p:blipFill>
                  <a:blip r:embed="rId8"/>
                  <a:stretch>
                    <a:fillRect/>
                  </a:stretch>
                </p:blipFill>
                <p:spPr>
                  <a:xfrm>
                    <a:off x="8562" y="5261"/>
                    <a:ext cx="917" cy="931"/>
                  </a:xfrm>
                  <a:prstGeom prst="rect">
                    <a:avLst/>
                  </a:prstGeom>
                  <a:noFill/>
                  <a:ln w="9525">
                    <a:noFill/>
                  </a:ln>
                </p:spPr>
              </p:pic>
              <p:pic>
                <p:nvPicPr>
                  <p:cNvPr id="28" name="图片 27"/>
                  <p:cNvPicPr>
                    <a:picLocks noChangeAspect="1"/>
                  </p:cNvPicPr>
                  <p:nvPr/>
                </p:nvPicPr>
                <p:blipFill>
                  <a:blip r:embed="rId9">
                    <a:clrChange>
                      <a:clrFrom>
                        <a:srgbClr val="B5BBC1">
                          <a:alpha val="100000"/>
                        </a:srgbClr>
                      </a:clrFrom>
                      <a:clrTo>
                        <a:srgbClr val="B5BBC1">
                          <a:alpha val="100000"/>
                          <a:alpha val="0"/>
                        </a:srgbClr>
                      </a:clrTo>
                    </a:clrChange>
                  </a:blip>
                  <a:stretch>
                    <a:fillRect/>
                  </a:stretch>
                </p:blipFill>
                <p:spPr>
                  <a:xfrm>
                    <a:off x="5976" y="5056"/>
                    <a:ext cx="896" cy="914"/>
                  </a:xfrm>
                  <a:prstGeom prst="rect">
                    <a:avLst/>
                  </a:prstGeom>
                  <a:noFill/>
                  <a:ln w="9525">
                    <a:noFill/>
                  </a:ln>
                </p:spPr>
              </p:pic>
              <p:pic>
                <p:nvPicPr>
                  <p:cNvPr id="39" name="图片 38"/>
                  <p:cNvPicPr>
                    <a:picLocks noChangeAspect="1"/>
                  </p:cNvPicPr>
                  <p:nvPr/>
                </p:nvPicPr>
                <p:blipFill>
                  <a:blip r:embed="rId10"/>
                  <a:stretch>
                    <a:fillRect/>
                  </a:stretch>
                </p:blipFill>
                <p:spPr>
                  <a:xfrm>
                    <a:off x="14250" y="5443"/>
                    <a:ext cx="896" cy="859"/>
                  </a:xfrm>
                  <a:prstGeom prst="rect">
                    <a:avLst/>
                  </a:prstGeom>
                  <a:noFill/>
                  <a:ln w="9525">
                    <a:noFill/>
                  </a:ln>
                </p:spPr>
              </p:pic>
              <p:pic>
                <p:nvPicPr>
                  <p:cNvPr id="40" name="图片 39"/>
                  <p:cNvPicPr>
                    <a:picLocks noChangeAspect="1"/>
                  </p:cNvPicPr>
                  <p:nvPr/>
                </p:nvPicPr>
                <p:blipFill>
                  <a:blip r:embed="rId11"/>
                  <a:stretch>
                    <a:fillRect/>
                  </a:stretch>
                </p:blipFill>
                <p:spPr>
                  <a:xfrm>
                    <a:off x="12530" y="1189"/>
                    <a:ext cx="1119" cy="951"/>
                  </a:xfrm>
                  <a:prstGeom prst="rect">
                    <a:avLst/>
                  </a:prstGeom>
                  <a:noFill/>
                  <a:ln w="9525">
                    <a:noFill/>
                  </a:ln>
                </p:spPr>
              </p:pic>
              <p:pic>
                <p:nvPicPr>
                  <p:cNvPr id="41" name="图片 40"/>
                  <p:cNvPicPr>
                    <a:picLocks noChangeAspect="1"/>
                  </p:cNvPicPr>
                  <p:nvPr/>
                </p:nvPicPr>
                <p:blipFill>
                  <a:blip r:embed="rId12"/>
                  <a:stretch>
                    <a:fillRect/>
                  </a:stretch>
                </p:blipFill>
                <p:spPr>
                  <a:xfrm>
                    <a:off x="8568" y="8746"/>
                    <a:ext cx="1363" cy="960"/>
                  </a:xfrm>
                  <a:prstGeom prst="rect">
                    <a:avLst/>
                  </a:prstGeom>
                  <a:noFill/>
                  <a:ln w="9525">
                    <a:noFill/>
                  </a:ln>
                </p:spPr>
              </p:pic>
              <p:pic>
                <p:nvPicPr>
                  <p:cNvPr id="45" name="图片 44"/>
                  <p:cNvPicPr>
                    <a:picLocks noChangeAspect="1"/>
                  </p:cNvPicPr>
                  <p:nvPr/>
                </p:nvPicPr>
                <p:blipFill>
                  <a:blip r:embed="rId13"/>
                  <a:stretch>
                    <a:fillRect/>
                  </a:stretch>
                </p:blipFill>
                <p:spPr>
                  <a:xfrm>
                    <a:off x="2531" y="2467"/>
                    <a:ext cx="700" cy="882"/>
                  </a:xfrm>
                  <a:prstGeom prst="rect">
                    <a:avLst/>
                  </a:prstGeom>
                  <a:noFill/>
                  <a:ln w="9525">
                    <a:noFill/>
                  </a:ln>
                </p:spPr>
              </p:pic>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000" fill="hold">
                                          <p:stCondLst>
                                            <p:cond delay="0"/>
                                          </p:stCondLst>
                                        </p:cTn>
                                        <p:tgtEl>
                                          <p:spTgt spid="49"/>
                                        </p:tgtEl>
                                        <p:attrNameLst>
                                          <p:attrName>style.visibility</p:attrName>
                                        </p:attrNameLst>
                                      </p:cBhvr>
                                      <p:to>
                                        <p:strVal val="visible"/>
                                      </p:to>
                                    </p:set>
                                    <p:animEffect transition="in" filter="wheel(1)">
                                      <p:cBhvr>
                                        <p:cTn id="7"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2441630"/>
            <a:ext cx="4828916"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3" name="文本框 2"/>
          <p:cNvSpPr>
            <a:spLocks noChangeArrowheads="1"/>
          </p:cNvSpPr>
          <p:nvPr/>
        </p:nvSpPr>
        <p:spPr bwMode="auto">
          <a:xfrm>
            <a:off x="1892195" y="2739449"/>
            <a:ext cx="1660525" cy="47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None/>
            </a:pPr>
            <a:r>
              <a:rPr lang="zh-CN" altLang="en-US" sz="27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Part Two</a:t>
            </a:r>
          </a:p>
        </p:txBody>
      </p:sp>
      <p:sp>
        <p:nvSpPr>
          <p:cNvPr id="9" name="文本框 8"/>
          <p:cNvSpPr>
            <a:spLocks noChangeArrowheads="1"/>
          </p:cNvSpPr>
          <p:nvPr/>
        </p:nvSpPr>
        <p:spPr bwMode="auto">
          <a:xfrm>
            <a:off x="5385316" y="2739449"/>
            <a:ext cx="316738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2153" tIns="31076" rIns="62153" bIns="3107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lnSpc>
                <a:spcPct val="120000"/>
              </a:lnSpc>
            </a:pPr>
            <a:r>
              <a:rPr lang="en-US"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The</a:t>
            </a:r>
            <a:r>
              <a:rPr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BlauFast pipeline </a:t>
            </a:r>
          </a:p>
          <a:p>
            <a:pPr algn="l">
              <a:lnSpc>
                <a:spcPct val="120000"/>
              </a:lnSpc>
            </a:pPr>
            <a:r>
              <a:rPr sz="2175"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system accessories</a:t>
            </a:r>
          </a:p>
        </p:txBody>
      </p:sp>
      <p:sp>
        <p:nvSpPr>
          <p:cNvPr id="10" name="矩形 9"/>
          <p:cNvSpPr>
            <a:spLocks noChangeArrowheads="1"/>
          </p:cNvSpPr>
          <p:nvPr/>
        </p:nvSpPr>
        <p:spPr bwMode="auto">
          <a:xfrm>
            <a:off x="5171855" y="3517810"/>
            <a:ext cx="5269104" cy="17910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
        <p:nvSpPr>
          <p:cNvPr id="11" name="矩形 10"/>
          <p:cNvSpPr>
            <a:spLocks noChangeArrowheads="1"/>
          </p:cNvSpPr>
          <p:nvPr/>
        </p:nvSpPr>
        <p:spPr bwMode="auto">
          <a:xfrm>
            <a:off x="4894177" y="2441630"/>
            <a:ext cx="277678" cy="1076180"/>
          </a:xfrm>
          <a:prstGeom prst="rect">
            <a:avLst/>
          </a:prstGeom>
          <a:solidFill>
            <a:srgbClr val="414455"/>
          </a:solidFill>
          <a:ln>
            <a:noFill/>
          </a:ln>
          <a:extLst>
            <a:ext uri="{91240B29-F687-4F45-9708-019B960494DF}">
              <a14:hiddenLine xmlns:a14="http://schemas.microsoft.com/office/drawing/2010/main" w="25400">
                <a:solidFill>
                  <a:srgbClr val="395E8A"/>
                </a:solidFill>
                <a:bevel/>
              </a14:hiddenLine>
            </a:ext>
          </a:extLst>
        </p:spPr>
        <p:txBody>
          <a:bodyPr lIns="62153" tIns="31076" rIns="62153" bIns="3107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63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 calcmode="lin" valueType="num">
                                      <p:cBhvr>
                                        <p:cTn id="10" dur="400" fill="hold"/>
                                        <p:tgtEl>
                                          <p:spTgt spid="11"/>
                                        </p:tgtEl>
                                        <p:attrNameLst>
                                          <p:attrName>ppt_x</p:attrName>
                                        </p:attrNameLst>
                                      </p:cBhvr>
                                      <p:tavLst>
                                        <p:tav tm="0">
                                          <p:val>
                                            <p:strVal val="#ppt_x"/>
                                          </p:val>
                                        </p:tav>
                                        <p:tav tm="100000">
                                          <p:val>
                                            <p:strVal val="#ppt_x"/>
                                          </p:val>
                                        </p:tav>
                                      </p:tavLst>
                                    </p:anim>
                                    <p:anim calcmode="lin" valueType="num">
                                      <p:cBhvr>
                                        <p:cTn id="11" dur="400" fill="hold"/>
                                        <p:tgtEl>
                                          <p:spTgt spid="11"/>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10" grpId="0" bldLvl="0" animBg="1" autoUpdateAnimBg="0"/>
      <p:bldP spid="11" grpId="0" bldLvl="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hlN2YzYzk4ZjgzZWJkNDE3NWM4OGY2YTg4Y2NkMTUifQ=="/>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eb3f756f-2ac4-4d5e-8aa7-25f7b7be0efe}"/>
  <p:tag name="TABLE_ENDDRAG_ORIGIN_RECT" val="552*101"/>
  <p:tag name="TABLE_ENDDRAG_RECT" val="229*181*552*10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3755,&quot;width&quot;:9705}"/>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4650af31-c9ff-420a-aebc-4fd4416a462f}"/>
  <p:tag name="TABLE_ENDDRAG_ORIGIN_RECT" val="746*253"/>
  <p:tag name="TABLE_ENDDRAG_RECT" val="25*109*746*253"/>
  <p:tag name="TABLE_EMPHASIZE_COLOR" val="3099279"/>
  <p:tag name="TABLE_SKINIDX" val="4"/>
  <p:tag name="TABLE_COLORIDX" val="18"/>
  <p:tag name="TABLE_COLOR_RGB" val="0x000000*0xFFFFFF*0x212121*0xFFFFFF*0x2F4A8F*0x834D5E*0x857B94*0x99A58D*0xC7AF93*0x6C8EA9"/>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e63e21a9-26f4-4bad-b0d4-a7d2490cc3bc}"/>
  <p:tag name="TABLE_EMPHASIZE_COLOR" val="7768220"/>
  <p:tag name="TABLE_SKINIDX" val="4"/>
  <p:tag name="TABLE_COLORIDX" val="17"/>
  <p:tag name="TABLE_COLOR_RGB" val="0x000000*0xFFFFFF*0x212121*0xFFFFFF*0x76889C*0x9DB1CA*0x8C9DBB*0x7A9DB3*0xB5CFCE*0xD7ECF1"/>
  <p:tag name="TABLE_ENDDRAG_ORIGIN_RECT" val="818*360"/>
  <p:tag name="TABLE_ENDDRAG_RECT" val="1*79*818*360"/>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91cc16f1-0b15-41cd-b752-9bf68e202c77}"/>
  <p:tag name="TABLE_EMPHASIZE_COLOR" val="3099279"/>
  <p:tag name="TABLE_SKINIDX" val="4"/>
  <p:tag name="TABLE_COLORIDX" val="18"/>
  <p:tag name="TABLE_COLOR_RGB" val="0x000000*0xFFFFFF*0x212121*0xFFFFFF*0x2F4A8F*0x834D5E*0x857B94*0x99A58D*0xC7AF93*0x6C8EA9"/>
  <p:tag name="TABLE_ENDDRAG_ORIGIN_RECT" val="521*174"/>
  <p:tag name="TABLE_ENDDRAG_RECT" val="99*288*521*174"/>
</p:tagLst>
</file>

<file path=ppt/tags/tag7.xml><?xml version="1.0" encoding="utf-8"?>
<p:tagLst xmlns:a="http://schemas.openxmlformats.org/drawingml/2006/main" xmlns:r="http://schemas.openxmlformats.org/officeDocument/2006/relationships" xmlns:p="http://schemas.openxmlformats.org/presentationml/2006/main">
  <p:tag name="REFSHAPE" val="903473244"/>
  <p:tag name="KSO_WM_UNIT_PLACING_PICTURE_USER_VIEWPORT" val="{&quot;height&quot;:3495,&quot;width&quot;:3990}"/>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9744d723-dda4-4f49-be08-a82f1fba2aaa}"/>
  <p:tag name="TABLE_ENDDRAG_ORIGIN_RECT" val="819*340"/>
  <p:tag name="TABLE_ENDDRAG_RECT" val="0*90*819*340"/>
  <p:tag name="TABLE_EMPHASIZE_COLOR" val="8823713"/>
  <p:tag name="TABLE_SKINIDX" val="1"/>
  <p:tag name="TABLE_COLORIDX" val="21"/>
  <p:tag name="TABLE_COLOR_RGB" val="0x000000*0xFFFFFF*0x212121*0xFFFFFF*0x86A3A1*0x7FA694*0xA8CEB0*0xCCE6CD*0xC8E1DD*0xE5F1EF"/>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2</TotalTime>
  <Words>14838</Words>
  <Application>Microsoft Office PowerPoint</Application>
  <PresentationFormat>Custom</PresentationFormat>
  <Paragraphs>589</Paragraphs>
  <Slides>45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微软雅黑</vt:lpstr>
      <vt:lpstr>宋体</vt:lpstr>
      <vt:lpstr>Arial</vt:lpstr>
      <vt:lpstr>Bodoni MT Black</vt:lpstr>
      <vt:lpstr>Calibri</vt:lpstr>
      <vt:lpstr>Wingdings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459</cp:revision>
  <dcterms:created xsi:type="dcterms:W3CDTF">2017-08-02T08:55:00Z</dcterms:created>
  <dcterms:modified xsi:type="dcterms:W3CDTF">2024-11-12T06:33:23Z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3BCEC80860BC4502B6EBF483844AE054_13</vt:lpwstr>
  </property>
</Properties>
</file>