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Override PartName="/ppt/webExtensions/webExtension1.xml" ContentType="application/vnd.wps-officedocument.webExtension+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56" r:id="rId4"/>
    <p:sldId id="278" r:id="rId5"/>
    <p:sldId id="367" r:id="rId6"/>
    <p:sldId id="355" r:id="rId7"/>
    <p:sldId id="356" r:id="rId8"/>
    <p:sldId id="346" r:id="rId9"/>
    <p:sldId id="302" r:id="rId10"/>
    <p:sldId id="325" r:id="rId11"/>
    <p:sldId id="332" r:id="rId12"/>
    <p:sldId id="328" r:id="rId13"/>
    <p:sldId id="345" r:id="rId15"/>
    <p:sldId id="306" r:id="rId16"/>
    <p:sldId id="336" r:id="rId17"/>
    <p:sldId id="368"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云 云和" initials="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EA2"/>
    <a:srgbClr val="2F4A8F"/>
    <a:srgbClr val="55815E"/>
    <a:srgbClr val="5593B7"/>
    <a:srgbClr val="359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7" autoAdjust="0"/>
    <p:restoredTop sz="94660"/>
  </p:normalViewPr>
  <p:slideViewPr>
    <p:cSldViewPr snapToGrid="0">
      <p:cViewPr varScale="1">
        <p:scale>
          <a:sx n="90" d="100"/>
          <a:sy n="90" d="100"/>
        </p:scale>
        <p:origin x="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30.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71E0D-C5DC-4957-A043-1286394F02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00C80-46A7-475E-A4E0-AC21D2C1CE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338" y="6471125"/>
            <a:ext cx="1110436" cy="2720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8338" y="6471125"/>
            <a:ext cx="1110436" cy="27203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3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3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6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466C423-2363-4795-9138-6AB18C7F9D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372F9F-E084-4711-9221-9DC9B046D61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6C423-2363-4795-9138-6AB18C7F9D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72F9F-E084-4711-9221-9DC9B046D6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6C423-2363-4795-9138-6AB18C7F9D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72F9F-E084-4711-9221-9DC9B046D61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emf"/></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29.png"/><Relationship Id="rId4" Type="http://www.wps.cn/officeDocument/2018/webExtension" Target="../webExtensions/webExtension1.xml" TargetMode="External"/><Relationship Id="rId3" Type="http://www.wps.cn/officeDocument/2018/webExtension" Target="../webExtensions/webExtension1.xml"/><Relationship Id="rId2" Type="http://schemas.openxmlformats.org/officeDocument/2006/relationships/image" Target="../media/image25.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36.png"/><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hemeOverride" Target="../theme/themeOverride1.xml"/><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hemeOverride" Target="../theme/themeOverride2.xml"/><Relationship Id="rId3"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9.png"/><Relationship Id="rId7" Type="http://schemas.openxmlformats.org/officeDocument/2006/relationships/tags" Target="../tags/tag9.xml"/><Relationship Id="rId6" Type="http://schemas.openxmlformats.org/officeDocument/2006/relationships/image" Target="../media/image8.png"/><Relationship Id="rId5" Type="http://schemas.openxmlformats.org/officeDocument/2006/relationships/tags" Target="../tags/tag8.xml"/><Relationship Id="rId4" Type="http://schemas.openxmlformats.org/officeDocument/2006/relationships/image" Target="../media/image7.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tags" Target="../tags/tag13.xml"/><Relationship Id="rId4" Type="http://schemas.openxmlformats.org/officeDocument/2006/relationships/image" Target="../media/image10.png"/><Relationship Id="rId3" Type="http://schemas.openxmlformats.org/officeDocument/2006/relationships/tags" Target="../tags/tag12.xml"/><Relationship Id="rId2" Type="http://schemas.openxmlformats.org/officeDocument/2006/relationships/tags" Target="../tags/tag11.xml"/><Relationship Id="rId14" Type="http://schemas.openxmlformats.org/officeDocument/2006/relationships/slideLayout" Target="../slideLayouts/slideLayout13.xml"/><Relationship Id="rId13" Type="http://schemas.openxmlformats.org/officeDocument/2006/relationships/image" Target="../media/image14.png"/><Relationship Id="rId12" Type="http://schemas.openxmlformats.org/officeDocument/2006/relationships/tags" Target="../tags/tag17.xml"/><Relationship Id="rId11" Type="http://schemas.openxmlformats.org/officeDocument/2006/relationships/image" Target="../media/image13.png"/><Relationship Id="rId10" Type="http://schemas.openxmlformats.org/officeDocument/2006/relationships/tags" Target="../tags/tag16.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tags" Target="../tags/tag2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3.xml"/><Relationship Id="rId6" Type="http://schemas.openxmlformats.org/officeDocument/2006/relationships/tags" Target="../tags/tag24.xml"/><Relationship Id="rId5" Type="http://schemas.openxmlformats.org/officeDocument/2006/relationships/image" Target="../media/image24.png"/><Relationship Id="rId4" Type="http://schemas.openxmlformats.org/officeDocument/2006/relationships/tags" Target="../tags/tag23.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4.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42510" y="3075305"/>
            <a:ext cx="6821170" cy="398780"/>
          </a:xfrm>
          <a:prstGeom prst="rect">
            <a:avLst/>
          </a:prstGeom>
          <a:noFill/>
        </p:spPr>
        <p:txBody>
          <a:bodyPr wrap="square" rtlCol="0">
            <a:spAutoFit/>
          </a:bodyPr>
          <a:lstStyle/>
          <a:p>
            <a:r>
              <a:rPr lang="zh-CN" altLang="en-US" sz="2000" dirty="0">
                <a:latin typeface="微软雅黑" panose="020B0503020204020204" charset="-122"/>
                <a:ea typeface="微软雅黑" panose="020B0503020204020204" charset="-122"/>
              </a:rPr>
              <a:t>B</a:t>
            </a:r>
            <a:r>
              <a:rPr lang="en-US" altLang="zh-CN" sz="2000" dirty="0">
                <a:latin typeface="微软雅黑" panose="020B0503020204020204" charset="-122"/>
                <a:ea typeface="微软雅黑" panose="020B0503020204020204" charset="-122"/>
              </a:rPr>
              <a:t>lauberg</a:t>
            </a:r>
            <a:r>
              <a:rPr lang="zh-CN" altLang="en-US" sz="2000" dirty="0">
                <a:latin typeface="微软雅黑" panose="020B0503020204020204" charset="-122"/>
                <a:ea typeface="微软雅黑" panose="020B0503020204020204" charset="-122"/>
              </a:rPr>
              <a:t> new </a:t>
            </a:r>
            <a:r>
              <a:rPr lang="en-US" altLang="zh-CN" sz="2000" dirty="0">
                <a:latin typeface="微软雅黑" panose="020B0503020204020204" charset="-122"/>
                <a:ea typeface="微软雅黑" panose="020B0503020204020204" charset="-122"/>
              </a:rPr>
              <a:t>draught distributing box</a:t>
            </a:r>
            <a:r>
              <a:rPr lang="zh-CN" altLang="en-US" sz="2000" dirty="0">
                <a:latin typeface="微软雅黑" panose="020B0503020204020204" charset="-122"/>
                <a:ea typeface="微软雅黑" panose="020B0503020204020204" charset="-122"/>
              </a:rPr>
              <a:t> introduction</a:t>
            </a:r>
            <a:endParaRPr lang="zh-CN" altLang="en-US" sz="4000"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cstate="print"/>
          <a:stretch>
            <a:fillRect/>
          </a:stretch>
        </p:blipFill>
        <p:spPr>
          <a:xfrm>
            <a:off x="6588817" y="1990924"/>
            <a:ext cx="4620952" cy="556226"/>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73386" y="2321175"/>
            <a:ext cx="3589847" cy="12430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284480"/>
            <a:ext cx="3161665" cy="630557"/>
            <a:chOff x="0" y="268569"/>
            <a:chExt cx="3728509" cy="595816"/>
          </a:xfrm>
        </p:grpSpPr>
        <p:sp>
          <p:nvSpPr>
            <p:cNvPr id="15" name="矩形 14"/>
            <p:cNvSpPr/>
            <p:nvPr/>
          </p:nvSpPr>
          <p:spPr bwMode="auto">
            <a:xfrm>
              <a:off x="0" y="268569"/>
              <a:ext cx="3728502"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41409" y="354969"/>
              <a:ext cx="3687100" cy="316808"/>
            </a:xfrm>
            <a:prstGeom prst="rect">
              <a:avLst/>
            </a:prstGeom>
            <a:noFill/>
          </p:spPr>
          <p:txBody>
            <a:bodyPr wrap="square" rtlCol="0">
              <a:spAutoFit/>
            </a:bodyPr>
            <a:p>
              <a:pPr algn="l">
                <a:lnSpc>
                  <a:spcPct val="150000"/>
                </a:lnSpc>
                <a:buClrTx/>
                <a:buSzTx/>
                <a:buFontTx/>
              </a:pPr>
              <a:r>
                <a:rPr lang="zh-CN" altLang="en-US" sz="1055" dirty="0">
                  <a:solidFill>
                    <a:schemeClr val="bg1"/>
                  </a:solidFill>
                  <a:latin typeface="思源黑体 CN Bold" panose="020B0800000000000000" pitchFamily="34" charset="-122"/>
                  <a:ea typeface="思源黑体 CN Bold" panose="020B0800000000000000" pitchFamily="34" charset="-122"/>
                </a:rPr>
                <a:t>Comparison of resistance loss of air blower</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pic>
        <p:nvPicPr>
          <p:cNvPr id="8" name="图片 7"/>
          <p:cNvPicPr>
            <a:picLocks noChangeAspect="1"/>
          </p:cNvPicPr>
          <p:nvPr/>
        </p:nvPicPr>
        <p:blipFill>
          <a:blip r:embed="rId1">
            <a:clrChange>
              <a:clrFrom>
                <a:srgbClr val="F2F2F2">
                  <a:alpha val="100000"/>
                </a:srgbClr>
              </a:clrFrom>
              <a:clrTo>
                <a:srgbClr val="F2F2F2">
                  <a:alpha val="100000"/>
                  <a:alpha val="0"/>
                </a:srgbClr>
              </a:clrTo>
            </a:clrChange>
          </a:blip>
          <a:stretch>
            <a:fillRect/>
          </a:stretch>
        </p:blipFill>
        <p:spPr>
          <a:xfrm>
            <a:off x="7711440" y="1283335"/>
            <a:ext cx="2037715" cy="1715770"/>
          </a:xfrm>
          <a:prstGeom prst="rect">
            <a:avLst/>
          </a:prstGeom>
          <a:noFill/>
          <a:ln w="9525">
            <a:noFill/>
          </a:ln>
        </p:spPr>
      </p:pic>
      <p:pic>
        <p:nvPicPr>
          <p:cNvPr id="9" name="图片 8"/>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9457690" y="1372870"/>
            <a:ext cx="2597785" cy="1718945"/>
          </a:xfrm>
          <a:prstGeom prst="rect">
            <a:avLst/>
          </a:prstGeom>
        </p:spPr>
      </p:pic>
      <p:sp>
        <p:nvSpPr>
          <p:cNvPr id="2" name="文本框 1"/>
          <p:cNvSpPr txBox="1"/>
          <p:nvPr/>
        </p:nvSpPr>
        <p:spPr>
          <a:xfrm>
            <a:off x="7471410" y="3257550"/>
            <a:ext cx="4584065" cy="2861310"/>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zh-CN" altLang="en-US" sz="1000" b="1" dirty="0">
                <a:latin typeface="微软雅黑" panose="020B0503020204020204" charset="-122"/>
                <a:ea typeface="微软雅黑" panose="020B0503020204020204" charset="-122"/>
                <a:sym typeface="+mn-ea"/>
              </a:rPr>
              <a:t>After testing, the wind resistance of B</a:t>
            </a:r>
            <a:r>
              <a:rPr lang="en-US" altLang="zh-CN" sz="1000" b="1" dirty="0">
                <a:latin typeface="微软雅黑" panose="020B0503020204020204" charset="-122"/>
                <a:ea typeface="微软雅黑" panose="020B0503020204020204" charset="-122"/>
                <a:sym typeface="+mn-ea"/>
              </a:rPr>
              <a:t>lauberg</a:t>
            </a:r>
            <a:r>
              <a:rPr lang="zh-CN" altLang="en-US" sz="1000" b="1" dirty="0">
                <a:latin typeface="微软雅黑" panose="020B0503020204020204" charset="-122"/>
                <a:ea typeface="微软雅黑" panose="020B0503020204020204" charset="-122"/>
                <a:sym typeface="+mn-ea"/>
              </a:rPr>
              <a:t> EPP </a:t>
            </a:r>
            <a:r>
              <a:rPr lang="en-US" altLang="zh-CN" sz="1000" b="1" dirty="0">
                <a:latin typeface="微软雅黑" panose="020B0503020204020204" charset="-122"/>
                <a:ea typeface="微软雅黑" panose="020B0503020204020204" charset="-122"/>
                <a:sym typeface="+mn-ea"/>
              </a:rPr>
              <a:t>box</a:t>
            </a:r>
            <a:r>
              <a:rPr lang="zh-CN" altLang="en-US" sz="1000" b="1" dirty="0">
                <a:latin typeface="微软雅黑" panose="020B0503020204020204" charset="-122"/>
                <a:ea typeface="微软雅黑" panose="020B0503020204020204" charset="-122"/>
                <a:sym typeface="+mn-ea"/>
              </a:rPr>
              <a:t> is lower than that of competitive fans on the market under the same air volume. The advantages are mainly reflected in the following aspects:</a:t>
            </a:r>
            <a:endParaRPr lang="zh-CN" altLang="en-US" sz="1000" b="1" dirty="0">
              <a:solidFill>
                <a:schemeClr val="tx1"/>
              </a:solidFill>
              <a:latin typeface="微软雅黑" panose="020B0503020204020204" charset="-122"/>
              <a:ea typeface="微软雅黑" panose="020B0503020204020204" charset="-122"/>
              <a:sym typeface="+mn-ea"/>
            </a:endParaRPr>
          </a:p>
          <a:p>
            <a:pPr marL="285750" indent="-285750" algn="l" fontAlgn="auto">
              <a:lnSpc>
                <a:spcPct val="150000"/>
              </a:lnSpc>
              <a:buFont typeface="Arial" panose="020B0604020202020204" pitchFamily="34" charset="0"/>
              <a:buChar char="•"/>
            </a:pPr>
            <a:r>
              <a:rPr lang="zh-CN" altLang="en-US" sz="1000" dirty="0">
                <a:solidFill>
                  <a:schemeClr val="tx1"/>
                </a:solidFill>
                <a:latin typeface="微软雅黑" panose="020B0503020204020204" charset="-122"/>
                <a:ea typeface="微软雅黑" panose="020B0503020204020204" charset="-122"/>
                <a:sym typeface="+mn-ea"/>
              </a:rPr>
              <a:t>By reducing the loss of static pressure box, the wind resistance of the whole transmission and distribution system can be reduced;</a:t>
            </a:r>
            <a:endParaRPr lang="zh-CN" altLang="en-US" sz="1000" dirty="0">
              <a:solidFill>
                <a:schemeClr val="tx1"/>
              </a:solidFill>
              <a:latin typeface="微软雅黑" panose="020B0503020204020204" charset="-122"/>
              <a:ea typeface="微软雅黑" panose="020B0503020204020204" charset="-122"/>
              <a:sym typeface="+mn-ea"/>
            </a:endParaRPr>
          </a:p>
          <a:p>
            <a:pPr marL="285750" indent="-285750" algn="l" fontAlgn="auto">
              <a:lnSpc>
                <a:spcPct val="150000"/>
              </a:lnSpc>
              <a:buFont typeface="Arial" panose="020B0604020202020204" pitchFamily="34" charset="0"/>
              <a:buChar char="•"/>
            </a:pPr>
            <a:r>
              <a:rPr lang="zh-CN" altLang="en-US" sz="1000" dirty="0">
                <a:solidFill>
                  <a:schemeClr val="tx1"/>
                </a:solidFill>
                <a:latin typeface="微软雅黑" panose="020B0503020204020204" charset="-122"/>
                <a:ea typeface="微软雅黑" panose="020B0503020204020204" charset="-122"/>
                <a:sym typeface="+mn-ea"/>
              </a:rPr>
              <a:t>In the fresh air scheme with the same pipeline design and equipment selection, the system terminal air volume is larger by using B</a:t>
            </a:r>
            <a:r>
              <a:rPr lang="en-US" altLang="zh-CN" sz="1000" dirty="0">
                <a:solidFill>
                  <a:schemeClr val="tx1"/>
                </a:solidFill>
                <a:latin typeface="微软雅黑" panose="020B0503020204020204" charset="-122"/>
                <a:ea typeface="微软雅黑" panose="020B0503020204020204" charset="-122"/>
                <a:sym typeface="+mn-ea"/>
              </a:rPr>
              <a:t>lauberg</a:t>
            </a:r>
            <a:r>
              <a:rPr lang="zh-CN" altLang="en-US" sz="1000" dirty="0">
                <a:solidFill>
                  <a:schemeClr val="tx1"/>
                </a:solidFill>
                <a:latin typeface="微软雅黑" panose="020B0503020204020204" charset="-122"/>
                <a:ea typeface="微软雅黑" panose="020B0503020204020204" charset="-122"/>
                <a:sym typeface="+mn-ea"/>
              </a:rPr>
              <a:t> EPP air distributor;</a:t>
            </a:r>
            <a:endParaRPr lang="zh-CN" altLang="en-US" sz="1000" dirty="0">
              <a:solidFill>
                <a:schemeClr val="tx1"/>
              </a:solidFill>
              <a:latin typeface="微软雅黑" panose="020B0503020204020204" charset="-122"/>
              <a:ea typeface="微软雅黑" panose="020B0503020204020204" charset="-122"/>
              <a:sym typeface="+mn-ea"/>
            </a:endParaRPr>
          </a:p>
          <a:p>
            <a:pPr marL="285750" indent="-285750" algn="l" fontAlgn="auto">
              <a:lnSpc>
                <a:spcPct val="150000"/>
              </a:lnSpc>
              <a:buFont typeface="Arial" panose="020B0604020202020204" pitchFamily="34" charset="0"/>
              <a:buChar char="•"/>
            </a:pPr>
            <a:r>
              <a:rPr lang="zh-CN" altLang="en-US" sz="1000" dirty="0">
                <a:solidFill>
                  <a:schemeClr val="tx1"/>
                </a:solidFill>
                <a:latin typeface="微软雅黑" panose="020B0503020204020204" charset="-122"/>
                <a:ea typeface="微软雅黑" panose="020B0503020204020204" charset="-122"/>
                <a:sym typeface="+mn-ea"/>
              </a:rPr>
              <a:t>Using the same host and equipped with B</a:t>
            </a:r>
            <a:r>
              <a:rPr lang="en-US" altLang="zh-CN" sz="1000" dirty="0">
                <a:solidFill>
                  <a:schemeClr val="tx1"/>
                </a:solidFill>
                <a:latin typeface="微软雅黑" panose="020B0503020204020204" charset="-122"/>
                <a:ea typeface="微软雅黑" panose="020B0503020204020204" charset="-122"/>
                <a:sym typeface="+mn-ea"/>
              </a:rPr>
              <a:t>lauberg</a:t>
            </a:r>
            <a:r>
              <a:rPr lang="zh-CN" altLang="en-US" sz="1000" dirty="0">
                <a:solidFill>
                  <a:schemeClr val="tx1"/>
                </a:solidFill>
                <a:latin typeface="微软雅黑" panose="020B0503020204020204" charset="-122"/>
                <a:ea typeface="微软雅黑" panose="020B0503020204020204" charset="-122"/>
                <a:sym typeface="+mn-ea"/>
              </a:rPr>
              <a:t> EPP fan, the distribution system has greater static pressure margin and longer air delivery distance.</a:t>
            </a:r>
            <a:endParaRPr lang="zh-CN" altLang="en-US" sz="1000" dirty="0">
              <a:solidFill>
                <a:schemeClr val="tx1"/>
              </a:solidFill>
              <a:latin typeface="微软雅黑" panose="020B0503020204020204" charset="-122"/>
              <a:ea typeface="微软雅黑" panose="020B0503020204020204" charset="-122"/>
              <a:sym typeface="+mn-ea"/>
            </a:endParaRPr>
          </a:p>
        </p:txBody>
      </p:sp>
      <p:pic>
        <p:nvPicPr>
          <p:cNvPr id="6" name="图片 5"/>
          <p:cNvPicPr/>
          <p:nvPr/>
        </p:nvPicPr>
        <p:blipFill>
          <a:blip r:embed="rId5"/>
          <a:stretch>
            <a:fillRect/>
          </a:stretch>
        </p:blipFill>
        <p:spPr>
          <a:xfrm>
            <a:off x="68580" y="1131570"/>
            <a:ext cx="7436485" cy="4792345"/>
          </a:xfrm>
          <a:prstGeom prst="rect">
            <a:avLst/>
          </a:prstGeom>
          <a:extLst>
            <wpswe:webExtensionRef xmlns:wpswe="http://www.wps.cn/officeDocument/2018/webExtension" r:id="rId4"/>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77" y="284230"/>
            <a:ext cx="3336925" cy="652143"/>
            <a:chOff x="0" y="268569"/>
            <a:chExt cx="3153086" cy="616215"/>
          </a:xfrm>
        </p:grpSpPr>
        <p:sp>
          <p:nvSpPr>
            <p:cNvPr id="15" name="矩形 14"/>
            <p:cNvSpPr/>
            <p:nvPr/>
          </p:nvSpPr>
          <p:spPr bwMode="auto">
            <a:xfrm>
              <a:off x="0" y="268569"/>
              <a:ext cx="315308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36009" y="338769"/>
              <a:ext cx="2926280" cy="546015"/>
            </a:xfrm>
            <a:prstGeom prst="rect">
              <a:avLst/>
            </a:prstGeom>
            <a:noFill/>
          </p:spPr>
          <p:txBody>
            <a:bodyPr wrap="square" rtlCol="0">
              <a:spAutoFit/>
            </a:bodyPr>
            <a:p>
              <a:pPr>
                <a:lnSpc>
                  <a:spcPct val="150000"/>
                </a:lnSpc>
              </a:pPr>
              <a:r>
                <a:rPr lang="zh-CN" altLang="en-US" sz="1055" dirty="0">
                  <a:solidFill>
                    <a:schemeClr val="bg1"/>
                  </a:solidFill>
                  <a:latin typeface="思源黑体 CN Bold" panose="020B0800000000000000" pitchFamily="34" charset="-122"/>
                  <a:ea typeface="思源黑体 CN Bold" panose="020B0800000000000000" pitchFamily="34" charset="-122"/>
                </a:rPr>
                <a:t>Control the air valve of the wind box</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pic>
        <p:nvPicPr>
          <p:cNvPr id="4" name="图片 3"/>
          <p:cNvPicPr>
            <a:picLocks noChangeAspect="1"/>
          </p:cNvPicPr>
          <p:nvPr>
            <p:custDataLst>
              <p:tags r:id="rId1"/>
            </p:custDataLst>
          </p:nvPr>
        </p:nvPicPr>
        <p:blipFill>
          <a:blip r:embed="rId2"/>
          <a:stretch>
            <a:fillRect/>
          </a:stretch>
        </p:blipFill>
        <p:spPr>
          <a:xfrm>
            <a:off x="5656580" y="1372235"/>
            <a:ext cx="6153150" cy="2943225"/>
          </a:xfrm>
          <a:prstGeom prst="rect">
            <a:avLst/>
          </a:prstGeom>
        </p:spPr>
      </p:pic>
      <p:pic>
        <p:nvPicPr>
          <p:cNvPr id="5" name="图片 4"/>
          <p:cNvPicPr>
            <a:picLocks noChangeAspect="1"/>
          </p:cNvPicPr>
          <p:nvPr/>
        </p:nvPicPr>
        <p:blipFill>
          <a:blip r:embed="rId3"/>
          <a:stretch>
            <a:fillRect/>
          </a:stretch>
        </p:blipFill>
        <p:spPr>
          <a:xfrm>
            <a:off x="212090" y="982345"/>
            <a:ext cx="4990465" cy="5617845"/>
          </a:xfrm>
          <a:prstGeom prst="rect">
            <a:avLst/>
          </a:prstGeom>
        </p:spPr>
      </p:pic>
      <p:sp>
        <p:nvSpPr>
          <p:cNvPr id="7" name="文本框 6"/>
          <p:cNvSpPr txBox="1"/>
          <p:nvPr/>
        </p:nvSpPr>
        <p:spPr>
          <a:xfrm>
            <a:off x="5818505" y="4658360"/>
            <a:ext cx="5638165" cy="1245235"/>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zh-CN" altLang="en-US" sz="1000" dirty="0">
                <a:solidFill>
                  <a:schemeClr val="tx1"/>
                </a:solidFill>
                <a:latin typeface="思源黑体 CN Bold" panose="020B0800000000000000" pitchFamily="34" charset="-122"/>
                <a:ea typeface="思源黑体 CN Bold" panose="020B0800000000000000" pitchFamily="34" charset="-122"/>
                <a:sym typeface="+mn-ea"/>
              </a:rPr>
              <a:t>In the early stage of the development of the </a:t>
            </a:r>
            <a:r>
              <a:rPr lang="en-US" altLang="zh-CN" sz="1000" dirty="0">
                <a:solidFill>
                  <a:schemeClr val="tx1"/>
                </a:solidFill>
                <a:latin typeface="思源黑体 CN Bold" panose="020B0800000000000000" pitchFamily="34" charset="-122"/>
                <a:ea typeface="思源黑体 CN Bold" panose="020B0800000000000000" pitchFamily="34" charset="-122"/>
                <a:sym typeface="+mn-ea"/>
              </a:rPr>
              <a:t>EPP draught distributing box</a:t>
            </a:r>
            <a:r>
              <a:rPr lang="zh-CN" altLang="en-US" sz="1000" dirty="0">
                <a:solidFill>
                  <a:schemeClr val="tx1"/>
                </a:solidFill>
                <a:latin typeface="思源黑体 CN Bold" panose="020B0800000000000000" pitchFamily="34" charset="-122"/>
                <a:ea typeface="思源黑体 CN Bold" panose="020B0800000000000000" pitchFamily="34" charset="-122"/>
                <a:sym typeface="+mn-ea"/>
              </a:rPr>
              <a:t>, CFD fluid simulation was carried out. It can be found from the velocity vector diagram that the air volume of each branch is evenly balanced after being adjusted by the air valve. The air in the main pipe enters the box and greatly reduces the flow rate to ensure the conversion of static and dynamic pressure.</a:t>
            </a:r>
            <a:endParaRPr lang="zh-CN" altLang="en-US" sz="1000" dirty="0">
              <a:solidFill>
                <a:schemeClr val="tx1"/>
              </a:solidFill>
              <a:latin typeface="思源黑体 CN Bold" panose="020B0800000000000000" pitchFamily="34" charset="-122"/>
              <a:ea typeface="思源黑体 CN Bold" panose="020B0800000000000000" pitchFamily="3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a2ff47e08d4b79142e4e5625e547df6"/>
          <p:cNvPicPr>
            <a:picLocks noChangeAspect="1"/>
          </p:cNvPicPr>
          <p:nvPr/>
        </p:nvPicPr>
        <p:blipFill>
          <a:blip r:embed="rId1"/>
          <a:stretch>
            <a:fillRect/>
          </a:stretch>
        </p:blipFill>
        <p:spPr>
          <a:xfrm>
            <a:off x="4418965" y="4206240"/>
            <a:ext cx="3285490" cy="2124075"/>
          </a:xfrm>
          <a:prstGeom prst="rect">
            <a:avLst/>
          </a:prstGeom>
        </p:spPr>
      </p:pic>
      <p:grpSp>
        <p:nvGrpSpPr>
          <p:cNvPr id="13" name="组合 12"/>
          <p:cNvGrpSpPr/>
          <p:nvPr/>
        </p:nvGrpSpPr>
        <p:grpSpPr>
          <a:xfrm>
            <a:off x="814705" y="1030605"/>
            <a:ext cx="10557719" cy="2385592"/>
            <a:chOff x="408" y="763"/>
            <a:chExt cx="18286" cy="4481"/>
          </a:xfrm>
        </p:grpSpPr>
        <p:pic>
          <p:nvPicPr>
            <p:cNvPr id="5" name="图片 4" descr="f54286f268da4c05a13d2275c6b2436"/>
            <p:cNvPicPr>
              <a:picLocks noChangeAspect="1"/>
            </p:cNvPicPr>
            <p:nvPr/>
          </p:nvPicPr>
          <p:blipFill>
            <a:blip r:embed="rId2"/>
            <a:stretch>
              <a:fillRect/>
            </a:stretch>
          </p:blipFill>
          <p:spPr>
            <a:xfrm>
              <a:off x="408" y="763"/>
              <a:ext cx="5976" cy="4481"/>
            </a:xfrm>
            <a:prstGeom prst="rect">
              <a:avLst/>
            </a:prstGeom>
          </p:spPr>
        </p:pic>
        <p:pic>
          <p:nvPicPr>
            <p:cNvPr id="11" name="图片 10" descr="cbb282d5df4b93eb5f2ad68131d25a2"/>
            <p:cNvPicPr>
              <a:picLocks noChangeAspect="1"/>
            </p:cNvPicPr>
            <p:nvPr/>
          </p:nvPicPr>
          <p:blipFill>
            <a:blip r:embed="rId3"/>
            <a:stretch>
              <a:fillRect/>
            </a:stretch>
          </p:blipFill>
          <p:spPr>
            <a:xfrm>
              <a:off x="13922" y="1289"/>
              <a:ext cx="4772" cy="3578"/>
            </a:xfrm>
            <a:prstGeom prst="rect">
              <a:avLst/>
            </a:prstGeom>
          </p:spPr>
        </p:pic>
        <p:pic>
          <p:nvPicPr>
            <p:cNvPr id="12" name="图片 11" descr="a4fd76890cfe7401e796c071268016c"/>
            <p:cNvPicPr>
              <a:picLocks noChangeAspect="1"/>
            </p:cNvPicPr>
            <p:nvPr/>
          </p:nvPicPr>
          <p:blipFill>
            <a:blip r:embed="rId4"/>
            <a:stretch>
              <a:fillRect/>
            </a:stretch>
          </p:blipFill>
          <p:spPr>
            <a:xfrm>
              <a:off x="7595" y="1289"/>
              <a:ext cx="4622" cy="3465"/>
            </a:xfrm>
            <a:prstGeom prst="rect">
              <a:avLst/>
            </a:prstGeom>
          </p:spPr>
        </p:pic>
      </p:grpSp>
      <p:grpSp>
        <p:nvGrpSpPr>
          <p:cNvPr id="14" name="组合 13"/>
          <p:cNvGrpSpPr/>
          <p:nvPr/>
        </p:nvGrpSpPr>
        <p:grpSpPr>
          <a:xfrm>
            <a:off x="77" y="284230"/>
            <a:ext cx="3991617" cy="630555"/>
            <a:chOff x="0" y="268569"/>
            <a:chExt cx="3771709" cy="595816"/>
          </a:xfrm>
        </p:grpSpPr>
        <p:sp>
          <p:nvSpPr>
            <p:cNvPr id="15" name="矩形 14"/>
            <p:cNvSpPr/>
            <p:nvPr/>
          </p:nvSpPr>
          <p:spPr bwMode="auto">
            <a:xfrm>
              <a:off x="0" y="268569"/>
              <a:ext cx="278047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84609" y="360369"/>
              <a:ext cx="3687100" cy="316809"/>
            </a:xfrm>
            <a:prstGeom prst="rect">
              <a:avLst/>
            </a:prstGeom>
            <a:noFill/>
          </p:spPr>
          <p:txBody>
            <a:bodyPr wrap="square" rtlCol="0">
              <a:spAutoFit/>
            </a:bodyPr>
            <a:p>
              <a:pPr algn="l">
                <a:lnSpc>
                  <a:spcPct val="150000"/>
                </a:lnSpc>
                <a:buClrTx/>
                <a:buSzTx/>
                <a:buFontTx/>
              </a:pPr>
              <a:r>
                <a:rPr lang="en-US" altLang="zh-CN" sz="1055" dirty="0">
                  <a:solidFill>
                    <a:schemeClr val="bg1"/>
                  </a:solidFill>
                  <a:latin typeface="思源黑体 CN Bold" panose="020B0800000000000000" pitchFamily="34" charset="-122"/>
                  <a:ea typeface="思源黑体 CN Bold" panose="020B0800000000000000" pitchFamily="34" charset="-122"/>
                </a:rPr>
                <a:t>EPP</a:t>
              </a:r>
              <a:r>
                <a:rPr lang="zh-CN" altLang="en-US" sz="1055" dirty="0">
                  <a:solidFill>
                    <a:schemeClr val="bg1"/>
                  </a:solidFill>
                  <a:latin typeface="思源黑体 CN Bold" panose="020B0800000000000000" pitchFamily="34" charset="-122"/>
                  <a:ea typeface="思源黑体 CN Bold" panose="020B0800000000000000" pitchFamily="34" charset="-122"/>
                </a:rPr>
                <a:t> box sound absorption test</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sp>
        <p:nvSpPr>
          <p:cNvPr id="17" name="文本框 16"/>
          <p:cNvSpPr txBox="1"/>
          <p:nvPr/>
        </p:nvSpPr>
        <p:spPr>
          <a:xfrm>
            <a:off x="852805" y="3531870"/>
            <a:ext cx="3412490" cy="460375"/>
          </a:xfrm>
          <a:prstGeom prst="rect">
            <a:avLst/>
          </a:prstGeom>
          <a:noFill/>
        </p:spPr>
        <p:txBody>
          <a:bodyPr wrap="square" rtlCol="0" anchor="t">
            <a:spAutoFit/>
          </a:bodyPr>
          <a:p>
            <a:pPr lvl="0" algn="l">
              <a:buClrTx/>
              <a:buSzTx/>
              <a:buFontTx/>
            </a:pPr>
            <a:r>
              <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rPr>
              <a:t>Use different models of equipment as noise sources</a:t>
            </a:r>
            <a:endPar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9" name="文本框 18"/>
          <p:cNvSpPr txBox="1"/>
          <p:nvPr/>
        </p:nvSpPr>
        <p:spPr>
          <a:xfrm>
            <a:off x="4859655" y="3379470"/>
            <a:ext cx="2968625" cy="645160"/>
          </a:xfrm>
          <a:prstGeom prst="rect">
            <a:avLst/>
          </a:prstGeom>
          <a:noFill/>
        </p:spPr>
        <p:txBody>
          <a:bodyPr wrap="square" rtlCol="0" anchor="t">
            <a:spAutoFit/>
          </a:bodyPr>
          <a:p>
            <a:pPr lvl="0" algn="l">
              <a:buClrTx/>
              <a:buSzTx/>
              <a:buFontTx/>
            </a:pPr>
            <a:r>
              <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rPr>
              <a:t>Noise is received in the pipeline without passing through the air distributor</a:t>
            </a:r>
            <a:endPar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21" name="文本框 20"/>
          <p:cNvSpPr txBox="1"/>
          <p:nvPr/>
        </p:nvSpPr>
        <p:spPr>
          <a:xfrm>
            <a:off x="8616950" y="3368675"/>
            <a:ext cx="2853055" cy="836930"/>
          </a:xfrm>
          <a:prstGeom prst="rect">
            <a:avLst/>
          </a:prstGeom>
          <a:noFill/>
        </p:spPr>
        <p:txBody>
          <a:bodyPr wrap="square" rtlCol="0" anchor="t">
            <a:noAutofit/>
          </a:bodyPr>
          <a:p>
            <a:pPr lvl="0" algn="l">
              <a:buClrTx/>
              <a:buSzTx/>
              <a:buFontTx/>
            </a:pPr>
            <a:r>
              <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rPr>
              <a:t>The noise in the pipeline is received after passing through the air distributor</a:t>
            </a:r>
            <a:endPar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23" name="文本框 22"/>
          <p:cNvSpPr txBox="1"/>
          <p:nvPr/>
        </p:nvSpPr>
        <p:spPr>
          <a:xfrm>
            <a:off x="5042535" y="6419850"/>
            <a:ext cx="2038985" cy="275590"/>
          </a:xfrm>
          <a:prstGeom prst="rect">
            <a:avLst/>
          </a:prstGeom>
          <a:noFill/>
        </p:spPr>
        <p:txBody>
          <a:bodyPr wrap="none" rtlCol="0" anchor="t">
            <a:spAutoFit/>
          </a:bodyPr>
          <a:p>
            <a:pPr lvl="0" algn="l">
              <a:buClrTx/>
              <a:buSzTx/>
              <a:buFontTx/>
            </a:pPr>
            <a:r>
              <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rPr>
              <a:t>B</a:t>
            </a:r>
            <a:r>
              <a:rPr lang="en-US" altLang="zh-CN" sz="1200" dirty="0">
                <a:latin typeface="思源黑体 CN Medium" panose="020B0600000000000000" charset="-122"/>
                <a:ea typeface="思源黑体 CN Medium" panose="020B0600000000000000" charset="-122"/>
                <a:cs typeface="思源黑体 CN Medium" panose="020B0600000000000000" charset="-122"/>
                <a:sym typeface="+mn-ea"/>
              </a:rPr>
              <a:t>lauberg</a:t>
            </a:r>
            <a:r>
              <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rPr>
              <a:t> EPP fan box test</a:t>
            </a:r>
            <a:endParaRPr lang="zh-CN" altLang="en-US" sz="1200" dirty="0">
              <a:latin typeface="思源黑体 CN Medium" panose="020B0600000000000000" charset="-122"/>
              <a:ea typeface="思源黑体 CN Medium" panose="020B0600000000000000" charset="-122"/>
              <a:cs typeface="思源黑体 CN Medium" panose="020B0600000000000000" charset="-122"/>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3"/>
          <p:cNvPicPr>
            <a:picLocks noChangeAspect="1"/>
          </p:cNvPicPr>
          <p:nvPr>
            <p:custDataLst>
              <p:tags r:id="rId1"/>
            </p:custDataLst>
          </p:nvPr>
        </p:nvPicPr>
        <p:blipFill>
          <a:blip r:embed="rId2"/>
          <a:srcRect t="1256"/>
          <a:stretch>
            <a:fillRect/>
          </a:stretch>
        </p:blipFill>
        <p:spPr>
          <a:xfrm>
            <a:off x="3043555" y="1191895"/>
            <a:ext cx="6922770" cy="4022725"/>
          </a:xfrm>
          <a:prstGeom prst="rect">
            <a:avLst/>
          </a:prstGeom>
          <a:ln>
            <a:noFill/>
          </a:ln>
        </p:spPr>
      </p:pic>
      <p:grpSp>
        <p:nvGrpSpPr>
          <p:cNvPr id="14" name="组合 13"/>
          <p:cNvGrpSpPr/>
          <p:nvPr/>
        </p:nvGrpSpPr>
        <p:grpSpPr>
          <a:xfrm>
            <a:off x="77" y="284230"/>
            <a:ext cx="3940183" cy="630555"/>
            <a:chOff x="0" y="268569"/>
            <a:chExt cx="3723109" cy="595816"/>
          </a:xfrm>
        </p:grpSpPr>
        <p:sp>
          <p:nvSpPr>
            <p:cNvPr id="15" name="矩形 14"/>
            <p:cNvSpPr/>
            <p:nvPr/>
          </p:nvSpPr>
          <p:spPr bwMode="auto">
            <a:xfrm>
              <a:off x="0" y="268569"/>
              <a:ext cx="354069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36009" y="268569"/>
              <a:ext cx="3687100" cy="547815"/>
            </a:xfrm>
            <a:prstGeom prst="rect">
              <a:avLst/>
            </a:prstGeom>
            <a:noFill/>
          </p:spPr>
          <p:txBody>
            <a:bodyPr wrap="square" rtlCol="0">
              <a:spAutoFit/>
            </a:bodyPr>
            <a:p>
              <a:pPr algn="l">
                <a:lnSpc>
                  <a:spcPct val="150000"/>
                </a:lnSpc>
                <a:buClrTx/>
                <a:buSzTx/>
                <a:buFontTx/>
              </a:pPr>
              <a:r>
                <a:rPr lang="zh-CN" altLang="en-US" sz="1055" dirty="0">
                  <a:solidFill>
                    <a:schemeClr val="bg1"/>
                  </a:solidFill>
                  <a:latin typeface="思源黑体 CN Bold" panose="020B0800000000000000" pitchFamily="34" charset="-122"/>
                  <a:ea typeface="思源黑体 CN Bold" panose="020B0800000000000000" pitchFamily="34" charset="-122"/>
                </a:rPr>
                <a:t>Comparison of sound absorption data of</a:t>
              </a:r>
              <a:r>
                <a:rPr lang="en-US" altLang="zh-CN" sz="1055" dirty="0">
                  <a:solidFill>
                    <a:schemeClr val="bg1"/>
                  </a:solidFill>
                  <a:latin typeface="思源黑体 CN Bold" panose="020B0800000000000000" pitchFamily="34" charset="-122"/>
                  <a:ea typeface="思源黑体 CN Bold" panose="020B0800000000000000" pitchFamily="34" charset="-122"/>
                </a:rPr>
                <a:t> draught distributing box</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sp>
        <p:nvSpPr>
          <p:cNvPr id="18" name="文本框 17"/>
          <p:cNvSpPr txBox="1"/>
          <p:nvPr/>
        </p:nvSpPr>
        <p:spPr>
          <a:xfrm>
            <a:off x="5052695" y="5386705"/>
            <a:ext cx="6689725" cy="937260"/>
          </a:xfrm>
          <a:prstGeom prst="rect">
            <a:avLst/>
          </a:prstGeom>
          <a:noFill/>
        </p:spPr>
        <p:txBody>
          <a:bodyPr wrap="square" rtlCol="0">
            <a:spAutoFit/>
          </a:bodyPr>
          <a:p>
            <a:pPr marL="0" indent="0" algn="l">
              <a:lnSpc>
                <a:spcPct val="150000"/>
              </a:lnSpc>
              <a:buFont typeface="Wingdings" panose="05000000000000000000" pitchFamily="2" charset="2"/>
              <a:buNone/>
            </a:pPr>
            <a:r>
              <a:rPr lang="zh-CN" altLang="en-US" sz="1000" dirty="0" smtClean="0">
                <a:solidFill>
                  <a:schemeClr val="tx1"/>
                </a:solidFill>
                <a:latin typeface="微软雅黑" panose="020B0503020204020204" charset="-122"/>
                <a:ea typeface="微软雅黑" panose="020B0503020204020204" charset="-122"/>
              </a:rPr>
              <a:t>From the above data, the test results of using specific host devices are different due to the difference of noise in the device body</a:t>
            </a:r>
            <a:endParaRPr lang="zh-CN" altLang="en-US" sz="1000" dirty="0" smtClean="0">
              <a:solidFill>
                <a:schemeClr val="tx1"/>
              </a:solidFill>
              <a:latin typeface="微软雅黑" panose="020B0503020204020204" charset="-122"/>
              <a:ea typeface="微软雅黑" panose="020B0503020204020204" charset="-122"/>
            </a:endParaRPr>
          </a:p>
          <a:p>
            <a:pPr indent="0" algn="l">
              <a:buNone/>
            </a:pPr>
            <a:r>
              <a:rPr lang="zh-CN" altLang="en-US" sz="1000" dirty="0">
                <a:solidFill>
                  <a:schemeClr val="tx1"/>
                </a:solidFill>
                <a:latin typeface="微软雅黑" panose="020B0503020204020204" charset="-122"/>
                <a:ea typeface="微软雅黑" panose="020B0503020204020204" charset="-122"/>
                <a:sym typeface="+mn-ea"/>
              </a:rPr>
              <a:t>Test standard: GB/T 4760-1995, acoustic muffler measurement method</a:t>
            </a:r>
            <a:endParaRPr lang="zh-CN" altLang="en-US" sz="1000" b="0" dirty="0">
              <a:solidFill>
                <a:schemeClr val="tx1"/>
              </a:solidFill>
              <a:latin typeface="微软雅黑" panose="020B0503020204020204" charset="-122"/>
              <a:ea typeface="微软雅黑" panose="020B0503020204020204" charset="-122"/>
              <a:cs typeface="思源黑体 CN Medium" panose="020B0600000000000000" charset="-122"/>
            </a:endParaRPr>
          </a:p>
          <a:p>
            <a:pPr marL="0" indent="0" algn="l">
              <a:lnSpc>
                <a:spcPct val="150000"/>
              </a:lnSpc>
              <a:buFont typeface="Wingdings" panose="05000000000000000000" pitchFamily="2" charset="2"/>
              <a:buNone/>
            </a:pPr>
            <a:endParaRPr lang="zh-CN" altLang="en-US" sz="1000" b="0" dirty="0" smtClean="0">
              <a:solidFill>
                <a:schemeClr val="tx1"/>
              </a:solidFill>
              <a:latin typeface="微软雅黑" panose="020B0503020204020204" charset="-122"/>
              <a:ea typeface="微软雅黑" panose="020B0503020204020204" charset="-122"/>
              <a:cs typeface="思源黑体 CN Medium" panose="020B0600000000000000" charset="-122"/>
            </a:endParaRPr>
          </a:p>
        </p:txBody>
      </p:sp>
      <p:sp>
        <p:nvSpPr>
          <p:cNvPr id="2" name="文本框 1"/>
          <p:cNvSpPr txBox="1"/>
          <p:nvPr/>
        </p:nvSpPr>
        <p:spPr>
          <a:xfrm>
            <a:off x="4415790" y="328295"/>
            <a:ext cx="6334760" cy="506730"/>
          </a:xfrm>
          <a:prstGeom prst="rect">
            <a:avLst/>
          </a:prstGeom>
          <a:noFill/>
        </p:spPr>
        <p:txBody>
          <a:bodyPr wrap="square" rtlCol="0">
            <a:spAutoFit/>
          </a:bodyPr>
          <a:p>
            <a:pPr marL="0" indent="0">
              <a:lnSpc>
                <a:spcPct val="150000"/>
              </a:lnSpc>
              <a:buFont typeface="Wingdings" panose="05000000000000000000" pitchFamily="2" charset="2"/>
              <a:buNone/>
            </a:pPr>
            <a:r>
              <a:rPr lang="zh-CN" altLang="en-US" b="1" dirty="0">
                <a:solidFill>
                  <a:schemeClr val="tx1"/>
                </a:solidFill>
                <a:latin typeface="思源黑体 CN Normal" panose="020B0400000000000000" pitchFamily="34" charset="-122"/>
                <a:ea typeface="思源黑体 CN Normal" panose="020B0400000000000000" pitchFamily="34" charset="-122"/>
                <a:sym typeface="+mn-ea"/>
              </a:rPr>
              <a:t>B</a:t>
            </a:r>
            <a:r>
              <a:rPr lang="en-US" altLang="zh-CN" b="1" dirty="0">
                <a:solidFill>
                  <a:schemeClr val="tx1"/>
                </a:solidFill>
                <a:latin typeface="思源黑体 CN Normal" panose="020B0400000000000000" pitchFamily="34" charset="-122"/>
                <a:ea typeface="思源黑体 CN Normal" panose="020B0400000000000000" pitchFamily="34" charset="-122"/>
                <a:sym typeface="+mn-ea"/>
              </a:rPr>
              <a:t>lauberg</a:t>
            </a:r>
            <a:r>
              <a:rPr lang="zh-CN" altLang="en-US" b="1" dirty="0">
                <a:solidFill>
                  <a:schemeClr val="tx1"/>
                </a:solidFill>
                <a:latin typeface="思源黑体 CN Normal" panose="020B0400000000000000" pitchFamily="34" charset="-122"/>
                <a:ea typeface="思源黑体 CN Normal" panose="020B0400000000000000" pitchFamily="34" charset="-122"/>
                <a:sym typeface="+mn-ea"/>
              </a:rPr>
              <a:t> semi-echo chamber test data comparison</a:t>
            </a:r>
            <a:endParaRPr lang="zh-CN" altLang="en-US" b="1" dirty="0">
              <a:solidFill>
                <a:schemeClr val="tx1"/>
              </a:solidFill>
              <a:latin typeface="思源黑体 CN Normal" panose="020B0400000000000000" pitchFamily="34" charset="-122"/>
              <a:ea typeface="思源黑体 CN Normal" panose="020B0400000000000000" pitchFamily="34" charset="-122"/>
              <a:sym typeface="+mn-ea"/>
            </a:endParaRPr>
          </a:p>
        </p:txBody>
      </p:sp>
      <p:cxnSp>
        <p:nvCxnSpPr>
          <p:cNvPr id="4" name="直接箭头连接符 3"/>
          <p:cNvCxnSpPr>
            <a:stCxn id="7" idx="0"/>
          </p:cNvCxnSpPr>
          <p:nvPr/>
        </p:nvCxnSpPr>
        <p:spPr>
          <a:xfrm flipV="1">
            <a:off x="2411095" y="3169920"/>
            <a:ext cx="1393190" cy="2044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15335" y="1845945"/>
            <a:ext cx="3105785" cy="1811655"/>
          </a:xfrm>
          <a:prstGeom prst="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18745" y="5214620"/>
            <a:ext cx="4584065" cy="553085"/>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zh-CN" altLang="en-US" sz="1000" dirty="0">
                <a:solidFill>
                  <a:schemeClr val="tx1"/>
                </a:solidFill>
                <a:latin typeface="思源黑体 CN Bold" panose="020B0800000000000000" pitchFamily="34" charset="-122"/>
                <a:ea typeface="思源黑体 CN Bold" panose="020B0800000000000000" pitchFamily="34" charset="-122"/>
                <a:sym typeface="+mn-ea"/>
              </a:rPr>
              <a:t>It can be clearly analyzed from the noise spectrum that SER fan has an obvious silencing effect on medium and low frequency sound</a:t>
            </a:r>
            <a:endParaRPr lang="zh-CN" altLang="en-US" sz="1000" dirty="0">
              <a:solidFill>
                <a:schemeClr val="tx1"/>
              </a:solidFill>
              <a:latin typeface="思源黑体 CN Bold" panose="020B0800000000000000" pitchFamily="34" charset="-122"/>
              <a:ea typeface="思源黑体 CN Bold" panose="020B0800000000000000" pitchFamily="34" charset="-122"/>
              <a:sym typeface="+mn-ea"/>
            </a:endParaRPr>
          </a:p>
        </p:txBody>
      </p:sp>
      <p:cxnSp>
        <p:nvCxnSpPr>
          <p:cNvPr id="6" name="直接箭头连接符 5"/>
          <p:cNvCxnSpPr/>
          <p:nvPr/>
        </p:nvCxnSpPr>
        <p:spPr>
          <a:xfrm>
            <a:off x="2069465" y="4310380"/>
            <a:ext cx="1130935" cy="51752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3"/>
            </p:custDataLst>
          </p:nvPr>
        </p:nvCxnSpPr>
        <p:spPr>
          <a:xfrm flipV="1">
            <a:off x="2040890" y="1348740"/>
            <a:ext cx="1149985" cy="106362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4"/>
            </p:custDataLst>
          </p:nvPr>
        </p:nvSpPr>
        <p:spPr>
          <a:xfrm>
            <a:off x="408305" y="2412365"/>
            <a:ext cx="2145665" cy="553085"/>
          </a:xfrm>
          <a:prstGeom prst="rect">
            <a:avLst/>
          </a:prstGeom>
          <a:noFill/>
        </p:spPr>
        <p:txBody>
          <a:bodyPr wrap="square" rtlCol="0">
            <a:spAutoFit/>
          </a:bodyPr>
          <a:p>
            <a:pPr indent="457200" algn="ctr" fontAlgn="auto">
              <a:lnSpc>
                <a:spcPct val="150000"/>
              </a:lnSpc>
              <a:buFont typeface="Arial" panose="020B0604020202020204" pitchFamily="34" charset="0"/>
              <a:buNone/>
            </a:pPr>
            <a:r>
              <a:rPr lang="zh-CN" altLang="en-US" sz="1000" dirty="0">
                <a:solidFill>
                  <a:schemeClr val="tx1"/>
                </a:solidFill>
                <a:latin typeface="思源黑体 CN Bold" panose="020B0800000000000000" pitchFamily="34" charset="-122"/>
                <a:ea typeface="思源黑体 CN Bold" panose="020B0800000000000000" pitchFamily="34" charset="-122"/>
                <a:sym typeface="+mn-ea"/>
              </a:rPr>
              <a:t>The vertical axis is the decibel value of the sound</a:t>
            </a:r>
            <a:endParaRPr lang="zh-CN" altLang="en-US" sz="1000" dirty="0">
              <a:solidFill>
                <a:schemeClr val="tx1"/>
              </a:solidFill>
              <a:latin typeface="思源黑体 CN Bold" panose="020B0800000000000000" pitchFamily="34" charset="-122"/>
              <a:ea typeface="思源黑体 CN Bold" panose="020B0800000000000000" pitchFamily="34" charset="-122"/>
              <a:sym typeface="+mn-ea"/>
            </a:endParaRPr>
          </a:p>
        </p:txBody>
      </p:sp>
      <p:sp>
        <p:nvSpPr>
          <p:cNvPr id="10" name="文本框 9"/>
          <p:cNvSpPr txBox="1"/>
          <p:nvPr>
            <p:custDataLst>
              <p:tags r:id="rId5"/>
            </p:custDataLst>
          </p:nvPr>
        </p:nvSpPr>
        <p:spPr>
          <a:xfrm>
            <a:off x="118745" y="3896360"/>
            <a:ext cx="2435225" cy="553085"/>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zh-CN" altLang="en-US" sz="1000" dirty="0">
                <a:solidFill>
                  <a:schemeClr val="tx1"/>
                </a:solidFill>
                <a:latin typeface="思源黑体 CN Bold" panose="020B0800000000000000" pitchFamily="34" charset="-122"/>
                <a:ea typeface="思源黑体 CN Bold" panose="020B0800000000000000" pitchFamily="34" charset="-122"/>
                <a:sym typeface="+mn-ea"/>
              </a:rPr>
              <a:t>The horizontal axis is the frequency value</a:t>
            </a:r>
            <a:endParaRPr lang="zh-CN" altLang="en-US" sz="1000" dirty="0">
              <a:solidFill>
                <a:schemeClr val="tx1"/>
              </a:solidFill>
              <a:latin typeface="思源黑体 CN Bold" panose="020B0800000000000000" pitchFamily="34" charset="-122"/>
              <a:ea typeface="思源黑体 CN Bold" panose="020B0800000000000000"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52693" y="565070"/>
            <a:ext cx="549576" cy="416560"/>
          </a:xfrm>
          <a:prstGeom prst="rect">
            <a:avLst/>
          </a:prstGeom>
          <a:noFill/>
        </p:spPr>
        <p:txBody>
          <a:bodyPr wrap="square" rtlCol="0">
            <a:spAutoFit/>
          </a:bodyPr>
          <a:lstStyle/>
          <a:p>
            <a:r>
              <a:rPr lang="en-US" altLang="zh-CN" sz="1055" dirty="0">
                <a:solidFill>
                  <a:schemeClr val="bg1"/>
                </a:solidFill>
                <a:latin typeface="Bodoni MT Black" panose="02070A03080606020203" pitchFamily="18" charset="0"/>
              </a:rPr>
              <a:t>01</a:t>
            </a:r>
            <a:endParaRPr lang="zh-CN" altLang="en-US" sz="2115" dirty="0">
              <a:solidFill>
                <a:schemeClr val="bg1"/>
              </a:solidFill>
              <a:latin typeface="Bodoni MT Black" panose="02070A03080606020203" pitchFamily="18"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93301" y="2815847"/>
            <a:ext cx="5005735" cy="1226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p:nvSpPr>
        <p:spPr>
          <a:xfrm>
            <a:off x="4561205" y="1083945"/>
            <a:ext cx="7498715" cy="1614805"/>
          </a:xfrm>
          <a:prstGeom prst="rect">
            <a:avLst/>
          </a:prstGeom>
          <a:noFill/>
        </p:spPr>
        <p:txBody>
          <a:bodyPr wrap="square" rtlCol="0">
            <a:spAutoFit/>
          </a:bodyPr>
          <a:p>
            <a:pPr>
              <a:lnSpc>
                <a:spcPct val="150000"/>
              </a:lnSpc>
            </a:pPr>
            <a:r>
              <a:rPr lang="zh-CN" altLang="en-US" sz="1000" dirty="0">
                <a:latin typeface="微软雅黑" panose="020B0503020204020204" charset="-122"/>
                <a:ea typeface="微软雅黑" panose="020B0503020204020204" charset="-122"/>
              </a:rPr>
              <a:t>Product features:</a:t>
            </a:r>
            <a:endParaRPr lang="zh-CN" altLang="en-US" sz="28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800" dirty="0">
                <a:latin typeface="微软雅黑" panose="020B0503020204020204" charset="-122"/>
                <a:ea typeface="微软雅黑" panose="020B0503020204020204" charset="-122"/>
              </a:rPr>
              <a:t>The material  is EPP, which has good sound insulation, sound absorption, thermal insulation, sealing and aging resistance;</a:t>
            </a:r>
            <a:endParaRPr lang="zh-CN" altLang="en-US" sz="16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800" dirty="0">
                <a:latin typeface="微软雅黑" panose="020B0503020204020204" charset="-122"/>
                <a:ea typeface="微软雅黑" panose="020B0503020204020204" charset="-122"/>
              </a:rPr>
              <a:t>The internal space of the box is designed with static pressure, and three air outlet interfaces can ensure the full conversion of static and dynamic pressure;</a:t>
            </a:r>
            <a:endParaRPr lang="en-US" altLang="zh-CN" sz="16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800" dirty="0">
                <a:solidFill>
                  <a:schemeClr val="tx1"/>
                </a:solidFill>
                <a:latin typeface="微软雅黑" panose="020B0503020204020204" charset="-122"/>
                <a:ea typeface="微软雅黑" panose="020B0503020204020204" charset="-122"/>
                <a:sym typeface="+mn-ea"/>
              </a:rPr>
              <a:t>The diffuser is used to reflect sound waves at the bottom of the box, and the Helmholtz resonance silencing structure is used at the top to absorb mid-low frequency noise more effectively;</a:t>
            </a:r>
            <a:endParaRPr lang="zh-CN" altLang="en-US" sz="1600" dirty="0">
              <a:solidFill>
                <a:schemeClr val="tx1"/>
              </a:solidFill>
              <a:latin typeface="微软雅黑" panose="020B0503020204020204" charset="-122"/>
              <a:ea typeface="微软雅黑" panose="020B0503020204020204" charset="-122"/>
              <a:sym typeface="+mn-ea"/>
            </a:endParaRPr>
          </a:p>
          <a:p>
            <a:pPr marL="285750" indent="-285750">
              <a:lnSpc>
                <a:spcPct val="150000"/>
              </a:lnSpc>
              <a:buFont typeface="Arial" panose="020B0604020202020204" pitchFamily="34" charset="0"/>
              <a:buChar char="•"/>
            </a:pPr>
            <a:r>
              <a:rPr lang="zh-CN" altLang="en-US" sz="800" dirty="0">
                <a:latin typeface="微软雅黑" panose="020B0503020204020204" charset="-122"/>
                <a:ea typeface="微软雅黑" panose="020B0503020204020204" charset="-122"/>
              </a:rPr>
              <a:t>Two-blade butterfly valve regulation, the regulation of air volume is more delicate, the wind valve is stable and durable;</a:t>
            </a:r>
            <a:endParaRPr lang="zh-CN" altLang="en-US" sz="16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800" dirty="0">
                <a:latin typeface="微软雅黑" panose="020B0503020204020204" charset="-122"/>
                <a:ea typeface="微软雅黑" panose="020B0503020204020204" charset="-122"/>
              </a:rPr>
              <a:t>The box is divided into one nine form and can be connected with 75/63 connectors;</a:t>
            </a:r>
            <a:endParaRPr lang="zh-CN" altLang="en-US" sz="1600" dirty="0">
              <a:latin typeface="微软雅黑" panose="020B0503020204020204" charset="-122"/>
              <a:ea typeface="微软雅黑" panose="020B0503020204020204" charset="-122"/>
            </a:endParaRPr>
          </a:p>
        </p:txBody>
      </p:sp>
      <p:sp>
        <p:nvSpPr>
          <p:cNvPr id="11" name="文本框 10"/>
          <p:cNvSpPr txBox="1"/>
          <p:nvPr/>
        </p:nvSpPr>
        <p:spPr>
          <a:xfrm>
            <a:off x="7606665" y="4577080"/>
            <a:ext cx="1402080" cy="337185"/>
          </a:xfrm>
          <a:prstGeom prst="rect">
            <a:avLst/>
          </a:prstGeom>
          <a:noFill/>
        </p:spPr>
        <p:txBody>
          <a:bodyPr wrap="none" rtlCol="0" anchor="t">
            <a:spAutoFit/>
          </a:bodyPr>
          <a:p>
            <a:r>
              <a:rPr lang="zh-CN" altLang="en-US" sz="800" dirty="0">
                <a:latin typeface="思源黑体 CN Bold" panose="020B0800000000000000" pitchFamily="34" charset="-122"/>
                <a:ea typeface="思源黑体 CN Bold" panose="020B0800000000000000" pitchFamily="34" charset="-122"/>
              </a:rPr>
              <a:t>Blower size table</a:t>
            </a:r>
            <a:endParaRPr lang="en-US" altLang="zh-CN" sz="1600" dirty="0">
              <a:latin typeface="思源黑体 CN Bold" panose="020B0800000000000000" pitchFamily="34" charset="-122"/>
              <a:ea typeface="思源黑体 CN Bold" panose="020B0800000000000000" pitchFamily="34" charset="-122"/>
            </a:endParaRPr>
          </a:p>
        </p:txBody>
      </p:sp>
      <p:grpSp>
        <p:nvGrpSpPr>
          <p:cNvPr id="14" name="组合 13"/>
          <p:cNvGrpSpPr/>
          <p:nvPr/>
        </p:nvGrpSpPr>
        <p:grpSpPr>
          <a:xfrm>
            <a:off x="77" y="284230"/>
            <a:ext cx="2723515" cy="630555"/>
            <a:chOff x="0" y="268569"/>
            <a:chExt cx="2573470" cy="595816"/>
          </a:xfrm>
        </p:grpSpPr>
        <p:sp>
          <p:nvSpPr>
            <p:cNvPr id="15" name="矩形 14"/>
            <p:cNvSpPr/>
            <p:nvPr/>
          </p:nvSpPr>
          <p:spPr bwMode="auto">
            <a:xfrm>
              <a:off x="0" y="268569"/>
              <a:ext cx="2573470"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149409" y="354969"/>
              <a:ext cx="2328663" cy="348009"/>
            </a:xfrm>
            <a:prstGeom prst="rect">
              <a:avLst/>
            </a:prstGeom>
            <a:noFill/>
          </p:spPr>
          <p:txBody>
            <a:bodyPr wrap="square" rtlCol="0">
              <a:spAutoFit/>
            </a:bodyPr>
            <a:p>
              <a:pPr>
                <a:lnSpc>
                  <a:spcPct val="150000"/>
                </a:lnSpc>
              </a:pPr>
              <a:r>
                <a:rPr lang="en-US" altLang="zh-CN" sz="1200" dirty="0">
                  <a:solidFill>
                    <a:schemeClr val="bg1"/>
                  </a:solidFill>
                  <a:latin typeface="思源黑体 CN Bold" panose="020B0800000000000000" pitchFamily="34" charset="-122"/>
                  <a:ea typeface="思源黑体 CN Bold" panose="020B0800000000000000" pitchFamily="34" charset="-122"/>
                </a:rPr>
                <a:t>EPP draught distributing box</a:t>
              </a:r>
              <a:endParaRPr lang="en-US" altLang="zh-CN" sz="1200" dirty="0">
                <a:solidFill>
                  <a:schemeClr val="bg1"/>
                </a:solidFill>
                <a:latin typeface="思源黑体 CN Bold" panose="020B0800000000000000" pitchFamily="34" charset="-122"/>
                <a:ea typeface="思源黑体 CN Bold" panose="020B0800000000000000" pitchFamily="34" charset="-122"/>
              </a:endParaRPr>
            </a:p>
          </p:txBody>
        </p:sp>
      </p:grpSp>
      <p:pic>
        <p:nvPicPr>
          <p:cNvPr id="5" name="图片 4"/>
          <p:cNvPicPr>
            <a:picLocks noChangeAspect="1"/>
          </p:cNvPicPr>
          <p:nvPr/>
        </p:nvPicPr>
        <p:blipFill>
          <a:blip r:embed="rId1"/>
          <a:stretch>
            <a:fillRect/>
          </a:stretch>
        </p:blipFill>
        <p:spPr>
          <a:xfrm>
            <a:off x="847725" y="4399280"/>
            <a:ext cx="2807970" cy="2163445"/>
          </a:xfrm>
          <a:prstGeom prst="rect">
            <a:avLst/>
          </a:prstGeom>
        </p:spPr>
      </p:pic>
      <p:graphicFrame>
        <p:nvGraphicFramePr>
          <p:cNvPr id="17" name="表格 16"/>
          <p:cNvGraphicFramePr/>
          <p:nvPr>
            <p:custDataLst>
              <p:tags r:id="rId2"/>
            </p:custDataLst>
          </p:nvPr>
        </p:nvGraphicFramePr>
        <p:xfrm>
          <a:off x="4561205" y="4914265"/>
          <a:ext cx="7227570" cy="1362710"/>
        </p:xfrm>
        <a:graphic>
          <a:graphicData uri="http://schemas.openxmlformats.org/drawingml/2006/table">
            <a:tbl>
              <a:tblPr firstRow="1" bandRow="1"/>
              <a:tblGrid>
                <a:gridCol w="655320"/>
                <a:gridCol w="2250440"/>
                <a:gridCol w="811530"/>
                <a:gridCol w="968375"/>
                <a:gridCol w="883920"/>
                <a:gridCol w="823595"/>
                <a:gridCol w="834390"/>
              </a:tblGrid>
              <a:tr h="389255">
                <a:tc>
                  <a:txBody>
                    <a:bodyPr/>
                    <a:p>
                      <a:pPr algn="ctr">
                        <a:lnSpc>
                          <a:spcPct val="100000"/>
                        </a:lnSpc>
                        <a:spcBef>
                          <a:spcPts val="0"/>
                        </a:spcBef>
                        <a:buClrTx/>
                        <a:buSzTx/>
                        <a:buFontTx/>
                        <a:buNone/>
                      </a:pPr>
                      <a:endParaRPr lang="en-US" altLang="zh-CN" sz="1000" b="1" dirty="0">
                        <a:solidFill>
                          <a:schemeClr val="bg1"/>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zh-CN" altLang="en-US" sz="500" b="1" dirty="0">
                          <a:solidFill>
                            <a:schemeClr val="bg1"/>
                          </a:solidFill>
                          <a:latin typeface="微软雅黑" panose="020B0503020204020204" charset="-122"/>
                          <a:ea typeface="微软雅黑" panose="020B0503020204020204" charset="-122"/>
                        </a:rPr>
                        <a:t>Fan model</a:t>
                      </a:r>
                      <a:endParaRPr lang="en-US" altLang="zh-CN" sz="1000" b="1" dirty="0">
                        <a:solidFill>
                          <a:schemeClr val="bg1"/>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rPr>
                        <a:t>D（mm）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rPr>
                        <a:t>D1（mm）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L（mm）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A（mm）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H（mm）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r>
              <a:tr h="487680">
                <a:tc>
                  <a:txBody>
                    <a:bodyPr/>
                    <a:p>
                      <a:pPr algn="l">
                        <a:lnSpc>
                          <a:spcPct val="100000"/>
                        </a:lnSpc>
                        <a:spcBef>
                          <a:spcPts val="0"/>
                        </a:spcBef>
                        <a:buClrTx/>
                        <a:buSzTx/>
                        <a:buFontTx/>
                        <a:buNone/>
                      </a:pPr>
                      <a:r>
                        <a:rPr lang="en-US" altLang="zh-CN" sz="600" dirty="0">
                          <a:solidFill>
                            <a:schemeClr val="bg1"/>
                          </a:solidFill>
                          <a:latin typeface="微软雅黑" panose="020B0503020204020204" charset="-122"/>
                          <a:ea typeface="微软雅黑" panose="020B0503020204020204" charset="-122"/>
                          <a:cs typeface="微软雅黑" panose="020B0503020204020204" charset="-122"/>
                          <a:sym typeface="+mn-ea"/>
                        </a:rPr>
                        <a:t>DN 63</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l">
                        <a:lnSpc>
                          <a:spcPct val="100000"/>
                        </a:lnSpc>
                        <a:spcBef>
                          <a:spcPts val="0"/>
                        </a:spcBef>
                        <a:buClrTx/>
                        <a:buSzTx/>
                        <a:buFontTx/>
                        <a:buNone/>
                      </a:pPr>
                      <a:r>
                        <a:rPr lang="en-US" altLang="zh-CN" sz="600" b="1" dirty="0">
                          <a:solidFill>
                            <a:srgbClr val="404040"/>
                          </a:solidFill>
                          <a:latin typeface="微软雅黑" panose="020B0503020204020204" charset="-122"/>
                          <a:ea typeface="微软雅黑" panose="020B0503020204020204" charset="-122"/>
                          <a:cs typeface="微软雅黑" panose="020B0503020204020204" charset="-122"/>
                          <a:sym typeface="+mn-ea"/>
                        </a:rPr>
                        <a:t>BlauFast SER 150/63× 9C</a:t>
                      </a:r>
                      <a:endParaRPr lang="en-US" altLang="zh-CN" sz="1200" b="1" dirty="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54.5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149</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380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385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210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85775">
                <a:tc>
                  <a:txBody>
                    <a:bodyPr/>
                    <a:p>
                      <a:pPr algn="l">
                        <a:lnSpc>
                          <a:spcPct val="100000"/>
                        </a:lnSpc>
                        <a:spcBef>
                          <a:spcPts val="0"/>
                        </a:spcBef>
                        <a:buClrTx/>
                        <a:buSzTx/>
                        <a:buFontTx/>
                        <a:buNone/>
                      </a:pPr>
                      <a:r>
                        <a:rPr lang="en-US" altLang="zh-CN" sz="600" dirty="0">
                          <a:solidFill>
                            <a:schemeClr val="bg1"/>
                          </a:solidFill>
                          <a:latin typeface="微软雅黑" panose="020B0503020204020204" charset="-122"/>
                          <a:ea typeface="微软雅黑" panose="020B0503020204020204" charset="-122"/>
                          <a:cs typeface="微软雅黑" panose="020B0503020204020204" charset="-122"/>
                          <a:sym typeface="+mn-ea"/>
                        </a:rPr>
                        <a:t>DN 75</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l">
                        <a:lnSpc>
                          <a:spcPct val="100000"/>
                        </a:lnSpc>
                        <a:spcBef>
                          <a:spcPts val="0"/>
                        </a:spcBef>
                        <a:buClrTx/>
                        <a:buSzTx/>
                        <a:buFontTx/>
                        <a:buNone/>
                      </a:pPr>
                      <a:r>
                        <a:rPr lang="en-US" altLang="zh-CN" sz="600" b="1" dirty="0">
                          <a:solidFill>
                            <a:srgbClr val="404040"/>
                          </a:solidFill>
                          <a:latin typeface="微软雅黑" panose="020B0503020204020204" charset="-122"/>
                          <a:ea typeface="微软雅黑" panose="020B0503020204020204" charset="-122"/>
                          <a:cs typeface="微软雅黑" panose="020B0503020204020204" charset="-122"/>
                          <a:sym typeface="+mn-ea"/>
                        </a:rPr>
                        <a:t>BlauFast SER 150/75× 9C</a:t>
                      </a:r>
                      <a:endParaRPr lang="en-US" altLang="zh-CN" sz="1200" b="1" dirty="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65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149</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380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385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210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pic>
        <p:nvPicPr>
          <p:cNvPr id="4" name="图片 3"/>
          <p:cNvPicPr>
            <a:picLocks noChangeAspect="1"/>
          </p:cNvPicPr>
          <p:nvPr/>
        </p:nvPicPr>
        <p:blipFill>
          <a:blip r:embed="rId3"/>
          <a:stretch>
            <a:fillRect/>
          </a:stretch>
        </p:blipFill>
        <p:spPr>
          <a:xfrm>
            <a:off x="500380" y="1285875"/>
            <a:ext cx="3502025" cy="2842895"/>
          </a:xfrm>
          <a:prstGeom prst="rect">
            <a:avLst/>
          </a:prstGeom>
        </p:spPr>
      </p:pic>
      <p:sp>
        <p:nvSpPr>
          <p:cNvPr id="6" name="文本框 5"/>
          <p:cNvSpPr txBox="1"/>
          <p:nvPr>
            <p:custDataLst>
              <p:tags r:id="rId4"/>
            </p:custDataLst>
          </p:nvPr>
        </p:nvSpPr>
        <p:spPr>
          <a:xfrm>
            <a:off x="4002405" y="6304280"/>
            <a:ext cx="5638165" cy="321945"/>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en-US" altLang="zh-CN" sz="1000" dirty="0">
                <a:solidFill>
                  <a:schemeClr val="tx1"/>
                </a:solidFill>
                <a:latin typeface="微软雅黑" panose="020B0503020204020204" charset="-122"/>
                <a:ea typeface="微软雅黑" panose="020B0503020204020204" charset="-122"/>
                <a:sym typeface="+mn-ea"/>
              </a:rPr>
              <a:t>* The SER fan is under maintenance, and the maintenance port is 300*300</a:t>
            </a:r>
            <a:endParaRPr lang="en-US" altLang="zh-CN" sz="1000" dirty="0">
              <a:solidFill>
                <a:schemeClr val="tx1"/>
              </a:solidFill>
              <a:latin typeface="微软雅黑" panose="020B0503020204020204" charset="-122"/>
              <a:ea typeface="微软雅黑" panose="020B050302020402020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p:nvSpPr>
        <p:spPr>
          <a:xfrm>
            <a:off x="4561205" y="1083945"/>
            <a:ext cx="7498715" cy="1938020"/>
          </a:xfrm>
          <a:prstGeom prst="rect">
            <a:avLst/>
          </a:prstGeom>
          <a:noFill/>
        </p:spPr>
        <p:txBody>
          <a:bodyPr wrap="square" rtlCol="0">
            <a:spAutoFit/>
          </a:bodyPr>
          <a:p>
            <a:pPr>
              <a:lnSpc>
                <a:spcPct val="150000"/>
              </a:lnSpc>
            </a:pPr>
            <a:r>
              <a:rPr lang="zh-CN" altLang="en-US" sz="1000" dirty="0">
                <a:latin typeface="微软雅黑" panose="020B0503020204020204" charset="-122"/>
                <a:ea typeface="微软雅黑" panose="020B0503020204020204" charset="-122"/>
              </a:rPr>
              <a:t>Product features:</a:t>
            </a:r>
            <a:endParaRPr lang="zh-CN" altLang="en-US" sz="10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000" dirty="0">
                <a:latin typeface="微软雅黑" panose="020B0503020204020204" charset="-122"/>
                <a:ea typeface="微软雅黑" panose="020B0503020204020204" charset="-122"/>
              </a:rPr>
              <a:t>The </a:t>
            </a:r>
            <a:r>
              <a:rPr lang="en-US" altLang="zh-CN" sz="1000" dirty="0">
                <a:latin typeface="微软雅黑" panose="020B0503020204020204" charset="-122"/>
                <a:ea typeface="微软雅黑" panose="020B0503020204020204" charset="-122"/>
              </a:rPr>
              <a:t>metal air draught distributing box</a:t>
            </a:r>
            <a:r>
              <a:rPr lang="zh-CN" altLang="en-US" sz="1000" dirty="0">
                <a:latin typeface="微软雅黑" panose="020B0503020204020204" charset="-122"/>
                <a:ea typeface="微软雅黑" panose="020B0503020204020204" charset="-122"/>
              </a:rPr>
              <a:t> can be used for fresh air and dehumidifier equipment with 350m³/h~500m³/h</a:t>
            </a:r>
            <a:endParaRPr lang="zh-CN" sz="10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000" dirty="0">
                <a:latin typeface="微软雅黑" panose="020B0503020204020204" charset="-122"/>
                <a:ea typeface="微软雅黑" panose="020B0503020204020204" charset="-122"/>
                <a:sym typeface="+mn-ea"/>
              </a:rPr>
              <a:t>The sound box is coated with 20mm thick sound absorbing PE cotton, which has the advantages of sound insulation and high strength;</a:t>
            </a:r>
            <a:endParaRPr lang="zh-CN" altLang="en-US" sz="10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000" dirty="0">
                <a:latin typeface="微软雅黑" panose="020B0503020204020204" charset="-122"/>
                <a:ea typeface="微软雅黑" panose="020B0503020204020204" charset="-122"/>
              </a:rPr>
              <a:t>The upgrade is equipped with double-leaf butterfly valve regulation, which can adjust the air volume more finely and stabilize the wind valve;</a:t>
            </a:r>
            <a:endParaRPr lang="zh-CN" altLang="en-US" sz="10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000" dirty="0">
                <a:latin typeface="微软雅黑" panose="020B0503020204020204" charset="-122"/>
                <a:ea typeface="微软雅黑" panose="020B0503020204020204" charset="-122"/>
              </a:rPr>
              <a:t>The box is in the form of one part and fourteen, which can be connected to 75/63 connectors;</a:t>
            </a:r>
            <a:endParaRPr lang="zh-CN" altLang="en-US" sz="1000" dirty="0">
              <a:latin typeface="微软雅黑" panose="020B0503020204020204" charset="-122"/>
              <a:ea typeface="微软雅黑" panose="020B0503020204020204" charset="-122"/>
            </a:endParaRPr>
          </a:p>
        </p:txBody>
      </p:sp>
      <p:sp>
        <p:nvSpPr>
          <p:cNvPr id="11" name="文本框 10"/>
          <p:cNvSpPr txBox="1"/>
          <p:nvPr/>
        </p:nvSpPr>
        <p:spPr>
          <a:xfrm>
            <a:off x="7606665" y="3863340"/>
            <a:ext cx="1402080" cy="337185"/>
          </a:xfrm>
          <a:prstGeom prst="rect">
            <a:avLst/>
          </a:prstGeom>
          <a:noFill/>
        </p:spPr>
        <p:txBody>
          <a:bodyPr wrap="none" rtlCol="0" anchor="t">
            <a:spAutoFit/>
          </a:bodyPr>
          <a:p>
            <a:r>
              <a:rPr lang="zh-CN" altLang="en-US" sz="800" dirty="0">
                <a:latin typeface="思源黑体 CN Bold" panose="020B0800000000000000" pitchFamily="34" charset="-122"/>
                <a:ea typeface="思源黑体 CN Bold" panose="020B0800000000000000" pitchFamily="34" charset="-122"/>
              </a:rPr>
              <a:t>Blower size table</a:t>
            </a:r>
            <a:endParaRPr lang="en-US" altLang="zh-CN" sz="1600" dirty="0">
              <a:latin typeface="思源黑体 CN Bold" panose="020B0800000000000000" pitchFamily="34" charset="-122"/>
              <a:ea typeface="思源黑体 CN Bold" panose="020B0800000000000000" pitchFamily="34" charset="-122"/>
            </a:endParaRPr>
          </a:p>
        </p:txBody>
      </p:sp>
      <p:grpSp>
        <p:nvGrpSpPr>
          <p:cNvPr id="14" name="组合 13"/>
          <p:cNvGrpSpPr/>
          <p:nvPr/>
        </p:nvGrpSpPr>
        <p:grpSpPr>
          <a:xfrm>
            <a:off x="0" y="284480"/>
            <a:ext cx="2963189" cy="730883"/>
            <a:chOff x="0" y="268569"/>
            <a:chExt cx="2573470" cy="690616"/>
          </a:xfrm>
        </p:grpSpPr>
        <p:sp>
          <p:nvSpPr>
            <p:cNvPr id="15" name="矩形 14"/>
            <p:cNvSpPr/>
            <p:nvPr/>
          </p:nvSpPr>
          <p:spPr bwMode="auto">
            <a:xfrm>
              <a:off x="0" y="268569"/>
              <a:ext cx="2573470"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200">
                <a:latin typeface="微软雅黑" panose="020B0503020204020204" charset="-122"/>
                <a:ea typeface="微软雅黑" panose="020B0503020204020204" charset="-122"/>
              </a:endParaRPr>
            </a:p>
          </p:txBody>
        </p:sp>
        <p:sp>
          <p:nvSpPr>
            <p:cNvPr id="16" name="文本框 15"/>
            <p:cNvSpPr txBox="1"/>
            <p:nvPr/>
          </p:nvSpPr>
          <p:spPr>
            <a:xfrm>
              <a:off x="177845" y="349569"/>
              <a:ext cx="2328663" cy="609616"/>
            </a:xfrm>
            <a:prstGeom prst="rect">
              <a:avLst/>
            </a:prstGeom>
            <a:noFill/>
          </p:spPr>
          <p:txBody>
            <a:bodyPr wrap="square" rtlCol="0">
              <a:spAutoFit/>
            </a:bodyPr>
            <a:p>
              <a:pPr>
                <a:lnSpc>
                  <a:spcPct val="150000"/>
                </a:lnSpc>
              </a:pPr>
              <a:r>
                <a:rPr lang="zh-CN" altLang="en-US" sz="1200" dirty="0">
                  <a:solidFill>
                    <a:schemeClr val="bg1"/>
                  </a:solidFill>
                  <a:latin typeface="微软雅黑" panose="020B0503020204020204" charset="-122"/>
                  <a:ea typeface="微软雅黑" panose="020B0503020204020204" charset="-122"/>
                </a:rPr>
                <a:t>Metal air </a:t>
              </a:r>
              <a:r>
                <a:rPr lang="en-US" altLang="zh-CN" sz="1200" dirty="0">
                  <a:solidFill>
                    <a:schemeClr val="bg1"/>
                  </a:solidFill>
                  <a:latin typeface="微软雅黑" panose="020B0503020204020204" charset="-122"/>
                  <a:ea typeface="微软雅黑" panose="020B0503020204020204" charset="-122"/>
                </a:rPr>
                <a:t>draught distributing box</a:t>
              </a:r>
              <a:endParaRPr lang="en-US" altLang="zh-CN" sz="1200" dirty="0">
                <a:solidFill>
                  <a:schemeClr val="bg1"/>
                </a:solidFill>
                <a:latin typeface="微软雅黑" panose="020B0503020204020204" charset="-122"/>
                <a:ea typeface="微软雅黑" panose="020B0503020204020204" charset="-122"/>
              </a:endParaRPr>
            </a:p>
          </p:txBody>
        </p:sp>
      </p:grpSp>
      <p:graphicFrame>
        <p:nvGraphicFramePr>
          <p:cNvPr id="17" name="表格 16"/>
          <p:cNvGraphicFramePr/>
          <p:nvPr>
            <p:custDataLst>
              <p:tags r:id="rId1"/>
            </p:custDataLst>
          </p:nvPr>
        </p:nvGraphicFramePr>
        <p:xfrm>
          <a:off x="4561205" y="4200525"/>
          <a:ext cx="7227570" cy="1362710"/>
        </p:xfrm>
        <a:graphic>
          <a:graphicData uri="http://schemas.openxmlformats.org/drawingml/2006/table">
            <a:tbl>
              <a:tblPr firstRow="1" bandRow="1"/>
              <a:tblGrid>
                <a:gridCol w="655320"/>
                <a:gridCol w="2250440"/>
                <a:gridCol w="811530"/>
                <a:gridCol w="968375"/>
                <a:gridCol w="883920"/>
                <a:gridCol w="823595"/>
                <a:gridCol w="834390"/>
              </a:tblGrid>
              <a:tr h="389255">
                <a:tc>
                  <a:txBody>
                    <a:bodyPr/>
                    <a:p>
                      <a:pPr algn="ctr">
                        <a:lnSpc>
                          <a:spcPct val="100000"/>
                        </a:lnSpc>
                        <a:spcBef>
                          <a:spcPts val="0"/>
                        </a:spcBef>
                        <a:buClrTx/>
                        <a:buSzTx/>
                        <a:buFontTx/>
                        <a:buNone/>
                      </a:pPr>
                      <a:endParaRPr lang="en-US" altLang="zh-CN" sz="1000" b="1" dirty="0">
                        <a:solidFill>
                          <a:schemeClr val="bg1"/>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zh-CN" altLang="en-US" sz="500" b="1" dirty="0">
                          <a:solidFill>
                            <a:schemeClr val="bg1"/>
                          </a:solidFill>
                          <a:latin typeface="微软雅黑" panose="020B0503020204020204" charset="-122"/>
                          <a:ea typeface="微软雅黑" panose="020B0503020204020204" charset="-122"/>
                        </a:rPr>
                        <a:t>Fan model</a:t>
                      </a:r>
                      <a:endParaRPr lang="en-US" altLang="zh-CN" sz="1000" b="1" dirty="0">
                        <a:solidFill>
                          <a:schemeClr val="bg1"/>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rPr>
                        <a:t>D（mm）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rPr>
                        <a:t>D1（mm）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L（mm）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A（mm）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ctr">
                        <a:lnSpc>
                          <a:spcPct val="100000"/>
                        </a:lnSpc>
                        <a:spcBef>
                          <a:spcPts val="0"/>
                        </a:spcBef>
                        <a:buClrTx/>
                        <a:buSzTx/>
                        <a:buFontTx/>
                        <a:buNone/>
                      </a:pPr>
                      <a:r>
                        <a:rPr lang="en-US" altLang="zh-CN" sz="500" b="1" dirty="0">
                          <a:solidFill>
                            <a:schemeClr val="bg1"/>
                          </a:solidFill>
                          <a:latin typeface="微软雅黑" panose="020B0503020204020204" charset="-122"/>
                          <a:ea typeface="微软雅黑" panose="020B0503020204020204" charset="-122"/>
                          <a:cs typeface="微软雅黑" panose="020B0503020204020204" charset="-122"/>
                          <a:sym typeface="+mn-ea"/>
                        </a:rPr>
                        <a:t>H（mm）</a:t>
                      </a:r>
                      <a:endParaRPr lang="en-US" altLang="zh-CN" sz="1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r>
              <a:tr h="487680">
                <a:tc>
                  <a:txBody>
                    <a:bodyPr/>
                    <a:p>
                      <a:pPr algn="l">
                        <a:lnSpc>
                          <a:spcPct val="100000"/>
                        </a:lnSpc>
                        <a:spcBef>
                          <a:spcPts val="0"/>
                        </a:spcBef>
                        <a:buClrTx/>
                        <a:buSzTx/>
                        <a:buFontTx/>
                        <a:buNone/>
                      </a:pPr>
                      <a:r>
                        <a:rPr lang="en-US" altLang="zh-CN" sz="600" dirty="0">
                          <a:solidFill>
                            <a:schemeClr val="bg1"/>
                          </a:solidFill>
                          <a:latin typeface="微软雅黑" panose="020B0503020204020204" charset="-122"/>
                          <a:ea typeface="微软雅黑" panose="020B0503020204020204" charset="-122"/>
                          <a:cs typeface="微软雅黑" panose="020B0503020204020204" charset="-122"/>
                          <a:sym typeface="+mn-ea"/>
                        </a:rPr>
                        <a:t>DN 63</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l">
                        <a:lnSpc>
                          <a:spcPct val="100000"/>
                        </a:lnSpc>
                        <a:spcBef>
                          <a:spcPts val="0"/>
                        </a:spcBef>
                        <a:buClrTx/>
                        <a:buSzTx/>
                        <a:buFontTx/>
                        <a:buNone/>
                      </a:pPr>
                      <a:r>
                        <a:rPr lang="en-US" altLang="zh-CN" sz="600" b="1" dirty="0">
                          <a:solidFill>
                            <a:srgbClr val="404040"/>
                          </a:solidFill>
                          <a:latin typeface="微软雅黑" panose="020B0503020204020204" charset="-122"/>
                          <a:ea typeface="微软雅黑" panose="020B0503020204020204" charset="-122"/>
                          <a:cs typeface="微软雅黑" panose="020B0503020204020204" charset="-122"/>
                          <a:sym typeface="+mn-ea"/>
                        </a:rPr>
                        <a:t>BlauFast SR 150/63× 14 C</a:t>
                      </a:r>
                      <a:endParaRPr lang="en-US" altLang="zh-CN" sz="1200" b="1" dirty="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54.5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149</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460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400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200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85775">
                <a:tc>
                  <a:txBody>
                    <a:bodyPr/>
                    <a:p>
                      <a:pPr algn="l">
                        <a:lnSpc>
                          <a:spcPct val="100000"/>
                        </a:lnSpc>
                        <a:spcBef>
                          <a:spcPts val="0"/>
                        </a:spcBef>
                        <a:buClrTx/>
                        <a:buSzTx/>
                        <a:buFontTx/>
                        <a:buNone/>
                      </a:pPr>
                      <a:r>
                        <a:rPr lang="en-US" altLang="zh-CN" sz="600" dirty="0">
                          <a:solidFill>
                            <a:schemeClr val="bg1"/>
                          </a:solidFill>
                          <a:latin typeface="微软雅黑" panose="020B0503020204020204" charset="-122"/>
                          <a:ea typeface="微软雅黑" panose="020B0503020204020204" charset="-122"/>
                          <a:cs typeface="微软雅黑" panose="020B0503020204020204" charset="-122"/>
                          <a:sym typeface="+mn-ea"/>
                        </a:rPr>
                        <a:t>DN 75</a:t>
                      </a:r>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1"/>
                    </a:solidFill>
                  </a:tcPr>
                </a:tc>
                <a:tc>
                  <a:txBody>
                    <a:bodyPr/>
                    <a:p>
                      <a:pPr algn="l">
                        <a:lnSpc>
                          <a:spcPct val="100000"/>
                        </a:lnSpc>
                        <a:spcBef>
                          <a:spcPts val="0"/>
                        </a:spcBef>
                        <a:buClrTx/>
                        <a:buSzTx/>
                        <a:buFontTx/>
                        <a:buNone/>
                      </a:pPr>
                      <a:r>
                        <a:rPr lang="en-US" altLang="zh-CN" sz="600" b="1" dirty="0">
                          <a:solidFill>
                            <a:srgbClr val="404040"/>
                          </a:solidFill>
                          <a:latin typeface="微软雅黑" panose="020B0503020204020204" charset="-122"/>
                          <a:ea typeface="微软雅黑" panose="020B0503020204020204" charset="-122"/>
                          <a:cs typeface="微软雅黑" panose="020B0503020204020204" charset="-122"/>
                          <a:sym typeface="+mn-ea"/>
                        </a:rPr>
                        <a:t>BlauFast SR 150/75× 14 C</a:t>
                      </a:r>
                      <a:endParaRPr lang="en-US" altLang="zh-CN" sz="1200" b="1" dirty="0">
                        <a:solidFill>
                          <a:srgbClr val="404040"/>
                        </a:solidFill>
                        <a:latin typeface="微软雅黑" panose="020B0503020204020204" charset="-122"/>
                        <a:ea typeface="微软雅黑" panose="020B0503020204020204" charset="-122"/>
                        <a:cs typeface="微软雅黑" panose="020B0503020204020204" charset="-122"/>
                        <a:sym typeface="+mn-ea"/>
                      </a:endParaRPr>
                    </a:p>
                  </a:txBody>
                  <a:tcPr marL="46990" marR="46990" marT="46990" marB="46990"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65</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149</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460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400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lgn="ctr">
                        <a:lnSpc>
                          <a:spcPct val="100000"/>
                        </a:lnSpc>
                        <a:spcBef>
                          <a:spcPts val="0"/>
                        </a:spcBef>
                        <a:buClrTx/>
                        <a:buSzTx/>
                        <a:buFontTx/>
                        <a:buNone/>
                      </a:pPr>
                      <a:r>
                        <a:rPr lang="en-US" altLang="zh-CN" sz="600" dirty="0">
                          <a:solidFill>
                            <a:srgbClr val="404040"/>
                          </a:solidFill>
                          <a:latin typeface="微软雅黑" panose="020B0503020204020204" charset="-122"/>
                          <a:ea typeface="微软雅黑" panose="020B0503020204020204" charset="-122"/>
                        </a:rPr>
                        <a:t>200</a:t>
                      </a:r>
                      <a:endParaRPr lang="en-US" altLang="zh-CN" sz="1200" dirty="0">
                        <a:solidFill>
                          <a:srgbClr val="404040"/>
                        </a:solidFill>
                        <a:latin typeface="微软雅黑" panose="020B0503020204020204" charset="-122"/>
                        <a:ea typeface="微软雅黑" panose="020B0503020204020204" charset="-122"/>
                      </a:endParaRPr>
                    </a:p>
                  </a:txBody>
                  <a:tcPr marL="46990" marR="46990" marT="46990" marB="4699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
        <p:nvSpPr>
          <p:cNvPr id="6" name="文本框 5"/>
          <p:cNvSpPr txBox="1"/>
          <p:nvPr>
            <p:custDataLst>
              <p:tags r:id="rId2"/>
            </p:custDataLst>
          </p:nvPr>
        </p:nvSpPr>
        <p:spPr>
          <a:xfrm>
            <a:off x="4002405" y="5734050"/>
            <a:ext cx="7785735" cy="321945"/>
          </a:xfrm>
          <a:prstGeom prst="rect">
            <a:avLst/>
          </a:prstGeom>
          <a:noFill/>
        </p:spPr>
        <p:txBody>
          <a:bodyPr wrap="square" rtlCol="0">
            <a:spAutoFit/>
          </a:bodyPr>
          <a:p>
            <a:pPr indent="457200" algn="l" fontAlgn="auto">
              <a:lnSpc>
                <a:spcPct val="150000"/>
              </a:lnSpc>
              <a:buFont typeface="Arial" panose="020B0604020202020204" pitchFamily="34" charset="0"/>
              <a:buNone/>
            </a:pPr>
            <a:r>
              <a:rPr lang="en-US" altLang="zh-CN" sz="1000" dirty="0">
                <a:solidFill>
                  <a:schemeClr val="tx1"/>
                </a:solidFill>
                <a:latin typeface="微软雅黑" panose="020B0503020204020204" charset="-122"/>
                <a:ea typeface="微软雅黑" panose="020B0503020204020204" charset="-122"/>
                <a:sym typeface="+mn-ea"/>
              </a:rPr>
              <a:t>* The metal air distributor adopts the lower maintenance form, and the maintenance port is 300*300</a:t>
            </a:r>
            <a:endParaRPr lang="en-US" altLang="zh-CN" sz="1000" dirty="0">
              <a:solidFill>
                <a:schemeClr val="tx1"/>
              </a:solidFill>
              <a:latin typeface="微软雅黑" panose="020B0503020204020204" charset="-122"/>
              <a:ea typeface="微软雅黑" panose="020B0503020204020204" charset="-122"/>
              <a:sym typeface="+mn-ea"/>
            </a:endParaRPr>
          </a:p>
        </p:txBody>
      </p:sp>
      <p:pic>
        <p:nvPicPr>
          <p:cNvPr id="3" name="图片 2" descr="分风箱_00"/>
          <p:cNvPicPr>
            <a:picLocks noChangeAspect="1"/>
          </p:cNvPicPr>
          <p:nvPr/>
        </p:nvPicPr>
        <p:blipFill>
          <a:blip r:embed="rId3"/>
          <a:stretch>
            <a:fillRect/>
          </a:stretch>
        </p:blipFill>
        <p:spPr>
          <a:xfrm>
            <a:off x="411480" y="2066925"/>
            <a:ext cx="3411855" cy="349631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77" y="284230"/>
            <a:ext cx="2799715" cy="630555"/>
            <a:chOff x="0" y="268569"/>
            <a:chExt cx="2645472" cy="595816"/>
          </a:xfrm>
        </p:grpSpPr>
        <p:sp>
          <p:nvSpPr>
            <p:cNvPr id="15" name="矩形 14"/>
            <p:cNvSpPr/>
            <p:nvPr>
              <p:custDataLst>
                <p:tags r:id="rId1"/>
              </p:custDataLst>
            </p:nvPr>
          </p:nvSpPr>
          <p:spPr bwMode="auto">
            <a:xfrm>
              <a:off x="0" y="268569"/>
              <a:ext cx="2573470"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custDataLst>
                <p:tags r:id="rId2"/>
              </p:custDataLst>
            </p:nvPr>
          </p:nvSpPr>
          <p:spPr>
            <a:xfrm>
              <a:off x="600" y="360369"/>
              <a:ext cx="2644872" cy="316809"/>
            </a:xfrm>
            <a:prstGeom prst="rect">
              <a:avLst/>
            </a:prstGeom>
            <a:noFill/>
          </p:spPr>
          <p:txBody>
            <a:bodyPr wrap="square" rtlCol="0">
              <a:spAutoFit/>
            </a:bodyPr>
            <a:p>
              <a:pPr>
                <a:lnSpc>
                  <a:spcPct val="150000"/>
                </a:lnSpc>
              </a:pPr>
              <a:r>
                <a:rPr lang="en-US" altLang="zh-CN" sz="1055" dirty="0">
                  <a:solidFill>
                    <a:schemeClr val="bg1"/>
                  </a:solidFill>
                  <a:latin typeface="思源黑体 CN Bold" panose="020B0800000000000000" pitchFamily="34" charset="-122"/>
                  <a:ea typeface="思源黑体 CN Bold" panose="020B0800000000000000" pitchFamily="34" charset="-122"/>
                </a:rPr>
                <a:t>EPP box unpacking photos</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pic>
        <p:nvPicPr>
          <p:cNvPr id="4" name="图片 3"/>
          <p:cNvPicPr>
            <a:picLocks noChangeAspect="1"/>
          </p:cNvPicPr>
          <p:nvPr>
            <p:custDataLst>
              <p:tags r:id="rId3"/>
            </p:custDataLst>
          </p:nvPr>
        </p:nvPicPr>
        <p:blipFill>
          <a:blip r:embed="rId4"/>
          <a:stretch>
            <a:fillRect/>
          </a:stretch>
        </p:blipFill>
        <p:spPr>
          <a:xfrm>
            <a:off x="4128770" y="1996440"/>
            <a:ext cx="2697480" cy="286448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89865" y="1923415"/>
            <a:ext cx="3319780" cy="3021330"/>
          </a:xfrm>
          <a:prstGeom prst="rect">
            <a:avLst/>
          </a:prstGeom>
        </p:spPr>
      </p:pic>
      <p:sp>
        <p:nvSpPr>
          <p:cNvPr id="6" name="文本框 5"/>
          <p:cNvSpPr txBox="1"/>
          <p:nvPr/>
        </p:nvSpPr>
        <p:spPr>
          <a:xfrm>
            <a:off x="1935480" y="5690235"/>
            <a:ext cx="7387590" cy="245110"/>
          </a:xfrm>
          <a:prstGeom prst="rect">
            <a:avLst/>
          </a:prstGeom>
          <a:noFill/>
        </p:spPr>
        <p:txBody>
          <a:bodyPr wrap="square" rtlCol="0" anchor="t">
            <a:spAutoFit/>
          </a:bodyPr>
          <a:p>
            <a:r>
              <a:rPr lang="en-US" altLang="zh-CN" sz="1000" dirty="0">
                <a:latin typeface="微软雅黑" panose="020B0503020204020204" charset="-122"/>
                <a:ea typeface="微软雅黑" panose="020B0503020204020204" charset="-122"/>
                <a:sym typeface="+mn-ea"/>
              </a:rPr>
              <a:t>The EPP box is equipped with an installation positioning plate for the installation personnel to locate and use on site</a:t>
            </a:r>
            <a:endParaRPr lang="zh-CN" altLang="en-US" sz="1000" dirty="0">
              <a:latin typeface="微软雅黑" panose="020B0503020204020204" charset="-122"/>
              <a:ea typeface="微软雅黑" panose="020B0503020204020204" charset="-122"/>
              <a:sym typeface="+mn-ea"/>
            </a:endParaRPr>
          </a:p>
        </p:txBody>
      </p:sp>
      <p:pic>
        <p:nvPicPr>
          <p:cNvPr id="7" name="图片 6"/>
          <p:cNvPicPr>
            <a:picLocks noChangeAspect="1"/>
          </p:cNvPicPr>
          <p:nvPr>
            <p:custDataLst>
              <p:tags r:id="rId7"/>
            </p:custDataLst>
          </p:nvPr>
        </p:nvPicPr>
        <p:blipFill>
          <a:blip r:embed="rId8"/>
          <a:stretch>
            <a:fillRect/>
          </a:stretch>
        </p:blipFill>
        <p:spPr>
          <a:xfrm>
            <a:off x="7445375" y="1741170"/>
            <a:ext cx="4366260" cy="3385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77" y="284230"/>
            <a:ext cx="4131310" cy="630555"/>
            <a:chOff x="0" y="268569"/>
            <a:chExt cx="3903706" cy="595816"/>
          </a:xfrm>
        </p:grpSpPr>
        <p:sp>
          <p:nvSpPr>
            <p:cNvPr id="15" name="矩形 14"/>
            <p:cNvSpPr/>
            <p:nvPr>
              <p:custDataLst>
                <p:tags r:id="rId1"/>
              </p:custDataLst>
            </p:nvPr>
          </p:nvSpPr>
          <p:spPr bwMode="auto">
            <a:xfrm>
              <a:off x="0" y="268569"/>
              <a:ext cx="2981481"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custDataLst>
                <p:tags r:id="rId2"/>
              </p:custDataLst>
            </p:nvPr>
          </p:nvSpPr>
          <p:spPr>
            <a:xfrm>
              <a:off x="600" y="349569"/>
              <a:ext cx="3903106" cy="316809"/>
            </a:xfrm>
            <a:prstGeom prst="rect">
              <a:avLst/>
            </a:prstGeom>
            <a:noFill/>
          </p:spPr>
          <p:txBody>
            <a:bodyPr wrap="square" rtlCol="0">
              <a:spAutoFit/>
            </a:bodyPr>
            <a:p>
              <a:pPr>
                <a:lnSpc>
                  <a:spcPct val="150000"/>
                </a:lnSpc>
              </a:pPr>
              <a:r>
                <a:rPr lang="en-US" altLang="zh-CN" sz="1055" dirty="0">
                  <a:solidFill>
                    <a:schemeClr val="bg1"/>
                  </a:solidFill>
                  <a:latin typeface="思源黑体 CN Bold" panose="020B0800000000000000" pitchFamily="34" charset="-122"/>
                  <a:ea typeface="思源黑体 CN Bold" panose="020B0800000000000000" pitchFamily="34" charset="-122"/>
                </a:rPr>
                <a:t>EPP box site installation diagram</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pic>
        <p:nvPicPr>
          <p:cNvPr id="4" name="图片 3"/>
          <p:cNvPicPr>
            <a:picLocks noChangeAspect="1"/>
          </p:cNvPicPr>
          <p:nvPr>
            <p:custDataLst>
              <p:tags r:id="rId3"/>
            </p:custDataLst>
          </p:nvPr>
        </p:nvPicPr>
        <p:blipFill>
          <a:blip r:embed="rId4"/>
          <a:stretch>
            <a:fillRect/>
          </a:stretch>
        </p:blipFill>
        <p:spPr>
          <a:xfrm>
            <a:off x="310515" y="1162685"/>
            <a:ext cx="4327525" cy="410464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4939030" y="1162685"/>
            <a:ext cx="3686175" cy="4112895"/>
          </a:xfrm>
          <a:prstGeom prst="rect">
            <a:avLst/>
          </a:prstGeom>
        </p:spPr>
      </p:pic>
      <p:sp>
        <p:nvSpPr>
          <p:cNvPr id="6" name="文本框 5"/>
          <p:cNvSpPr txBox="1"/>
          <p:nvPr>
            <p:custDataLst>
              <p:tags r:id="rId7"/>
            </p:custDataLst>
          </p:nvPr>
        </p:nvSpPr>
        <p:spPr>
          <a:xfrm>
            <a:off x="584835" y="5644515"/>
            <a:ext cx="7907655" cy="398780"/>
          </a:xfrm>
          <a:prstGeom prst="rect">
            <a:avLst/>
          </a:prstGeom>
          <a:noFill/>
        </p:spPr>
        <p:txBody>
          <a:bodyPr wrap="square" rtlCol="0" anchor="t">
            <a:spAutoFit/>
          </a:bodyPr>
          <a:p>
            <a:r>
              <a:rPr lang="zh-CN" altLang="en-US" sz="1000" dirty="0">
                <a:latin typeface="微软雅黑" panose="020B0503020204020204" charset="-122"/>
                <a:ea typeface="微软雅黑" panose="020B0503020204020204" charset="-122"/>
                <a:sym typeface="+mn-ea"/>
              </a:rPr>
              <a:t>The B</a:t>
            </a:r>
            <a:r>
              <a:rPr lang="en-US" altLang="zh-CN" sz="1000" dirty="0">
                <a:latin typeface="微软雅黑" panose="020B0503020204020204" charset="-122"/>
                <a:ea typeface="微软雅黑" panose="020B0503020204020204" charset="-122"/>
                <a:sym typeface="+mn-ea"/>
              </a:rPr>
              <a:t>lauberg</a:t>
            </a:r>
            <a:r>
              <a:rPr lang="zh-CN" altLang="en-US" sz="1000" dirty="0">
                <a:latin typeface="微软雅黑" panose="020B0503020204020204" charset="-122"/>
                <a:ea typeface="微软雅黑" panose="020B0503020204020204" charset="-122"/>
                <a:sym typeface="+mn-ea"/>
              </a:rPr>
              <a:t> SER </a:t>
            </a:r>
            <a:r>
              <a:rPr lang="en-US" altLang="zh-CN" sz="1000" dirty="0">
                <a:latin typeface="微软雅黑" panose="020B0503020204020204" charset="-122"/>
                <a:ea typeface="微软雅黑" panose="020B0503020204020204" charset="-122"/>
                <a:sym typeface="+mn-ea"/>
              </a:rPr>
              <a:t>EPP box</a:t>
            </a:r>
            <a:r>
              <a:rPr lang="zh-CN" altLang="en-US" sz="1000" dirty="0">
                <a:latin typeface="微软雅黑" panose="020B0503020204020204" charset="-122"/>
                <a:ea typeface="微软雅黑" panose="020B0503020204020204" charset="-122"/>
                <a:sym typeface="+mn-ea"/>
              </a:rPr>
              <a:t> uses a three-sided air outlet. As can be seen from many cases, this distribution method is more reasonable and conducive to reducing the bending of the pipeline and making the pipeline layout more reasonable</a:t>
            </a:r>
            <a:endParaRPr lang="zh-CN" altLang="en-US" sz="1000" dirty="0">
              <a:latin typeface="微软雅黑" panose="020B0503020204020204" charset="-122"/>
              <a:ea typeface="微软雅黑" panose="020B0503020204020204" charset="-122"/>
              <a:sym typeface="+mn-ea"/>
            </a:endParaRPr>
          </a:p>
        </p:txBody>
      </p:sp>
      <p:pic>
        <p:nvPicPr>
          <p:cNvPr id="7" name="图片 6"/>
          <p:cNvPicPr>
            <a:picLocks noChangeAspect="1"/>
          </p:cNvPicPr>
          <p:nvPr>
            <p:custDataLst>
              <p:tags r:id="rId8"/>
            </p:custDataLst>
          </p:nvPr>
        </p:nvPicPr>
        <p:blipFill>
          <a:blip r:embed="rId9"/>
          <a:stretch>
            <a:fillRect/>
          </a:stretch>
        </p:blipFill>
        <p:spPr>
          <a:xfrm>
            <a:off x="9051290" y="400050"/>
            <a:ext cx="2543175" cy="2019300"/>
          </a:xfrm>
          <a:prstGeom prst="rect">
            <a:avLst/>
          </a:prstGeom>
        </p:spPr>
      </p:pic>
      <p:pic>
        <p:nvPicPr>
          <p:cNvPr id="9" name="图片 8"/>
          <p:cNvPicPr>
            <a:picLocks noChangeAspect="1"/>
          </p:cNvPicPr>
          <p:nvPr>
            <p:custDataLst>
              <p:tags r:id="rId10"/>
            </p:custDataLst>
          </p:nvPr>
        </p:nvPicPr>
        <p:blipFill>
          <a:blip r:embed="rId11"/>
          <a:stretch>
            <a:fillRect/>
          </a:stretch>
        </p:blipFill>
        <p:spPr>
          <a:xfrm>
            <a:off x="9013190" y="4719320"/>
            <a:ext cx="2581275" cy="1885950"/>
          </a:xfrm>
          <a:prstGeom prst="rect">
            <a:avLst/>
          </a:prstGeom>
        </p:spPr>
      </p:pic>
      <p:pic>
        <p:nvPicPr>
          <p:cNvPr id="10" name="图片 9"/>
          <p:cNvPicPr>
            <a:picLocks noChangeAspect="1"/>
          </p:cNvPicPr>
          <p:nvPr>
            <p:custDataLst>
              <p:tags r:id="rId12"/>
            </p:custDataLst>
          </p:nvPr>
        </p:nvPicPr>
        <p:blipFill>
          <a:blip r:embed="rId13"/>
          <a:stretch>
            <a:fillRect/>
          </a:stretch>
        </p:blipFill>
        <p:spPr>
          <a:xfrm>
            <a:off x="8808085" y="2677160"/>
            <a:ext cx="2990850" cy="1695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15950" y="923925"/>
            <a:ext cx="7143750" cy="5010150"/>
          </a:xfrm>
          <a:prstGeom prst="rect">
            <a:avLst/>
          </a:prstGeom>
        </p:spPr>
      </p:pic>
      <p:grpSp>
        <p:nvGrpSpPr>
          <p:cNvPr id="14" name="组合 13"/>
          <p:cNvGrpSpPr/>
          <p:nvPr/>
        </p:nvGrpSpPr>
        <p:grpSpPr>
          <a:xfrm>
            <a:off x="77" y="284230"/>
            <a:ext cx="3980187" cy="692147"/>
            <a:chOff x="0" y="268569"/>
            <a:chExt cx="3760909" cy="654015"/>
          </a:xfrm>
        </p:grpSpPr>
        <p:sp>
          <p:nvSpPr>
            <p:cNvPr id="15" name="矩形 14"/>
            <p:cNvSpPr/>
            <p:nvPr/>
          </p:nvSpPr>
          <p:spPr bwMode="auto">
            <a:xfrm>
              <a:off x="0" y="268569"/>
              <a:ext cx="278047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73809" y="376569"/>
              <a:ext cx="3687100" cy="546015"/>
            </a:xfrm>
            <a:prstGeom prst="rect">
              <a:avLst/>
            </a:prstGeom>
            <a:noFill/>
          </p:spPr>
          <p:txBody>
            <a:bodyPr wrap="square" rtlCol="0">
              <a:spAutoFit/>
            </a:bodyPr>
            <a:p>
              <a:pPr algn="l">
                <a:lnSpc>
                  <a:spcPct val="150000"/>
                </a:lnSpc>
                <a:buClrTx/>
                <a:buSzTx/>
                <a:buFontTx/>
              </a:pPr>
              <a:r>
                <a:rPr lang="zh-CN" altLang="en-US" sz="1055" dirty="0">
                  <a:solidFill>
                    <a:schemeClr val="bg1"/>
                  </a:solidFill>
                  <a:latin typeface="思源黑体 CN Bold" panose="020B0800000000000000" pitchFamily="34" charset="-122"/>
                  <a:ea typeface="思源黑体 CN Bold" panose="020B0800000000000000" pitchFamily="34" charset="-122"/>
                </a:rPr>
                <a:t>Divide the bellows silencing structure</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sp>
        <p:nvSpPr>
          <p:cNvPr id="5" name="文本框 4"/>
          <p:cNvSpPr txBox="1"/>
          <p:nvPr/>
        </p:nvSpPr>
        <p:spPr>
          <a:xfrm>
            <a:off x="2610485" y="6209665"/>
            <a:ext cx="4144010" cy="275590"/>
          </a:xfrm>
          <a:prstGeom prst="rect">
            <a:avLst/>
          </a:prstGeom>
          <a:noFill/>
        </p:spPr>
        <p:txBody>
          <a:bodyPr wrap="none" rtlCol="0" anchor="t">
            <a:spAutoFit/>
          </a:bodyPr>
          <a:p>
            <a:r>
              <a:rPr lang="zh-CN" altLang="en-US" sz="1200" dirty="0">
                <a:solidFill>
                  <a:schemeClr val="tx1"/>
                </a:solidFill>
                <a:latin typeface="微软雅黑" panose="020B0503020204020204" charset="-122"/>
                <a:ea typeface="微软雅黑" panose="020B0503020204020204" charset="-122"/>
                <a:sym typeface="+mn-ea"/>
              </a:rPr>
              <a:t>Why is the professional video room arranged like this?</a:t>
            </a:r>
            <a:endParaRPr lang="zh-CN" altLang="en-US" sz="1200" dirty="0">
              <a:solidFill>
                <a:schemeClr val="tx1"/>
              </a:solidFill>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2"/>
          <a:stretch>
            <a:fillRect/>
          </a:stretch>
        </p:blipFill>
        <p:spPr>
          <a:xfrm>
            <a:off x="9636760" y="3674110"/>
            <a:ext cx="873125" cy="2336165"/>
          </a:xfrm>
          <a:prstGeom prst="rect">
            <a:avLst/>
          </a:prstGeom>
        </p:spPr>
      </p:pic>
      <p:pic>
        <p:nvPicPr>
          <p:cNvPr id="8" name="图片 7"/>
          <p:cNvPicPr>
            <a:picLocks noChangeAspect="1"/>
          </p:cNvPicPr>
          <p:nvPr/>
        </p:nvPicPr>
        <p:blipFill>
          <a:blip r:embed="rId3"/>
          <a:srcRect t="20168"/>
          <a:stretch>
            <a:fillRect/>
          </a:stretch>
        </p:blipFill>
        <p:spPr>
          <a:xfrm>
            <a:off x="8571865" y="379095"/>
            <a:ext cx="3002915" cy="2415540"/>
          </a:xfrm>
          <a:prstGeom prst="rect">
            <a:avLst/>
          </a:prstGeom>
        </p:spPr>
      </p:pic>
      <p:sp>
        <p:nvSpPr>
          <p:cNvPr id="2" name="文本框 1"/>
          <p:cNvSpPr txBox="1"/>
          <p:nvPr>
            <p:custDataLst>
              <p:tags r:id="rId4"/>
            </p:custDataLst>
          </p:nvPr>
        </p:nvSpPr>
        <p:spPr>
          <a:xfrm>
            <a:off x="9517380" y="6307455"/>
            <a:ext cx="995680" cy="275590"/>
          </a:xfrm>
          <a:prstGeom prst="rect">
            <a:avLst/>
          </a:prstGeom>
          <a:noFill/>
        </p:spPr>
        <p:txBody>
          <a:bodyPr wrap="none" rtlCol="0" anchor="t">
            <a:spAutoFit/>
          </a:bodyPr>
          <a:p>
            <a:r>
              <a:rPr lang="zh-CN" altLang="en-US" sz="1200" dirty="0">
                <a:solidFill>
                  <a:schemeClr val="tx1"/>
                </a:solidFill>
                <a:latin typeface="微软雅黑" panose="020B0503020204020204" charset="-122"/>
                <a:ea typeface="微软雅黑" panose="020B0503020204020204" charset="-122"/>
                <a:sym typeface="+mn-ea"/>
              </a:rPr>
              <a:t>Sound trap</a:t>
            </a:r>
            <a:endParaRPr lang="zh-CN" altLang="en-US" sz="1200" dirty="0">
              <a:solidFill>
                <a:schemeClr val="tx1"/>
              </a:solidFill>
              <a:latin typeface="微软雅黑" panose="020B0503020204020204" charset="-122"/>
              <a:ea typeface="微软雅黑" panose="020B0503020204020204" charset="-122"/>
              <a:sym typeface="+mn-ea"/>
            </a:endParaRPr>
          </a:p>
        </p:txBody>
      </p:sp>
      <p:cxnSp>
        <p:nvCxnSpPr>
          <p:cNvPr id="3" name="直接箭头连接符 2"/>
          <p:cNvCxnSpPr/>
          <p:nvPr/>
        </p:nvCxnSpPr>
        <p:spPr>
          <a:xfrm>
            <a:off x="6487795" y="3467100"/>
            <a:ext cx="3096260" cy="138938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8" idx="1"/>
          </p:cNvCxnSpPr>
          <p:nvPr>
            <p:custDataLst>
              <p:tags r:id="rId5"/>
            </p:custDataLst>
          </p:nvPr>
        </p:nvCxnSpPr>
        <p:spPr>
          <a:xfrm flipV="1">
            <a:off x="4304665" y="1586865"/>
            <a:ext cx="4267200" cy="141351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6"/>
            </p:custDataLst>
          </p:nvPr>
        </p:nvSpPr>
        <p:spPr>
          <a:xfrm>
            <a:off x="8902065" y="2881630"/>
            <a:ext cx="2342515" cy="275590"/>
          </a:xfrm>
          <a:prstGeom prst="rect">
            <a:avLst/>
          </a:prstGeom>
          <a:noFill/>
        </p:spPr>
        <p:txBody>
          <a:bodyPr wrap="none" rtlCol="0" anchor="t">
            <a:spAutoFit/>
          </a:bodyPr>
          <a:p>
            <a:r>
              <a:rPr lang="zh-CN" altLang="en-US" sz="1200" dirty="0">
                <a:solidFill>
                  <a:schemeClr val="tx1"/>
                </a:solidFill>
                <a:latin typeface="微软雅黑" panose="020B0503020204020204" charset="-122"/>
                <a:ea typeface="微软雅黑" panose="020B0503020204020204" charset="-122"/>
                <a:sym typeface="+mn-ea"/>
              </a:rPr>
              <a:t>Secondary remainder diffuser</a:t>
            </a:r>
            <a:endParaRPr lang="zh-CN" altLang="en-US" sz="1200" dirty="0">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7" y="284230"/>
            <a:ext cx="3968757" cy="697862"/>
            <a:chOff x="0" y="268569"/>
            <a:chExt cx="3750109" cy="659415"/>
          </a:xfrm>
        </p:grpSpPr>
        <p:sp>
          <p:nvSpPr>
            <p:cNvPr id="15" name="矩形 14"/>
            <p:cNvSpPr/>
            <p:nvPr/>
          </p:nvSpPr>
          <p:spPr bwMode="auto">
            <a:xfrm>
              <a:off x="0" y="268569"/>
              <a:ext cx="278047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63009" y="381969"/>
              <a:ext cx="3687100" cy="546015"/>
            </a:xfrm>
            <a:prstGeom prst="rect">
              <a:avLst/>
            </a:prstGeom>
            <a:noFill/>
          </p:spPr>
          <p:txBody>
            <a:bodyPr wrap="square" rtlCol="0">
              <a:spAutoFit/>
            </a:bodyPr>
            <a:p>
              <a:pPr algn="l">
                <a:lnSpc>
                  <a:spcPct val="150000"/>
                </a:lnSpc>
                <a:buClrTx/>
                <a:buSzTx/>
                <a:buFontTx/>
              </a:pPr>
              <a:r>
                <a:rPr lang="zh-CN" altLang="en-US" sz="1055" dirty="0">
                  <a:solidFill>
                    <a:schemeClr val="bg1"/>
                  </a:solidFill>
                  <a:latin typeface="思源黑体 CN Bold" panose="020B0800000000000000" pitchFamily="34" charset="-122"/>
                  <a:ea typeface="思源黑体 CN Bold" panose="020B0800000000000000" pitchFamily="34" charset="-122"/>
                </a:rPr>
                <a:t>Divide the bellows silencing structure</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sp>
        <p:nvSpPr>
          <p:cNvPr id="13" name="文本框 12"/>
          <p:cNvSpPr txBox="1"/>
          <p:nvPr/>
        </p:nvSpPr>
        <p:spPr>
          <a:xfrm>
            <a:off x="6268085" y="718820"/>
            <a:ext cx="5681345" cy="460375"/>
          </a:xfrm>
          <a:prstGeom prst="rect">
            <a:avLst/>
          </a:prstGeom>
          <a:noFill/>
        </p:spPr>
        <p:txBody>
          <a:bodyPr wrap="square" rtlCol="0">
            <a:spAutoFit/>
          </a:bodyPr>
          <a:p>
            <a:pPr marL="285750" indent="-285750" algn="l">
              <a:lnSpc>
                <a:spcPct val="150000"/>
              </a:lnSpc>
              <a:buClrTx/>
              <a:buSzTx/>
              <a:buFont typeface="Wingdings" panose="05000000000000000000" pitchFamily="2" charset="2"/>
              <a:buChar char="l"/>
            </a:pPr>
            <a:r>
              <a:rPr lang="zh-CN" altLang="en-US" sz="1600" dirty="0">
                <a:latin typeface="微软雅黑" panose="020B0503020204020204" charset="-122"/>
                <a:ea typeface="微软雅黑" panose="020B0503020204020204" charset="-122"/>
                <a:sym typeface="+mn-ea"/>
              </a:rPr>
              <a:t>Helmholtz resonant sound absorption structure</a:t>
            </a:r>
            <a:endParaRPr lang="zh-CN" altLang="en-US" sz="16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3" name="文本框 2"/>
          <p:cNvSpPr txBox="1"/>
          <p:nvPr/>
        </p:nvSpPr>
        <p:spPr>
          <a:xfrm>
            <a:off x="6268085" y="1150620"/>
            <a:ext cx="5746750" cy="5169535"/>
          </a:xfrm>
          <a:prstGeom prst="rect">
            <a:avLst/>
          </a:prstGeom>
          <a:noFill/>
        </p:spPr>
        <p:txBody>
          <a:bodyPr wrap="square" rtlCol="0">
            <a:spAutoFit/>
          </a:bodyPr>
          <a:p>
            <a:pPr marL="0" indent="0">
              <a:lnSpc>
                <a:spcPct val="150000"/>
              </a:lnSpc>
              <a:buFont typeface="Wingdings" panose="05000000000000000000" pitchFamily="2" charset="2"/>
              <a:buNone/>
            </a:pPr>
            <a:r>
              <a:rPr lang="zh-CN" altLang="en-US" sz="1000" dirty="0">
                <a:solidFill>
                  <a:schemeClr val="tx1"/>
                </a:solidFill>
                <a:latin typeface="微软雅黑" panose="020B0503020204020204" charset="-122"/>
                <a:ea typeface="微软雅黑" panose="020B0503020204020204" charset="-122"/>
                <a:sym typeface="+mn-ea"/>
              </a:rPr>
              <a:t>It can be seen that the professional audio and video room uses two kinds of equipment, diffusion body and sound trap to absorb the interference noise and noise. The diffusion body reflects the sound wave and the sound trap eliminates the excess noise.</a:t>
            </a:r>
            <a:endParaRPr lang="zh-CN" altLang="en-US" sz="1000" dirty="0">
              <a:solidFill>
                <a:schemeClr val="tx1"/>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r>
              <a:rPr lang="zh-CN" altLang="en-US" sz="1000" dirty="0">
                <a:solidFill>
                  <a:schemeClr val="tx1"/>
                </a:solidFill>
                <a:latin typeface="微软雅黑" panose="020B0503020204020204" charset="-122"/>
                <a:ea typeface="微软雅黑" panose="020B0503020204020204" charset="-122"/>
                <a:sym typeface="+mn-ea"/>
              </a:rPr>
              <a:t>The new B</a:t>
            </a:r>
            <a:r>
              <a:rPr lang="en-US" altLang="zh-CN" sz="1000" dirty="0">
                <a:solidFill>
                  <a:schemeClr val="tx1"/>
                </a:solidFill>
                <a:latin typeface="微软雅黑" panose="020B0503020204020204" charset="-122"/>
                <a:ea typeface="微软雅黑" panose="020B0503020204020204" charset="-122"/>
                <a:sym typeface="+mn-ea"/>
              </a:rPr>
              <a:t>lauberg</a:t>
            </a:r>
            <a:r>
              <a:rPr lang="zh-CN" altLang="en-US" sz="1000" dirty="0">
                <a:solidFill>
                  <a:schemeClr val="tx1"/>
                </a:solidFill>
                <a:latin typeface="微软雅黑" panose="020B0503020204020204" charset="-122"/>
                <a:ea typeface="微软雅黑" panose="020B0503020204020204" charset="-122"/>
                <a:sym typeface="+mn-ea"/>
              </a:rPr>
              <a:t> EPP </a:t>
            </a:r>
            <a:r>
              <a:rPr lang="en-US" altLang="zh-CN" sz="1000" dirty="0">
                <a:solidFill>
                  <a:schemeClr val="tx1"/>
                </a:solidFill>
                <a:latin typeface="微软雅黑" panose="020B0503020204020204" charset="-122"/>
                <a:ea typeface="微软雅黑" panose="020B0503020204020204" charset="-122"/>
                <a:sym typeface="+mn-ea"/>
              </a:rPr>
              <a:t>box</a:t>
            </a:r>
            <a:r>
              <a:rPr lang="zh-CN" altLang="en-US" sz="1000" dirty="0">
                <a:solidFill>
                  <a:schemeClr val="tx1"/>
                </a:solidFill>
                <a:latin typeface="微软雅黑" panose="020B0503020204020204" charset="-122"/>
                <a:ea typeface="微软雅黑" panose="020B0503020204020204" charset="-122"/>
                <a:sym typeface="+mn-ea"/>
              </a:rPr>
              <a:t> draws on the Helmholtz resonant sound absorption structure. When the frequency of the external sound wave is consistent with the inherent frequency, the system will resonate and the sound vibration in the system will be strongly amplified, consuming sound energy to achieve good sound absorption effect. This sound absorption structure has a better absorption effect for medium and low frequency sounds.</a:t>
            </a:r>
            <a:endParaRPr lang="zh-CN" altLang="en-US" sz="1000" dirty="0">
              <a:solidFill>
                <a:schemeClr val="tx1"/>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endParaRPr lang="zh-CN" altLang="en-US" sz="1000" dirty="0">
              <a:solidFill>
                <a:schemeClr val="tx1">
                  <a:lumMod val="50000"/>
                  <a:lumOff val="50000"/>
                </a:schemeClr>
              </a:solidFill>
              <a:latin typeface="微软雅黑" panose="020B0503020204020204" charset="-122"/>
              <a:ea typeface="微软雅黑" panose="020B0503020204020204" charset="-122"/>
              <a:sym typeface="+mn-ea"/>
            </a:endParaRPr>
          </a:p>
          <a:p>
            <a:pPr marL="0" indent="0">
              <a:lnSpc>
                <a:spcPct val="150000"/>
              </a:lnSpc>
              <a:buFont typeface="Wingdings" panose="05000000000000000000" pitchFamily="2" charset="2"/>
              <a:buNone/>
            </a:pPr>
            <a:r>
              <a:rPr lang="zh-CN" altLang="en-US" sz="1000" dirty="0">
                <a:solidFill>
                  <a:schemeClr val="tx1"/>
                </a:solidFill>
                <a:latin typeface="微软雅黑" panose="020B0503020204020204" charset="-122"/>
                <a:ea typeface="微软雅黑" panose="020B0503020204020204" charset="-122"/>
                <a:sym typeface="+mn-ea"/>
              </a:rPr>
              <a:t>As shown in the figure, sound waves are longitudinal waves. When longitudinal waves enter the </a:t>
            </a:r>
            <a:r>
              <a:rPr lang="en-US" altLang="zh-CN" sz="1000" dirty="0">
                <a:solidFill>
                  <a:schemeClr val="tx1"/>
                </a:solidFill>
                <a:latin typeface="微软雅黑" panose="020B0503020204020204" charset="-122"/>
                <a:ea typeface="微软雅黑" panose="020B0503020204020204" charset="-122"/>
                <a:sym typeface="+mn-ea"/>
              </a:rPr>
              <a:t>EPP</a:t>
            </a:r>
            <a:r>
              <a:rPr lang="zh-CN" altLang="en-US" sz="1000" dirty="0">
                <a:solidFill>
                  <a:schemeClr val="tx1"/>
                </a:solidFill>
                <a:latin typeface="微软雅黑" panose="020B0503020204020204" charset="-122"/>
                <a:ea typeface="微软雅黑" panose="020B0503020204020204" charset="-122"/>
                <a:sym typeface="+mn-ea"/>
              </a:rPr>
              <a:t> box, they will encounter the diffuser and diffuse, which makes the sound waves reflect in more angles. The sound waves are reflected into the Helmholtz resonance silencing structure, and the sound energy will be consumed. Therefore, the combination of the two can achieve more silencing performance.</a:t>
            </a:r>
            <a:endParaRPr lang="zh-CN" altLang="en-US" sz="1000" dirty="0">
              <a:solidFill>
                <a:schemeClr val="tx1"/>
              </a:solidFill>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6408420" y="3187065"/>
            <a:ext cx="4610100" cy="1524000"/>
          </a:xfrm>
          <a:prstGeom prst="rect">
            <a:avLst/>
          </a:prstGeom>
          <a:ln w="12700" cmpd="sng">
            <a:solidFill>
              <a:schemeClr val="accent1">
                <a:shade val="50000"/>
              </a:schemeClr>
            </a:solidFill>
            <a:prstDash val="solid"/>
          </a:ln>
        </p:spPr>
      </p:pic>
      <p:grpSp>
        <p:nvGrpSpPr>
          <p:cNvPr id="20" name="组合 19"/>
          <p:cNvGrpSpPr/>
          <p:nvPr/>
        </p:nvGrpSpPr>
        <p:grpSpPr>
          <a:xfrm>
            <a:off x="388620" y="4645025"/>
            <a:ext cx="3848735" cy="2053590"/>
            <a:chOff x="2810" y="6427"/>
            <a:chExt cx="6061" cy="3234"/>
          </a:xfrm>
        </p:grpSpPr>
        <p:pic>
          <p:nvPicPr>
            <p:cNvPr id="4" name="图片 3"/>
            <p:cNvPicPr>
              <a:picLocks noChangeAspect="1"/>
            </p:cNvPicPr>
            <p:nvPr/>
          </p:nvPicPr>
          <p:blipFill>
            <a:blip r:embed="rId2"/>
            <a:stretch>
              <a:fillRect/>
            </a:stretch>
          </p:blipFill>
          <p:spPr>
            <a:xfrm>
              <a:off x="4033" y="6427"/>
              <a:ext cx="4838" cy="3234"/>
            </a:xfrm>
            <a:prstGeom prst="roundRect">
              <a:avLst/>
            </a:prstGeom>
          </p:spPr>
        </p:pic>
        <p:sp>
          <p:nvSpPr>
            <p:cNvPr id="6" name="文本框 5"/>
            <p:cNvSpPr txBox="1"/>
            <p:nvPr/>
          </p:nvSpPr>
          <p:spPr>
            <a:xfrm>
              <a:off x="5153" y="6690"/>
              <a:ext cx="2928" cy="434"/>
            </a:xfrm>
            <a:prstGeom prst="rect">
              <a:avLst/>
            </a:prstGeom>
            <a:noFill/>
          </p:spPr>
          <p:txBody>
            <a:bodyPr wrap="none" rtlCol="0" anchor="t">
              <a:spAutoFit/>
            </a:bodyPr>
            <a:p>
              <a:r>
                <a:rPr lang="zh-CN" altLang="en-US" sz="600" dirty="0">
                  <a:solidFill>
                    <a:srgbClr val="FF0000"/>
                  </a:solidFill>
                  <a:latin typeface="思源黑体 CN Bold" panose="020B0800000000000000" pitchFamily="34" charset="-122"/>
                  <a:ea typeface="思源黑体 CN Bold" panose="020B0800000000000000" pitchFamily="34" charset="-122"/>
                  <a:sym typeface="+mn-ea"/>
                </a:rPr>
                <a:t>Helmholtz resonant sound absorption structure</a:t>
              </a:r>
              <a:endParaRPr lang="zh-CN" altLang="en-US" sz="1200" dirty="0">
                <a:solidFill>
                  <a:srgbClr val="FF0000"/>
                </a:solidFill>
                <a:latin typeface="思源黑体 CN Bold" panose="020B0800000000000000" pitchFamily="34" charset="-122"/>
                <a:ea typeface="思源黑体 CN Bold" panose="020B0800000000000000" pitchFamily="34" charset="-122"/>
                <a:sym typeface="+mn-ea"/>
              </a:endParaRPr>
            </a:p>
          </p:txBody>
        </p:sp>
        <p:sp>
          <p:nvSpPr>
            <p:cNvPr id="9" name="文本框 8"/>
            <p:cNvSpPr txBox="1"/>
            <p:nvPr/>
          </p:nvSpPr>
          <p:spPr>
            <a:xfrm>
              <a:off x="5873" y="9131"/>
              <a:ext cx="1488" cy="434"/>
            </a:xfrm>
            <a:prstGeom prst="rect">
              <a:avLst/>
            </a:prstGeom>
            <a:noFill/>
          </p:spPr>
          <p:txBody>
            <a:bodyPr wrap="none" rtlCol="0" anchor="t">
              <a:spAutoFit/>
            </a:bodyPr>
            <a:p>
              <a:r>
                <a:rPr lang="zh-CN" altLang="en-US" sz="600" dirty="0">
                  <a:solidFill>
                    <a:srgbClr val="FF0000"/>
                  </a:solidFill>
                  <a:latin typeface="思源黑体 CN Bold" panose="020B0800000000000000" pitchFamily="34" charset="-122"/>
                  <a:ea typeface="思源黑体 CN Bold" panose="020B0800000000000000" pitchFamily="34" charset="-122"/>
                  <a:sym typeface="+mn-ea"/>
                </a:rPr>
                <a:t>Sound wave diffuser</a:t>
              </a:r>
              <a:endParaRPr lang="zh-CN" altLang="en-US" sz="1200" dirty="0">
                <a:solidFill>
                  <a:srgbClr val="FF0000"/>
                </a:solidFill>
                <a:latin typeface="思源黑体 CN Bold" panose="020B0800000000000000" pitchFamily="34" charset="-122"/>
                <a:ea typeface="思源黑体 CN Bold" panose="020B0800000000000000" pitchFamily="34" charset="-122"/>
                <a:sym typeface="+mn-ea"/>
              </a:endParaRPr>
            </a:p>
          </p:txBody>
        </p:sp>
        <p:cxnSp>
          <p:nvCxnSpPr>
            <p:cNvPr id="10" name="直接箭头连接符 9"/>
            <p:cNvCxnSpPr/>
            <p:nvPr/>
          </p:nvCxnSpPr>
          <p:spPr>
            <a:xfrm flipV="1">
              <a:off x="2810" y="8007"/>
              <a:ext cx="2366" cy="21"/>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5153" y="7387"/>
              <a:ext cx="2800" cy="1742"/>
            </a:xfrm>
            <a:custGeom>
              <a:avLst/>
              <a:gdLst>
                <a:gd name="connisteX0" fmla="*/ 0 w 1778000"/>
                <a:gd name="connsiteY0" fmla="*/ 561151 h 1106064"/>
                <a:gd name="connisteX1" fmla="*/ 456565 w 1778000"/>
                <a:gd name="connsiteY1" fmla="*/ 1090106 h 1106064"/>
                <a:gd name="connisteX2" fmla="*/ 937260 w 1778000"/>
                <a:gd name="connsiteY2" fmla="*/ 446 h 1106064"/>
                <a:gd name="connisteX3" fmla="*/ 1409700 w 1778000"/>
                <a:gd name="connsiteY3" fmla="*/ 977711 h 1106064"/>
                <a:gd name="connisteX4" fmla="*/ 1778000 w 1778000"/>
                <a:gd name="connsiteY4" fmla="*/ 930086 h 1106064"/>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778000" h="1106065">
                  <a:moveTo>
                    <a:pt x="0" y="561152"/>
                  </a:moveTo>
                  <a:cubicBezTo>
                    <a:pt x="81915" y="688787"/>
                    <a:pt x="269240" y="1202502"/>
                    <a:pt x="456565" y="1090107"/>
                  </a:cubicBezTo>
                  <a:cubicBezTo>
                    <a:pt x="643890" y="977712"/>
                    <a:pt x="746760" y="22672"/>
                    <a:pt x="937260" y="447"/>
                  </a:cubicBezTo>
                  <a:cubicBezTo>
                    <a:pt x="1127760" y="-21778"/>
                    <a:pt x="1241425" y="791657"/>
                    <a:pt x="1409700" y="977712"/>
                  </a:cubicBezTo>
                  <a:cubicBezTo>
                    <a:pt x="1577975" y="1163767"/>
                    <a:pt x="1713865" y="959297"/>
                    <a:pt x="1778000" y="9300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9" name="组合 18"/>
          <p:cNvGrpSpPr/>
          <p:nvPr/>
        </p:nvGrpSpPr>
        <p:grpSpPr>
          <a:xfrm>
            <a:off x="-561340" y="1082040"/>
            <a:ext cx="4237355" cy="2998470"/>
            <a:chOff x="0" y="1704"/>
            <a:chExt cx="6673" cy="4722"/>
          </a:xfrm>
        </p:grpSpPr>
        <p:pic>
          <p:nvPicPr>
            <p:cNvPr id="2" name="图片 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0" y="1704"/>
              <a:ext cx="6403" cy="4723"/>
            </a:xfrm>
            <a:prstGeom prst="rect">
              <a:avLst/>
            </a:prstGeom>
          </p:spPr>
        </p:pic>
        <p:sp>
          <p:nvSpPr>
            <p:cNvPr id="5" name="文本框 4"/>
            <p:cNvSpPr txBox="1"/>
            <p:nvPr/>
          </p:nvSpPr>
          <p:spPr>
            <a:xfrm>
              <a:off x="3745" y="5380"/>
              <a:ext cx="2928" cy="434"/>
            </a:xfrm>
            <a:prstGeom prst="rect">
              <a:avLst/>
            </a:prstGeom>
            <a:noFill/>
          </p:spPr>
          <p:txBody>
            <a:bodyPr wrap="none" rtlCol="0" anchor="t">
              <a:spAutoFit/>
            </a:bodyPr>
            <a:p>
              <a:r>
                <a:rPr lang="zh-CN" altLang="en-US" sz="600" dirty="0">
                  <a:solidFill>
                    <a:srgbClr val="FF0000"/>
                  </a:solidFill>
                  <a:latin typeface="思源黑体 CN Bold" panose="020B0800000000000000" pitchFamily="34" charset="-122"/>
                  <a:ea typeface="思源黑体 CN Bold" panose="020B0800000000000000" pitchFamily="34" charset="-122"/>
                  <a:sym typeface="+mn-ea"/>
                </a:rPr>
                <a:t>Helmholtz resonant sound absorption structure</a:t>
              </a:r>
              <a:endParaRPr lang="zh-CN" altLang="en-US" sz="1200" dirty="0">
                <a:solidFill>
                  <a:srgbClr val="FF0000"/>
                </a:solidFill>
                <a:latin typeface="思源黑体 CN Bold" panose="020B0800000000000000" pitchFamily="34" charset="-122"/>
                <a:ea typeface="思源黑体 CN Bold" panose="020B0800000000000000" pitchFamily="34" charset="-122"/>
                <a:sym typeface="+mn-ea"/>
              </a:endParaRPr>
            </a:p>
          </p:txBody>
        </p:sp>
        <p:sp>
          <p:nvSpPr>
            <p:cNvPr id="7" name="文本框 6"/>
            <p:cNvSpPr txBox="1"/>
            <p:nvPr/>
          </p:nvSpPr>
          <p:spPr>
            <a:xfrm>
              <a:off x="3881" y="2566"/>
              <a:ext cx="1488" cy="434"/>
            </a:xfrm>
            <a:prstGeom prst="rect">
              <a:avLst/>
            </a:prstGeom>
            <a:noFill/>
          </p:spPr>
          <p:txBody>
            <a:bodyPr wrap="none" rtlCol="0" anchor="t">
              <a:spAutoFit/>
            </a:bodyPr>
            <a:p>
              <a:r>
                <a:rPr lang="zh-CN" altLang="en-US" sz="600" dirty="0">
                  <a:solidFill>
                    <a:srgbClr val="FF0000"/>
                  </a:solidFill>
                  <a:latin typeface="思源黑体 CN Bold" panose="020B0800000000000000" pitchFamily="34" charset="-122"/>
                  <a:ea typeface="思源黑体 CN Bold" panose="020B0800000000000000" pitchFamily="34" charset="-122"/>
                  <a:sym typeface="+mn-ea"/>
                </a:rPr>
                <a:t>Sound wave diffuser</a:t>
              </a:r>
              <a:endParaRPr lang="zh-CN" altLang="en-US" sz="1200" dirty="0">
                <a:solidFill>
                  <a:srgbClr val="FF0000"/>
                </a:solidFill>
                <a:latin typeface="思源黑体 CN Bold" panose="020B0800000000000000" pitchFamily="34" charset="-122"/>
                <a:ea typeface="思源黑体 CN Bold" panose="020B0800000000000000" pitchFamily="34" charset="-122"/>
                <a:sym typeface="+mn-ea"/>
              </a:endParaRPr>
            </a:p>
          </p:txBody>
        </p:sp>
        <p:cxnSp>
          <p:nvCxnSpPr>
            <p:cNvPr id="11" name="直接箭头连接符 10"/>
            <p:cNvCxnSpPr/>
            <p:nvPr/>
          </p:nvCxnSpPr>
          <p:spPr>
            <a:xfrm flipV="1">
              <a:off x="4307" y="2990"/>
              <a:ext cx="328" cy="431"/>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5" idx="0"/>
            </p:cNvCxnSpPr>
            <p:nvPr/>
          </p:nvCxnSpPr>
          <p:spPr>
            <a:xfrm>
              <a:off x="3881" y="4935"/>
              <a:ext cx="1328" cy="44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grpSp>
      <p:pic>
        <p:nvPicPr>
          <p:cNvPr id="18" name="图片 17"/>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3806190" y="2931795"/>
            <a:ext cx="2748915" cy="20345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690245" y="1281430"/>
            <a:ext cx="3065780" cy="2179955"/>
          </a:xfrm>
          <a:prstGeom prst="rect">
            <a:avLst/>
          </a:prstGeom>
        </p:spPr>
      </p:pic>
      <p:grpSp>
        <p:nvGrpSpPr>
          <p:cNvPr id="14" name="组合 13"/>
          <p:cNvGrpSpPr/>
          <p:nvPr/>
        </p:nvGrpSpPr>
        <p:grpSpPr>
          <a:xfrm>
            <a:off x="77" y="284230"/>
            <a:ext cx="3336925" cy="630555"/>
            <a:chOff x="0" y="268569"/>
            <a:chExt cx="3153086" cy="595816"/>
          </a:xfrm>
        </p:grpSpPr>
        <p:sp>
          <p:nvSpPr>
            <p:cNvPr id="15" name="矩形 14"/>
            <p:cNvSpPr/>
            <p:nvPr/>
          </p:nvSpPr>
          <p:spPr bwMode="auto">
            <a:xfrm>
              <a:off x="0" y="268569"/>
              <a:ext cx="315308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79209" y="273969"/>
              <a:ext cx="2926280" cy="546015"/>
            </a:xfrm>
            <a:prstGeom prst="rect">
              <a:avLst/>
            </a:prstGeom>
            <a:noFill/>
          </p:spPr>
          <p:txBody>
            <a:bodyPr wrap="square" rtlCol="0">
              <a:spAutoFit/>
            </a:bodyPr>
            <a:p>
              <a:pPr>
                <a:lnSpc>
                  <a:spcPct val="150000"/>
                </a:lnSpc>
              </a:pPr>
              <a:r>
                <a:rPr lang="zh-CN" altLang="en-US" sz="1055" dirty="0">
                  <a:solidFill>
                    <a:schemeClr val="bg1"/>
                  </a:solidFill>
                  <a:latin typeface="思源黑体 CN Bold" panose="020B0800000000000000" pitchFamily="34" charset="-122"/>
                  <a:ea typeface="思源黑体 CN Bold" panose="020B0800000000000000" pitchFamily="34" charset="-122"/>
                </a:rPr>
                <a:t>Determine the static pressure effect of the bellows</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sp>
        <p:nvSpPr>
          <p:cNvPr id="7" name="文本框 6"/>
          <p:cNvSpPr txBox="1"/>
          <p:nvPr/>
        </p:nvSpPr>
        <p:spPr>
          <a:xfrm>
            <a:off x="4351020" y="1331595"/>
            <a:ext cx="7783830" cy="2416175"/>
          </a:xfrm>
          <a:prstGeom prst="rect">
            <a:avLst/>
          </a:prstGeom>
          <a:noFill/>
        </p:spPr>
        <p:txBody>
          <a:bodyPr wrap="square" rtlCol="0">
            <a:spAutoFit/>
          </a:bodyPr>
          <a:p>
            <a:pPr indent="0">
              <a:lnSpc>
                <a:spcPct val="180000"/>
              </a:lnSpc>
              <a:buFont typeface="Arial" panose="020B0604020202020204" pitchFamily="34" charset="0"/>
              <a:buNone/>
            </a:pPr>
            <a:r>
              <a:rPr lang="zh-CN" altLang="en-US" sz="1200" dirty="0">
                <a:solidFill>
                  <a:schemeClr val="tx1"/>
                </a:solidFill>
                <a:latin typeface="微软雅黑" panose="020B0503020204020204" charset="-122"/>
                <a:ea typeface="微软雅黑" panose="020B0503020204020204" charset="-122"/>
                <a:sym typeface="+mn-ea"/>
              </a:rPr>
              <a:t>Air distribution and static pressure are the basic functions of air distributor, and the static pressure function needs to be realized according to the structure of the box.</a:t>
            </a:r>
            <a:endParaRPr lang="zh-CN" altLang="en-US" sz="1200" dirty="0">
              <a:solidFill>
                <a:schemeClr val="tx1"/>
              </a:solidFill>
              <a:latin typeface="微软雅黑" panose="020B0503020204020204" charset="-122"/>
              <a:ea typeface="微软雅黑" panose="020B0503020204020204" charset="-122"/>
              <a:sym typeface="+mn-ea"/>
            </a:endParaRPr>
          </a:p>
          <a:p>
            <a:pPr indent="0">
              <a:lnSpc>
                <a:spcPct val="180000"/>
              </a:lnSpc>
              <a:buFont typeface="Arial" panose="020B0604020202020204" pitchFamily="34" charset="0"/>
              <a:buNone/>
            </a:pPr>
            <a:r>
              <a:rPr lang="zh-CN" altLang="en-US" sz="1200" dirty="0">
                <a:solidFill>
                  <a:schemeClr val="tx1"/>
                </a:solidFill>
                <a:latin typeface="微软雅黑" panose="020B0503020204020204" charset="-122"/>
                <a:ea typeface="微软雅黑" panose="020B0503020204020204" charset="-122"/>
                <a:sym typeface="+mn-ea"/>
              </a:rPr>
              <a:t>According to the HVAC Atlas 17ZK05, the cross-sectional wind speed in the cavity of the static pressure chamber should not be greater than 2.</a:t>
            </a:r>
            <a:r>
              <a:rPr lang="en-US" altLang="zh-CN" sz="1200" dirty="0">
                <a:solidFill>
                  <a:schemeClr val="tx1"/>
                </a:solidFill>
                <a:latin typeface="微软雅黑" panose="020B0503020204020204" charset="-122"/>
                <a:ea typeface="微软雅黑" panose="020B0503020204020204" charset="-122"/>
                <a:sym typeface="+mn-ea"/>
              </a:rPr>
              <a:t>0m/s, so that the dynamic pressure will be more converted into static pressure, and the static pressure effect will be achieved. The static pressure inside the air distributor should be equal everywhere, so that the wind inside the air distributor can minimize the occurrence of turbulence and reduce the pressure loss of the wind.</a:t>
            </a:r>
            <a:endParaRPr lang="zh-CN" altLang="en-US" sz="1200" dirty="0">
              <a:solidFill>
                <a:schemeClr val="tx1"/>
              </a:solidFill>
              <a:latin typeface="微软雅黑" panose="020B0503020204020204" charset="-122"/>
              <a:ea typeface="微软雅黑" panose="020B0503020204020204" charset="-122"/>
              <a:sym typeface="+mn-ea"/>
            </a:endParaRPr>
          </a:p>
        </p:txBody>
      </p:sp>
      <p:sp>
        <p:nvSpPr>
          <p:cNvPr id="6" name="矩形 5"/>
          <p:cNvSpPr/>
          <p:nvPr/>
        </p:nvSpPr>
        <p:spPr>
          <a:xfrm>
            <a:off x="8587105" y="4684395"/>
            <a:ext cx="2286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3"/>
          <a:stretch>
            <a:fillRect/>
          </a:stretch>
        </p:blipFill>
        <p:spPr>
          <a:xfrm>
            <a:off x="94615" y="3547745"/>
            <a:ext cx="4256405" cy="2995930"/>
          </a:xfrm>
          <a:prstGeom prst="rect">
            <a:avLst/>
          </a:prstGeom>
        </p:spPr>
      </p:pic>
      <p:pic>
        <p:nvPicPr>
          <p:cNvPr id="3" name="图片 2"/>
          <p:cNvPicPr>
            <a:picLocks noChangeAspect="1"/>
          </p:cNvPicPr>
          <p:nvPr>
            <p:custDataLst>
              <p:tags r:id="rId4"/>
            </p:custDataLst>
          </p:nvPr>
        </p:nvPicPr>
        <p:blipFill>
          <a:blip r:embed="rId5"/>
          <a:stretch>
            <a:fillRect/>
          </a:stretch>
        </p:blipFill>
        <p:spPr>
          <a:xfrm>
            <a:off x="4472305" y="6134100"/>
            <a:ext cx="4343400" cy="361950"/>
          </a:xfrm>
          <a:prstGeom prst="rect">
            <a:avLst/>
          </a:prstGeom>
        </p:spPr>
      </p:pic>
      <p:cxnSp>
        <p:nvCxnSpPr>
          <p:cNvPr id="4" name="直接箭头连接符 3"/>
          <p:cNvCxnSpPr/>
          <p:nvPr>
            <p:custDataLst>
              <p:tags r:id="rId6"/>
            </p:custDataLst>
          </p:nvPr>
        </p:nvCxnSpPr>
        <p:spPr>
          <a:xfrm>
            <a:off x="3756025" y="5767705"/>
            <a:ext cx="786130" cy="41148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组合 13"/>
          <p:cNvGrpSpPr/>
          <p:nvPr/>
        </p:nvGrpSpPr>
        <p:grpSpPr>
          <a:xfrm>
            <a:off x="77" y="284230"/>
            <a:ext cx="3336925" cy="630555"/>
            <a:chOff x="0" y="268569"/>
            <a:chExt cx="3153086" cy="595816"/>
          </a:xfrm>
        </p:grpSpPr>
        <p:sp>
          <p:nvSpPr>
            <p:cNvPr id="15" name="矩形 14"/>
            <p:cNvSpPr/>
            <p:nvPr/>
          </p:nvSpPr>
          <p:spPr bwMode="auto">
            <a:xfrm>
              <a:off x="0" y="268569"/>
              <a:ext cx="3153086" cy="595816"/>
            </a:xfrm>
            <a:prstGeom prst="rect">
              <a:avLst/>
            </a:prstGeom>
            <a:solidFill>
              <a:srgbClr val="004EA2"/>
            </a:solidFill>
            <a:ln w="9525" cap="flat" cmpd="sng" algn="ctr">
              <a:noFill/>
              <a:prstDash val="solid"/>
              <a:round/>
              <a:headEnd type="none" w="med" len="med"/>
              <a:tailEnd type="none" w="med" len="med"/>
            </a:ln>
          </p:spPr>
          <p:txBody>
            <a:bodyPr vert="horz" wrap="square" lIns="96771" tIns="48385" rIns="96771" bIns="48385" numCol="1" rtlCol="0" anchor="t" anchorCtr="0" compatLnSpc="1"/>
            <a:p>
              <a:pPr eaLnBrk="1" hangingPunct="1"/>
              <a:endParaRPr lang="zh-CN" altLang="en-US" sz="100"/>
            </a:p>
          </p:txBody>
        </p:sp>
        <p:sp>
          <p:nvSpPr>
            <p:cNvPr id="16" name="文本框 15"/>
            <p:cNvSpPr txBox="1"/>
            <p:nvPr/>
          </p:nvSpPr>
          <p:spPr>
            <a:xfrm>
              <a:off x="95409" y="273969"/>
              <a:ext cx="2926280" cy="546015"/>
            </a:xfrm>
            <a:prstGeom prst="rect">
              <a:avLst/>
            </a:prstGeom>
            <a:noFill/>
          </p:spPr>
          <p:txBody>
            <a:bodyPr wrap="square" rtlCol="0">
              <a:spAutoFit/>
            </a:bodyPr>
            <a:p>
              <a:pPr>
                <a:lnSpc>
                  <a:spcPct val="150000"/>
                </a:lnSpc>
              </a:pPr>
              <a:r>
                <a:rPr lang="zh-CN" altLang="en-US" sz="1055" dirty="0">
                  <a:solidFill>
                    <a:schemeClr val="bg1"/>
                  </a:solidFill>
                  <a:latin typeface="思源黑体 CN Bold" panose="020B0800000000000000" pitchFamily="34" charset="-122"/>
                  <a:ea typeface="思源黑体 CN Bold" panose="020B0800000000000000" pitchFamily="34" charset="-122"/>
                </a:rPr>
                <a:t>Determine the static pressure effect of the bellows</a:t>
              </a:r>
              <a:endParaRPr lang="zh-CN" altLang="en-US" sz="2110" dirty="0">
                <a:solidFill>
                  <a:schemeClr val="bg1"/>
                </a:solidFill>
                <a:latin typeface="思源黑体 CN Bold" panose="020B0800000000000000" pitchFamily="34" charset="-122"/>
                <a:ea typeface="思源黑体 CN Bold" panose="020B0800000000000000" pitchFamily="34" charset="-122"/>
              </a:endParaRPr>
            </a:p>
          </p:txBody>
        </p:sp>
      </p:grpSp>
      <p:pic>
        <p:nvPicPr>
          <p:cNvPr id="6" name="图片 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499745" y="1459230"/>
            <a:ext cx="2574290" cy="1703070"/>
          </a:xfrm>
          <a:prstGeom prst="rect">
            <a:avLst/>
          </a:prstGeom>
        </p:spPr>
      </p:pic>
      <p:pic>
        <p:nvPicPr>
          <p:cNvPr id="9" name="图片 8"/>
          <p:cNvPicPr>
            <a:picLocks noChangeAspect="1"/>
          </p:cNvPicPr>
          <p:nvPr/>
        </p:nvPicPr>
        <p:blipFill>
          <a:blip r:embed="rId2">
            <a:clrChange>
              <a:clrFrom>
                <a:srgbClr val="A5A9AA">
                  <a:alpha val="100000"/>
                </a:srgbClr>
              </a:clrFrom>
              <a:clrTo>
                <a:srgbClr val="A5A9AA">
                  <a:alpha val="100000"/>
                  <a:alpha val="0"/>
                </a:srgbClr>
              </a:clrTo>
            </a:clrChange>
          </a:blip>
          <a:stretch>
            <a:fillRect/>
          </a:stretch>
        </p:blipFill>
        <p:spPr>
          <a:xfrm>
            <a:off x="2297430" y="3228975"/>
            <a:ext cx="1353820" cy="1191260"/>
          </a:xfrm>
          <a:prstGeom prst="rect">
            <a:avLst/>
          </a:prstGeom>
          <a:noFill/>
          <a:ln w="9525">
            <a:noFill/>
          </a:ln>
        </p:spPr>
      </p:pic>
      <p:pic>
        <p:nvPicPr>
          <p:cNvPr id="10" name="图片 9"/>
          <p:cNvPicPr>
            <a:picLocks noChangeAspect="1"/>
          </p:cNvPicPr>
          <p:nvPr/>
        </p:nvPicPr>
        <p:blipFill>
          <a:blip r:embed="rId3">
            <a:clrChange>
              <a:clrFrom>
                <a:srgbClr val="F2F2F2">
                  <a:alpha val="100000"/>
                </a:srgbClr>
              </a:clrFrom>
              <a:clrTo>
                <a:srgbClr val="F2F2F2">
                  <a:alpha val="100000"/>
                  <a:alpha val="0"/>
                </a:srgbClr>
              </a:clrTo>
            </a:clrChange>
          </a:blip>
          <a:stretch>
            <a:fillRect/>
          </a:stretch>
        </p:blipFill>
        <p:spPr>
          <a:xfrm>
            <a:off x="563245" y="4086860"/>
            <a:ext cx="1524000" cy="1282700"/>
          </a:xfrm>
          <a:prstGeom prst="rect">
            <a:avLst/>
          </a:prstGeom>
          <a:noFill/>
          <a:ln w="9525">
            <a:noFill/>
          </a:ln>
        </p:spPr>
      </p:pic>
      <p:pic>
        <p:nvPicPr>
          <p:cNvPr id="11" name="图片 10"/>
          <p:cNvPicPr>
            <a:picLocks noChangeAspect="1"/>
          </p:cNvPicPr>
          <p:nvPr/>
        </p:nvPicPr>
        <p:blipFill>
          <a:blip r:embed="rId4"/>
          <a:stretch>
            <a:fillRect/>
          </a:stretch>
        </p:blipFill>
        <p:spPr>
          <a:xfrm>
            <a:off x="2401570" y="5180330"/>
            <a:ext cx="1249680" cy="1191260"/>
          </a:xfrm>
          <a:prstGeom prst="rect">
            <a:avLst/>
          </a:prstGeom>
          <a:noFill/>
          <a:ln w="9525">
            <a:noFill/>
          </a:ln>
        </p:spPr>
      </p:pic>
      <p:sp>
        <p:nvSpPr>
          <p:cNvPr id="5" name="文本框 4"/>
          <p:cNvSpPr txBox="1"/>
          <p:nvPr/>
        </p:nvSpPr>
        <p:spPr>
          <a:xfrm>
            <a:off x="4443730" y="398780"/>
            <a:ext cx="6841490" cy="1337945"/>
          </a:xfrm>
          <a:prstGeom prst="rect">
            <a:avLst/>
          </a:prstGeom>
          <a:noFill/>
        </p:spPr>
        <p:txBody>
          <a:bodyPr wrap="square" rtlCol="0">
            <a:spAutoFit/>
          </a:bodyPr>
          <a:p>
            <a:pPr marL="285750" indent="-285750" algn="l">
              <a:lnSpc>
                <a:spcPct val="150000"/>
              </a:lnSpc>
              <a:buFont typeface="Arial" panose="020B0604020202020204" pitchFamily="34" charset="0"/>
              <a:buChar char="•"/>
            </a:pPr>
            <a:r>
              <a:rPr dirty="0">
                <a:latin typeface="思源黑体 CN Bold" panose="020B0800000000000000" pitchFamily="34" charset="-122"/>
                <a:ea typeface="思源黑体 CN Bold" panose="020B0800000000000000" pitchFamily="34" charset="-122"/>
                <a:sym typeface="+mn-ea"/>
              </a:rPr>
              <a:t>Total pressure = static pressure + dynamic pressure</a:t>
            </a:r>
            <a:endParaRPr dirty="0">
              <a:latin typeface="思源黑体 CN Bold" panose="020B0800000000000000" pitchFamily="34" charset="-122"/>
              <a:ea typeface="思源黑体 CN Bold" panose="020B0800000000000000" pitchFamily="34" charset="-122"/>
              <a:sym typeface="+mn-ea"/>
            </a:endParaRPr>
          </a:p>
          <a:p>
            <a:pPr marL="285750" indent="-285750" algn="l">
              <a:lnSpc>
                <a:spcPct val="150000"/>
              </a:lnSpc>
              <a:buFont typeface="Arial" panose="020B0604020202020204" pitchFamily="34" charset="0"/>
              <a:buChar char="•"/>
            </a:pPr>
            <a:r>
              <a:rPr dirty="0">
                <a:latin typeface="思源黑体 CN Bold" panose="020B0800000000000000" pitchFamily="34" charset="-122"/>
                <a:ea typeface="思源黑体 CN Bold" panose="020B0800000000000000" pitchFamily="34" charset="-122"/>
                <a:sym typeface="+mn-ea"/>
              </a:rPr>
              <a:t>Dynamic pressure =0.5 * air density * wind speed ^2</a:t>
            </a:r>
            <a:endParaRPr dirty="0">
              <a:latin typeface="思源黑体 CN Bold" panose="020B0800000000000000" pitchFamily="34" charset="-122"/>
              <a:ea typeface="思源黑体 CN Bold" panose="020B0800000000000000" pitchFamily="34" charset="-122"/>
              <a:sym typeface="+mn-ea"/>
            </a:endParaRPr>
          </a:p>
          <a:p>
            <a:pPr marL="342900" indent="-342900" algn="l">
              <a:lnSpc>
                <a:spcPct val="150000"/>
              </a:lnSpc>
              <a:buFont typeface="Wingdings" panose="05000000000000000000" charset="0"/>
              <a:buChar char="Ø"/>
            </a:pPr>
            <a:r>
              <a:rPr lang="zh-CN" altLang="en-US" dirty="0">
                <a:solidFill>
                  <a:srgbClr val="FF0000"/>
                </a:solidFill>
                <a:latin typeface="思源黑体 CN Bold" panose="020B0800000000000000" pitchFamily="34" charset="-122"/>
                <a:ea typeface="思源黑体 CN Bold" panose="020B0800000000000000" pitchFamily="34" charset="-122"/>
                <a:sym typeface="+mn-ea"/>
              </a:rPr>
              <a:t>Static pressure = total pressure-dynamic pressure = total pressure-0.5* air density * wind speed ^2</a:t>
            </a:r>
            <a:endParaRPr lang="en-US" altLang="zh-CN" dirty="0">
              <a:solidFill>
                <a:srgbClr val="FF0000"/>
              </a:solidFill>
              <a:latin typeface="思源黑体 CN Bold" panose="020B0800000000000000" pitchFamily="34" charset="-122"/>
              <a:ea typeface="思源黑体 CN Bold" panose="020B0800000000000000" pitchFamily="34" charset="-122"/>
              <a:sym typeface="+mn-ea"/>
            </a:endParaRPr>
          </a:p>
        </p:txBody>
      </p:sp>
      <p:sp>
        <p:nvSpPr>
          <p:cNvPr id="8" name="文本框 7"/>
          <p:cNvSpPr txBox="1"/>
          <p:nvPr/>
        </p:nvSpPr>
        <p:spPr>
          <a:xfrm>
            <a:off x="4519930" y="4008120"/>
            <a:ext cx="7287895" cy="1696085"/>
          </a:xfrm>
          <a:prstGeom prst="rect">
            <a:avLst/>
          </a:prstGeom>
          <a:noFill/>
        </p:spPr>
        <p:txBody>
          <a:bodyPr wrap="square" rtlCol="0">
            <a:noAutofit/>
          </a:bodyPr>
          <a:p>
            <a:pPr indent="457200" algn="l" fontAlgn="auto">
              <a:lnSpc>
                <a:spcPct val="150000"/>
              </a:lnSpc>
              <a:buFont typeface="Arial" panose="020B0604020202020204" pitchFamily="34" charset="0"/>
              <a:buNone/>
            </a:pPr>
            <a:r>
              <a:rPr lang="zh-CN" altLang="en-US" sz="1000" dirty="0">
                <a:solidFill>
                  <a:schemeClr val="tx1"/>
                </a:solidFill>
                <a:latin typeface="微软雅黑" panose="020B0503020204020204" charset="-122"/>
                <a:ea typeface="微软雅黑" panose="020B0503020204020204" charset="-122"/>
                <a:sym typeface="+mn-ea"/>
              </a:rPr>
              <a:t>It can be seen that the cross-sectional wind speed of Bole EPP fan is lower than that of the market fan. Considering that the total pressure and air density in the system remain unchanged, the dynamic pressure decreases and the static pressure value is higher, so the efficiency of dynamic pressure conversion to static pressure is higher.</a:t>
            </a:r>
            <a:endParaRPr lang="zh-CN" altLang="en-US" sz="1000" dirty="0">
              <a:solidFill>
                <a:schemeClr val="tx1"/>
              </a:solidFill>
              <a:latin typeface="微软雅黑" panose="020B0503020204020204" charset="-122"/>
              <a:ea typeface="微软雅黑" panose="020B0503020204020204" charset="-122"/>
              <a:sym typeface="+mn-ea"/>
            </a:endParaRPr>
          </a:p>
          <a:p>
            <a:pPr indent="457200" algn="l" fontAlgn="auto">
              <a:lnSpc>
                <a:spcPct val="150000"/>
              </a:lnSpc>
              <a:buFont typeface="Arial" panose="020B0604020202020204" pitchFamily="34" charset="0"/>
              <a:buNone/>
            </a:pPr>
            <a:r>
              <a:rPr lang="zh-CN" altLang="en-US" sz="1000" dirty="0">
                <a:solidFill>
                  <a:schemeClr val="tx1"/>
                </a:solidFill>
                <a:latin typeface="微软雅黑" panose="020B0503020204020204" charset="-122"/>
                <a:ea typeface="微软雅黑" panose="020B0503020204020204" charset="-122"/>
                <a:sym typeface="+mn-ea"/>
              </a:rPr>
              <a:t>Excellent dynamic pressure and static pressure conversion ability, reduce the pressure loss of wind, increase the distance of air supply.</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2" name="文本框 1"/>
          <p:cNvSpPr txBox="1"/>
          <p:nvPr/>
        </p:nvSpPr>
        <p:spPr>
          <a:xfrm>
            <a:off x="4443730" y="2459990"/>
            <a:ext cx="6936740" cy="1476375"/>
          </a:xfrm>
          <a:prstGeom prst="rect">
            <a:avLst/>
          </a:prstGeom>
          <a:noFill/>
        </p:spPr>
        <p:txBody>
          <a:bodyPr wrap="square" rtlCol="0" anchor="t">
            <a:spAutoFit/>
          </a:bodyPr>
          <a:p>
            <a:pPr indent="0" algn="l">
              <a:lnSpc>
                <a:spcPct val="150000"/>
              </a:lnSpc>
              <a:buFont typeface="Arial" panose="020B0604020202020204" pitchFamily="34" charset="0"/>
              <a:buNone/>
            </a:pPr>
            <a:r>
              <a:rPr lang="en-US" altLang="zh-CN" sz="1000" dirty="0">
                <a:latin typeface="微软雅黑" panose="020B0503020204020204" charset="-122"/>
                <a:ea typeface="微软雅黑" panose="020B0503020204020204" charset="-122"/>
                <a:sym typeface="+mn-ea"/>
              </a:rPr>
              <a:t>Under 250m³/h conditions: the cross-sectional wind speed of Bole EPP air distributor is 1.1m/s;</a:t>
            </a:r>
            <a:endParaRPr lang="zh-CN" altLang="en-US" sz="1000" dirty="0">
              <a:latin typeface="微软雅黑" panose="020B0503020204020204" charset="-122"/>
              <a:ea typeface="微软雅黑" panose="020B0503020204020204" charset="-122"/>
              <a:sym typeface="+mn-ea"/>
            </a:endParaRPr>
          </a:p>
          <a:p>
            <a:pPr indent="0" algn="l">
              <a:lnSpc>
                <a:spcPct val="150000"/>
              </a:lnSpc>
              <a:buFont typeface="Arial" panose="020B0604020202020204" pitchFamily="34" charset="0"/>
              <a:buNone/>
            </a:pPr>
            <a:r>
              <a:rPr lang="zh-CN" altLang="en-US" sz="1000" dirty="0">
                <a:latin typeface="微软雅黑" panose="020B0503020204020204" charset="-122"/>
                <a:ea typeface="微软雅黑" panose="020B0503020204020204" charset="-122"/>
                <a:sym typeface="+mn-ea"/>
              </a:rPr>
              <a:t>The front wind speed of this trapezoid is 1.8m/s and the side wind speed is 2.2m/s</a:t>
            </a:r>
            <a:endParaRPr lang="en-US" altLang="zh-CN" sz="1000" dirty="0">
              <a:solidFill>
                <a:schemeClr val="tx1"/>
              </a:solidFill>
              <a:latin typeface="微软雅黑" panose="020B0503020204020204" charset="-122"/>
              <a:ea typeface="微软雅黑" panose="020B0503020204020204" charset="-122"/>
              <a:sym typeface="+mn-ea"/>
            </a:endParaRPr>
          </a:p>
          <a:p>
            <a:pPr indent="0" algn="l">
              <a:lnSpc>
                <a:spcPct val="150000"/>
              </a:lnSpc>
              <a:buFont typeface="Arial" panose="020B0604020202020204" pitchFamily="34" charset="0"/>
              <a:buNone/>
            </a:pPr>
            <a:r>
              <a:rPr lang="en-US" altLang="zh-CN" sz="1000" dirty="0">
                <a:latin typeface="微软雅黑" panose="020B0503020204020204" charset="-122"/>
                <a:ea typeface="微软雅黑" panose="020B0503020204020204" charset="-122"/>
                <a:sym typeface="+mn-ea"/>
              </a:rPr>
              <a:t>Under the condition of 350m³/h: the cross-sectional wind speed of Bole EPP air distributor is 1.5m/s;</a:t>
            </a:r>
            <a:endParaRPr lang="zh-CN" altLang="en-US" sz="1000" dirty="0">
              <a:latin typeface="微软雅黑" panose="020B0503020204020204" charset="-122"/>
              <a:ea typeface="微软雅黑" panose="020B0503020204020204" charset="-122"/>
              <a:sym typeface="+mn-ea"/>
            </a:endParaRPr>
          </a:p>
          <a:p>
            <a:pPr indent="0" algn="l">
              <a:lnSpc>
                <a:spcPct val="150000"/>
              </a:lnSpc>
              <a:buFont typeface="Arial" panose="020B0604020202020204" pitchFamily="34" charset="0"/>
              <a:buNone/>
            </a:pPr>
            <a:r>
              <a:rPr lang="zh-CN" altLang="en-US" sz="1000" dirty="0">
                <a:latin typeface="微软雅黑" panose="020B0503020204020204" charset="-122"/>
                <a:ea typeface="微软雅黑" panose="020B0503020204020204" charset="-122"/>
                <a:sym typeface="+mn-ea"/>
              </a:rPr>
              <a:t>The front wind speed of this trapezoid is 2.53m/s and the side wind speed is 3.11m/s</a:t>
            </a:r>
            <a:endParaRPr lang="en-US" altLang="zh-CN" sz="1000" dirty="0">
              <a:latin typeface="微软雅黑" panose="020B0503020204020204" charset="-122"/>
              <a:ea typeface="微软雅黑" panose="020B0503020204020204" charset="-122"/>
              <a:sym typeface="+mn-ea"/>
            </a:endParaRPr>
          </a:p>
          <a:p>
            <a:pPr indent="0" algn="l">
              <a:lnSpc>
                <a:spcPct val="150000"/>
              </a:lnSpc>
              <a:buFont typeface="Arial" panose="020B0604020202020204" pitchFamily="34" charset="0"/>
              <a:buNone/>
            </a:pPr>
            <a:r>
              <a:rPr lang="en-US" altLang="zh-CN" sz="1000" dirty="0">
                <a:latin typeface="微软雅黑" panose="020B0503020204020204" charset="-122"/>
                <a:ea typeface="微软雅黑" panose="020B0503020204020204" charset="-122"/>
                <a:sym typeface="+mn-ea"/>
              </a:rPr>
              <a:t>Under the condition of 500m³/h: the cross-sectional wind speed of Bole EPP air distributor is 2.2m/s;</a:t>
            </a:r>
            <a:endParaRPr lang="zh-CN" altLang="en-US" sz="1000" dirty="0">
              <a:latin typeface="微软雅黑" panose="020B0503020204020204" charset="-122"/>
              <a:ea typeface="微软雅黑" panose="020B0503020204020204" charset="-122"/>
              <a:sym typeface="+mn-ea"/>
            </a:endParaRPr>
          </a:p>
          <a:p>
            <a:pPr indent="0" algn="l">
              <a:lnSpc>
                <a:spcPct val="150000"/>
              </a:lnSpc>
              <a:buFont typeface="Arial" panose="020B0604020202020204" pitchFamily="34" charset="0"/>
              <a:buNone/>
            </a:pPr>
            <a:r>
              <a:rPr lang="zh-CN" altLang="en-US" sz="1000" dirty="0">
                <a:latin typeface="微软雅黑" panose="020B0503020204020204" charset="-122"/>
                <a:ea typeface="微软雅黑" panose="020B0503020204020204" charset="-122"/>
                <a:sym typeface="+mn-ea"/>
              </a:rPr>
              <a:t>The front wind speed of this trapezoid is 3.62m/s and the side wind speed is 4.45m/s</a:t>
            </a:r>
            <a:endParaRPr lang="en-US" altLang="zh-CN" sz="1000" dirty="0">
              <a:latin typeface="微软雅黑" panose="020B0503020204020204" charset="-122"/>
              <a:ea typeface="微软雅黑" panose="020B0503020204020204" charset="-122"/>
              <a:sym typeface="+mn-ea"/>
            </a:endParaRP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TABLE_BEAUTIFY" val="smartTable{497152f1-df32-41ce-aca0-76cc3559078a}"/>
  <p:tag name="TABLE_EMPHASIZE_COLOR" val="7768220"/>
  <p:tag name="TABLE_SKINIDX" val="1"/>
  <p:tag name="TABLE_COLORIDX" val="17"/>
  <p:tag name="TABLE_COLOR_RGB" val="0x000000*0xFFFFFF*0x212121*0xFFFFFF*0x76889C*0x9DB1CA*0x8C9DBB*0x7A9DB3*0xB5CFCE*0xD7ECF1"/>
  <p:tag name="TABLE_RECT" val="162.375*273.042*635.25*209.15"/>
  <p:tag name="TABLE_ONEKEY_SKIN_IDX" val="0"/>
  <p:tag name="TABLE_ENDDRAG_ORIGIN_RECT" val="569*116"/>
  <p:tag name="TABLE_ENDDRAG_RECT" val="359*379*569*116"/>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PLACING_PICTURE_USER_VIEWPORT" val="{&quot;height&quot;:10365,&quot;width&quot;:14580}"/>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PLACING_PICTURE_USER_VIEWPORT" val="{&quot;height&quot;:4635,&quot;width&quot;:9690}"/>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TABLE_BEAUTIFY" val="smartTable{497152f1-df32-41ce-aca0-76cc3559078a}"/>
  <p:tag name="TABLE_EMPHASIZE_COLOR" val="7768220"/>
  <p:tag name="TABLE_SKINIDX" val="1"/>
  <p:tag name="TABLE_COLORIDX" val="17"/>
  <p:tag name="TABLE_COLOR_RGB" val="0x000000*0xFFFFFF*0x212121*0xFFFFFF*0x76889C*0x9DB1CA*0x8C9DBB*0x7A9DB3*0xB5CFCE*0xD7ECF1"/>
  <p:tag name="TABLE_RECT" val="162.375*273.042*635.25*209.15"/>
  <p:tag name="TABLE_ONEKEY_SKIN_IDX" val="0"/>
  <p:tag name="TABLE_ENDDRAG_ORIGIN_RECT" val="569*116"/>
  <p:tag name="TABLE_ENDDRAG_RECT" val="359*379*569*116"/>
</p:tagLst>
</file>

<file path=ppt/tags/tag30.xml><?xml version="1.0" encoding="utf-8"?>
<p:tagLst xmlns:p="http://schemas.openxmlformats.org/presentationml/2006/main">
  <p:tag name="COMMONDATA" val="eyJoZGlkIjoiNzIyMDkwOGIyN2E4MTBjZWRkYjAyMDcwOTRhZGM2NjMifQ=="/>
  <p:tag name="KSO_WPP_MARK_KEY" val="e06e9cba-21f4-4532-9c9c-cc84f5e1a99e"/>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webExtensions/_rels/webExtension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oleObject" Target="C:/Users/Administrator/AppData/Local/Temp/wps.FudTDr/Workbook1.xlsx" TargetMode="External"/></Relationships>
</file>

<file path=ppt/webExtensions/webExtension1.xml><?xml version="1.0" encoding="utf-8"?>
<wpswe:webExtension xmlns:wpswe="http://www.wps.cn/officeDocument/2018/webExtension">
  <wpswe:extSource id="dschart" version="1.0"/>
  <wpswe:properties>
    <wpswe:property key="DiscardFirstCodeChange" value="0"/>
    <wpswe:property key="autoSnapshot" value="0"/>
    <wpswe:property key="dschart" value="{&quot;dschart_data&quot;:{&quot;blockId&quot;:&quot;161243067177900741&quot;,&quot;chart_type&quot;:&quot;线形图&quot;,&quot;classifty_type&quot;:[&quot;趋势类&quot;],&quot;dataSrc&quot;:{&quot;data&quot;:[[[&quot;风量&quot;,&quot;竞品分风箱&quot;,&quot;博乐EPP分风箱&quot;],[&quot;0m³/h&quot;,&quot;0pa&quot;,&quot;0pa&quot;],[&quot;100m³/h&quot;,&quot;3pa&quot;,&quot;2pa&quot;],[&quot;200m³/h&quot;,&quot;8pa&quot;,&quot;5pa&quot;],[&quot;300m³/h&quot;,&quot;17pa&quot;,&quot;9pa&quot;],[&quot;400m³/h&quot;,&quot;28pa&quot;,&quot;15pa&quot;],[&quot;500m³/h&quot;,&quot;46pa&quot;,&quot;25pa&quot;]]],&quot;dataType&quot;:&quot;cross-table&quot;,&quot;download&quot;:false,&quot;srcType&quot;:&quot;local&quot;,&quot;url&quot;:&quot;&quot;},&quot;function_type&quot;:[&quot;折线图&quot;],&quot;gif&quot;:&quot;//web.docer.wpscdn.cn/docer/ds-page/images/4544734748594536433.gif?imageView2/2/w/500/quality/90&quot;,&quot;isDocNotWatermark&quot;:true,&quot;isFree&quot;:&quot;0&quot;,&quot;label&quot;:&quot;&lt;e-linemultiple-chart&gt;&quot;,&quot;projectId&quot;:&quot;4544734748594536433&quot;,&quot;props&quot;:{&quot;animation&quot;:{&quot;duration&quot;:&quot;1.8&quot;,&quot;easeStyle&quot;:&quot;&quot;,&quot;endPause&quot;:&quot;1&quot;,&quot;moveOptions&quot;:[&quot;依次绘制&quot;,&quot;同时绘制&quot;,&quot;穿针引线&quot;],&quot;moveStyle&quot;:&quot;依次绘制&quot;,&quot;startDelay&quot;:&quot;0&quot;,&quot;transition&quot;:true},&quot;axis&quot;:{&quot;grid&quot;:{&quot;color&quot;:&quot;#e9e9e9&quot;,&quot;gridLineWidth&quot;:&quot;1&quot;,&quot;lineStyle&quot;:&quot;dashline&quot;,&quot;show&quot;:&quot;x&quot;},&quot;x&quot;:{&quot;axisColor&quot;:&quot;#bfbfbf&quot;,&quot;axisLineWidth&quot;:&quot;1&quot;,&quot;axisShow&quot;:true,&quot;labelAngle&quot;:&quot;0&quot;,&quot;labelDirection&quot;:&quot;自动&quot;,&quot;labelDirectionOptions&quot;:[&quot;自动&quot;,&quot;横排&quot;,&quot;竖排&quot;],&quot;labelShow&quot;:true,&quot;name&quot;:&quot;&quot;},&quot;y&quot;:{&quot;axisColor&quot;:&quot;#bfbfbf&quot;,&quot;axisLineWidth&quot;:&quot;1&quot;,&quot;axisShow&quot;:false,&quot;labelShow&quot;:true,&quot;labelSuffix&quot;:&quot;&quot;,&quot;name&quot;:&quot;&quot;,&quot;range&quot;:[],&quot;stepOfLabel&quot;:&quot;&quot;}},&quot;backgroundColor&quot;:&quot;&quot;,&quot;colors&quot;:{&quot;colorControlers&quot;:[&quot;multiple&quot;],&quot;list&quot;:[&quot;#dd2559ff&quot;,8],&quot;type&quot;:&quot;multiple&quot;},&quot;display&quot;:{&quot;endPointBorderColor&quot;:&quot;#FFFFFF&quot;,&quot;endPointBorderWidth&quot;:&quot;1&quot;,&quot;endPointFillColor&quot;:&quot;&quot;,&quot;endPointRadius&quot;:&quot;3.5&quot;,&quot;lineWidth&quot;:&quot;2&quot;},&quot;font&quot;:{&quot;color&quot;:&quot;#545454&quot;,&quot;fontFamily&quot;:&quot;黑体&quot;,&quot;fontSize&quot;:&quot;14&quot;},&quot;label&quot;:{&quot;display&quot;:false,&quot;positionChoice&quot;:&quot;上面&quot;,&quot;positionOptions&quot;:[&quot;上面&quot;,&quot;下面&quot;],&quot;suffix&quot;:&quot;&quot;,&quot;textLabel&quot;:{&quot;color&quot;:&quot;#545454&quot;,&quot;fontFamily&quot;:&quot;黑体&quot;,&quot;fontSize&quot;:&quot;14&quot;}},&quot;legend&quot;:{&quot;color&quot;:[&quot;#545454&quot;],&quot;fontFamily&quot;:[&quot;黑体&quot;],&quot;fontSize&quot;:&quot;14&quot;,&quot;lineHeight&quot;:&quot;15&quot;,&quot;show&quot;:true,&quot;style&quot;:&quot;&quot;,&quot;styleOptions&quot;:[],&quot;xPosition&quot;:&quot;center&quot;,&quot;yPosition&quot;:&quot;bottom&quot;},&quot;logoDisplay&quot;:{&quot;bottomLineHeight&quot;:&quot;15&quot;,&quot;imgHeight&quot;:&quot;32&quot;,&quot;imgUrl&quot;:&quot;https://ss1.dydata.io/newchartLogo.png&quot;,&quot;show&quot;:true,&quot;topLineHeight&quot;:&quot;11&quot;},&quot;map&quot;:[[{&quot;allowType&quot;:[&quot;string&quot;],&quot;configurable&quot;:false,&quot;function&quot;:&quot;objCol&quot;,&quot;index&quot;:0,&quot;isLegend&quot;:false,&quot;name&quot;:&quot;对象&quot;},{&quot;allowType&quot;:[&quot;number&quot;],&quot;configurable&quot;:true,&quot;function&quot;:&quot;vCol&quot;,&quot;index&quot;:1,&quot;isLegend&quot;:false,&quot;name&quot;:&quot;数值列&quot;},{&quot;allowType&quot;:[&quot;number&quot;],&quot;configurable&quot;:true,&quot;function&quot;:&quot;vCol&quot;,&quot;index&quot;:2,&quot;isLegend&quot;:false,&quot;name&quot;:&quot;数值列&quot;}]],&quot;numberFormat&quot;:{&quot;decimalPlaces&quot;:&quot;&quot;,&quot;style&quot;:&quot;1000.00&quot;},&quot;paddings&quot;:{&quot;bottom&quot;:&quot;33&quot;,&quot;chartBottom&quot;:&quot;5&quot;,&quot;left&quot;:&quot;24&quot;,&quot;right&quot;:&quot;24&quot;,&quot;top&quot;:&quot;24&quot;},&quot;publishDisplay&quot;:{&quot;color&quot;:&quot;#878787&quot;,&quot;fontFamily&quot;:&quot;黑体&quot;,&quot;fontSize&quot;:&quot;14&quot;,&quot;show&quot;:true,&quot;text&quot;:&quot;镝数出品&quot;},&quot;shadow&quot;:{&quot;display&quot;:false,&quot;shadowAngle&quot;:&quot;45&quot;,&quot;shadowBlur&quot;:&quot;5&quot;,&quot;shadowColor&quot;:&quot;#c6c6c6&quot;,&quot;shadowOpacity&quot;:&quot;100&quot;,&quot;shadowRadius&quot;:&quot;3&quot;},&quot;size&quot;:{&quot;height&quot;:498.00000000000006,&quot;ratio&quot;:&quot;&quot;,&quot;rotate&quot;:0,&quot;width&quot;:774},&quot;sourceDisplay&quot;:{&quot;color&quot;:&quot;#878787&quot;,&quot;fontFamily&quot;:&quot;黑体&quot;,&quot;fontSize&quot;:&quot;14&quot;,&quot;show&quot;:false,&quot;text&quot;:&quot;数据来源：示例数据&quot;,&quot;topLineHeight&quot;:&quot;15&quot;,&quot;xPosition&quot;:&quot;left&quot;,&quot;yPosition&quot;:&quot;bottom&quot;},&quot;titleDisplay&quot;:{&quot;color&quot;:&quot;#4c4c4c&quot;,&quot;fontFamily&quot;:&quot;宋体&quot;,&quot;fontSize&quot;:&quot;18&quot;,&quot;lineHeight&quot;:&quot;10&quot;,&quot;show&quot;:true,&quot;text&quot;:&quot;分风箱压力损失测试&quot;,&quot;totalHeight&quot;:&quot;39&quot;,&quot;xPosition&quot;:&quot;center&quot;,&quot;yPosition&quot;:&quot;top&quot;},&quot;tooltip&quot;:true,&quot;unitDisplay&quot;:{&quot;bottomLineHeight&quot;:&quot;15&quot;,&quot;color&quot;:&quot;#878787&quot;,&quot;fontFamily&quot;:&quot;黑体&quot;,&quot;fontSize&quot;:&quot;14&quot;,&quot;show&quot;:true,&quot;text&quot;:&quot;压力损失：pa&quot;,&quot;xPosition&quot;:&quot;left&quot;,&quot;yPosition&quot;:&quot;top&quot;},&quot;watermarkDisplay&quot;:{&quot;imgHeight&quot;:&quot;80&quot;,&quot;imgUrl&quot;:&quot;https://ss1.dydata.io/newchartWatermark.png&quot;,&quot;imgWidth&quot;:&quot;80&quot;,&quot;show&quot;:false}},&quot;templateId&quot;:&quot;4544734748594536433&quot;,&quot;templateSwitch&quot;:&quot;cross&quot;,&quot;theme&quot;:{&quot;axis&quot;:{&quot;color&quot;:&quot;#a1a1a1&quot;},&quot;backgroundColor&quot;:&quot;#FFFFFF&quot;,&quot;colors&quot;:[&quot;#5AAEF3&quot;,&quot;#62D9AD&quot;,&quot;#5B6E96&quot;,&quot;#a8dffa&quot;,&quot;#ffdc4c&quot;,&quot;#FF974C&quot;,&quot;#E65A56&quot;,&quot;#6D61E4&quot;,&quot;#4A6FE2&quot;,&quot;#6D9AE7&quot;,&quot;#23C2DB&quot;,&quot;#D4EC59&quot;,&quot;#FFE88E&quot;,&quot;#FEB64D&quot;,&quot;#FB6E6C&quot;],&quot;fonts&quot;:{&quot;accessoryColor&quot;:&quot;#878787&quot;,&quot;color&quot;:&quot;#545454&quot;,&quot;fontFamily&quot;:&quot;黑体&quot;,&quot;fontSize&quot;:&quot;14&quot;},&quot;grid&quot;:{&quot;color&quot;:&quot;#ccc&quot;},&quot;name&quot;:&quot;默认主题&quot;,&quot;price&quot;:&quot;0.0&quot;,&quot;shapeColor&quot;:1,&quot;themeId&quot;:&quot;18&quot;,&quot;titleFont&quot;:{&quot;color&quot;:&quot;#4c4c4c&quot;,&quot;fontFamily&quot;:&quot;黑体&quot;,&quot;fontSize&quot;:&quot;36&quot;}},&quot;thumb&quot;:&quot;//web.docer.wpscdn.cn/docer/ds-page/images/uXtwEwjXpvKhfKB7hy9nt.EC65D292.jpg?imageView2/2/w/500/quality/90&quot;,&quot;title&quot;:&quot;折线图&quot;,&quot;type&quot;:&quot;chart&quot;},&quot;dschart_id&quot;:&quot;4544734748594536433&quot;,&quot;id&quot;:&quot;&quot;}"/>
    <wpswe:property key="isUseCommonErrorPage" value="false"/>
    <wpswe:property key="loadingImage" value="res:/icons/DsWebShapeDefaultPage.svg"/>
  </wpswe:properties>
  <wpswe:watchingCache>
    <wpswe:linkPath>C:/Users/Administrator/AppData/Local/Temp/wps.FudTDr/Workbook1.xlsx</wpswe:linkPath>
  </wpswe:watchingCache>
  <wpswe:snapshot xmlns:r="http://schemas.openxmlformats.org/officeDocument/2006/relationships" r:embed="rId2"/>
  <wpswe:externalData xmlns:r="http://schemas.openxmlformats.org/officeDocument/2006/relationships" r:id="rId1"/>
  <wpswe:url>https://clientweb.docer.wps.cn/ds/1.0.0/webShapeView?id=&amp;dschart_id=4544734748594536433&amp;from=taskbar_default&amp;productEntry=toolbar&amp;sceneEntry=rec&amp;flag=1003</wpswe:url>
  <wpswe:constantSnapshot>false</wpswe:constantSnapshot>
</wpswe:webExtension>
</file>

<file path=docProps/app.xml><?xml version="1.0" encoding="utf-8"?>
<Properties xmlns="http://schemas.openxmlformats.org/officeDocument/2006/extended-properties" xmlns:vt="http://schemas.openxmlformats.org/officeDocument/2006/docPropsVTypes">
  <TotalTime>0</TotalTime>
  <Words>7425</Words>
  <Application>WPS 演示</Application>
  <PresentationFormat>宽屏</PresentationFormat>
  <Paragraphs>206</Paragraphs>
  <Slides>14</Slides>
  <Notes>0</Notes>
  <HiddenSlides>0</HiddenSlides>
  <MMClips>0</MMClips>
  <ScaleCrop>false</ScaleCrop>
  <HeadingPairs>
    <vt:vector size="6" baseType="variant">
      <vt:variant>
        <vt:lpstr>已用的字体</vt:lpstr>
      </vt:variant>
      <vt:variant>
        <vt:i4>64</vt:i4>
      </vt:variant>
      <vt:variant>
        <vt:lpstr>主题</vt:lpstr>
      </vt:variant>
      <vt:variant>
        <vt:i4>2</vt:i4>
      </vt:variant>
      <vt:variant>
        <vt:lpstr>幻灯片标题</vt:lpstr>
      </vt:variant>
      <vt:variant>
        <vt:i4>14</vt:i4>
      </vt:variant>
    </vt:vector>
  </HeadingPairs>
  <TitlesOfParts>
    <vt:vector size="80" baseType="lpstr">
      <vt:lpstr>Arial</vt:lpstr>
      <vt:lpstr>宋体</vt:lpstr>
      <vt:lpstr>Wingdings</vt:lpstr>
      <vt:lpstr>思源黑体 CN Bold</vt:lpstr>
      <vt:lpstr>微软雅黑</vt:lpstr>
      <vt:lpstr>思源黑体 CN Normal</vt:lpstr>
      <vt:lpstr>Wingdings</vt:lpstr>
      <vt:lpstr>思源黑体 CN Medium</vt:lpstr>
      <vt:lpstr>Bodoni MT Black</vt:lpstr>
      <vt:lpstr>Arial Unicode MS</vt:lpstr>
      <vt:lpstr>等线 Light</vt:lpstr>
      <vt:lpstr>等线</vt:lpstr>
      <vt:lpstr>Calibri</vt:lpstr>
      <vt:lpstr>思源宋体 CN</vt:lpstr>
      <vt:lpstr>思源宋体 CN ExtraLight</vt:lpstr>
      <vt:lpstr>华文隶书</vt:lpstr>
      <vt:lpstr>华文中宋</vt:lpstr>
      <vt:lpstr>华康俪金黑W8(P)</vt:lpstr>
      <vt:lpstr>创艺简标宋</vt:lpstr>
      <vt:lpstr>德彪钢笔行书字库</vt:lpstr>
      <vt:lpstr>叶根友毛笔行书简体</vt:lpstr>
      <vt:lpstr>华康雅宋体W9(P)</vt:lpstr>
      <vt:lpstr>创艺简粗黑</vt:lpstr>
      <vt:lpstr>张海山锐线体简</vt:lpstr>
      <vt:lpstr>创艺繁线体</vt:lpstr>
      <vt:lpstr>书体坊禚效锋行草体</vt:lpstr>
      <vt:lpstr>微软简魏碑</vt:lpstr>
      <vt:lpstr>微软雅黑 Light</vt:lpstr>
      <vt:lpstr>小米兰亭</vt:lpstr>
      <vt:lpstr>叶根友刀锋黑草</vt:lpstr>
      <vt:lpstr>华文新魏</vt:lpstr>
      <vt:lpstr>华康海报体W12</vt:lpstr>
      <vt:lpstr>全字庫說文解字</vt:lpstr>
      <vt:lpstr>Times New Roman</vt:lpstr>
      <vt:lpstr>张海山锐谐体</vt:lpstr>
      <vt:lpstr>宋体-方正超大字符集</vt:lpstr>
      <vt:lpstr>叶根友钢笔行书简体</vt:lpstr>
      <vt:lpstr>华文细黑</vt:lpstr>
      <vt:lpstr>华康勘亭流W9(P)</vt:lpstr>
      <vt:lpstr>仿宋_GB2312</vt:lpstr>
      <vt:lpstr>中圆体</vt:lpstr>
      <vt:lpstr>张海山草泥马体</vt:lpstr>
      <vt:lpstr>华文楷体</vt:lpstr>
      <vt:lpstr>华康俪金黑W8</vt:lpstr>
      <vt:lpstr>全新硬笔楷书简</vt:lpstr>
      <vt:lpstr>书体坊米芾体</vt:lpstr>
      <vt:lpstr>书体坊赵九江钢笔行书</vt:lpstr>
      <vt:lpstr>思源宋体 CN Light</vt:lpstr>
      <vt:lpstr>微软简标宋</vt:lpstr>
      <vt:lpstr>华康娃娃体W5(P)</vt:lpstr>
      <vt:lpstr>仿宋</vt:lpstr>
      <vt:lpstr>书体坊于右任标准草书</vt:lpstr>
      <vt:lpstr>思源黑体 CN Light</vt:lpstr>
      <vt:lpstr>华康雅宋体W9</vt:lpstr>
      <vt:lpstr>创艺简细圆</vt:lpstr>
      <vt:lpstr>全字库正楷体</vt:lpstr>
      <vt:lpstr>张海山锐线体2.0</vt:lpstr>
      <vt:lpstr>华文彩云</vt:lpstr>
      <vt:lpstr>华康娃娃体W5</vt:lpstr>
      <vt:lpstr>交通标志专用字体</vt:lpstr>
      <vt:lpstr>庞门正道标题体</vt:lpstr>
      <vt:lpstr>华康宋体W12(P)</vt:lpstr>
      <vt:lpstr>小塚宋体</vt:lpstr>
      <vt:lpstr>中山行书百年纪念版</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云 云和</dc:creator>
  <cp:lastModifiedBy>马华</cp:lastModifiedBy>
  <cp:revision>64</cp:revision>
  <dcterms:created xsi:type="dcterms:W3CDTF">2022-02-28T06:47:00Z</dcterms:created>
  <dcterms:modified xsi:type="dcterms:W3CDTF">2025-04-24T14:26:35Z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B14E4A9E2B3545E7BF9F0E0E3CA83D1E_13</vt:lpwstr>
  </property>
  <property fmtid="{D5CDD505-2E9C-101B-9397-08002B2CF9AE}" pid="3" name="KSOProductBuildVer">
    <vt:lpwstr>2052-12.1.0.20784</vt:lpwstr>
  </property>
</Properties>
</file>