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5" r:id="rId2"/>
    <p:sldId id="300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95" r:id="rId13"/>
    <p:sldId id="309" r:id="rId14"/>
    <p:sldId id="296" r:id="rId15"/>
    <p:sldId id="310" r:id="rId16"/>
    <p:sldId id="298" r:id="rId17"/>
    <p:sldId id="311" r:id="rId18"/>
    <p:sldId id="314" r:id="rId19"/>
    <p:sldId id="312" r:id="rId20"/>
    <p:sldId id="313" r:id="rId21"/>
    <p:sldId id="315" r:id="rId22"/>
    <p:sldId id="317" r:id="rId23"/>
    <p:sldId id="26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  <a:srgbClr val="FFFFFF"/>
    <a:srgbClr val="7CCEF4"/>
    <a:srgbClr val="DFF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>
        <p:scale>
          <a:sx n="125" d="100"/>
          <a:sy n="125" d="100"/>
        </p:scale>
        <p:origin x="-1046" y="-1493"/>
      </p:cViewPr>
      <p:guideLst>
        <p:guide orient="horz" pos="2273"/>
        <p:guide pos="302"/>
        <p:guide orient="horz" pos="686"/>
      </p:guideLst>
    </p:cSldViewPr>
  </p:slideViewPr>
  <p:outlineViewPr>
    <p:cViewPr>
      <p:scale>
        <a:sx n="33" d="100"/>
        <a:sy n="33" d="100"/>
      </p:scale>
      <p:origin x="0" y="-3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rung Kien 20204488" userId="e89e486a-4caa-4b85-bf20-7d2b65a5d95f" providerId="ADAL" clId="{671551A1-69E2-4D94-B6C4-E4A922D549A7}"/>
    <pc:docChg chg="modSld">
      <pc:chgData name="Nguyen Trung Kien 20204488" userId="e89e486a-4caa-4b85-bf20-7d2b65a5d95f" providerId="ADAL" clId="{671551A1-69E2-4D94-B6C4-E4A922D549A7}" dt="2025-02-21T07:16:09.814" v="1" actId="1076"/>
      <pc:docMkLst>
        <pc:docMk/>
      </pc:docMkLst>
      <pc:sldChg chg="modSp mod">
        <pc:chgData name="Nguyen Trung Kien 20204488" userId="e89e486a-4caa-4b85-bf20-7d2b65a5d95f" providerId="ADAL" clId="{671551A1-69E2-4D94-B6C4-E4A922D549A7}" dt="2025-02-08T02:19:27.923" v="0" actId="1076"/>
        <pc:sldMkLst>
          <pc:docMk/>
          <pc:sldMk cId="888645255" sldId="275"/>
        </pc:sldMkLst>
        <pc:picChg chg="mod">
          <ac:chgData name="Nguyen Trung Kien 20204488" userId="e89e486a-4caa-4b85-bf20-7d2b65a5d95f" providerId="ADAL" clId="{671551A1-69E2-4D94-B6C4-E4A922D549A7}" dt="2025-02-08T02:19:27.923" v="0" actId="1076"/>
          <ac:picMkLst>
            <pc:docMk/>
            <pc:sldMk cId="888645255" sldId="275"/>
            <ac:picMk id="5" creationId="{00000000-0000-0000-0000-000000000000}"/>
          </ac:picMkLst>
        </pc:picChg>
      </pc:sldChg>
      <pc:sldChg chg="modSp mod">
        <pc:chgData name="Nguyen Trung Kien 20204488" userId="e89e486a-4caa-4b85-bf20-7d2b65a5d95f" providerId="ADAL" clId="{671551A1-69E2-4D94-B6C4-E4A922D549A7}" dt="2025-02-21T07:16:09.814" v="1" actId="1076"/>
        <pc:sldMkLst>
          <pc:docMk/>
          <pc:sldMk cId="1835646452" sldId="315"/>
        </pc:sldMkLst>
        <pc:picChg chg="mod">
          <ac:chgData name="Nguyen Trung Kien 20204488" userId="e89e486a-4caa-4b85-bf20-7d2b65a5d95f" providerId="ADAL" clId="{671551A1-69E2-4D94-B6C4-E4A922D549A7}" dt="2025-02-21T07:16:09.814" v="1" actId="1076"/>
          <ac:picMkLst>
            <pc:docMk/>
            <pc:sldMk cId="1835646452" sldId="315"/>
            <ac:picMk id="5" creationId="{CCE19714-2134-F455-B45B-423E6831B7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9FFB5-6BD9-402B-AFA7-03E1C0413315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CBBB-0DD5-475C-9836-4C347B62E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3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6F3C-847D-4795-AB30-C17263C32E0F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7555-5D0E-4F88-B17F-A5941F46D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26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32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3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1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2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6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0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7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0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4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B7555-5D0E-4F88-B17F-A5941F46DD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1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2844804"/>
            <a:ext cx="12192000" cy="4013199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87154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2844804"/>
            <a:ext cx="12192000" cy="4013199"/>
          </a:xfrm>
          <a:prstGeom prst="rect">
            <a:avLst/>
          </a:pr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54397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" y="4"/>
            <a:ext cx="2497667" cy="6857999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8E13-ABED-43E7-8D0A-B46429A00FF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F43C-CDD1-470C-89CF-8EC159B38D1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4" y="2410963"/>
            <a:ext cx="3858776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" y="4"/>
            <a:ext cx="2497667" cy="6857999"/>
          </a:xfrm>
          <a:prstGeom prst="rect">
            <a:avLst/>
          </a:pr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8E13-ABED-43E7-8D0A-B46429A00FF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F43C-CDD1-470C-89CF-8EC159B38D1C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4" y="2410963"/>
            <a:ext cx="3858776" cy="444704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497667" y="0"/>
            <a:ext cx="0" cy="6858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8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" y="4"/>
            <a:ext cx="2497667" cy="6857999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8E13-ABED-43E7-8D0A-B46429A00FF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F43C-CDD1-470C-89CF-8EC159B38D1C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4" y="2410963"/>
            <a:ext cx="3858776" cy="44470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2497667" y="0"/>
            <a:ext cx="0" cy="68580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9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rgbClr val="7CC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8E13-ABED-43E7-8D0A-B46429A00FF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F43C-CDD1-470C-89CF-8EC159B38D1C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4" y="2410963"/>
            <a:ext cx="3858776" cy="44470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2497667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4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544302" y="6431015"/>
            <a:ext cx="647700" cy="427205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21" name="Параллелограмм 20"/>
          <p:cNvSpPr/>
          <p:nvPr userDrawn="1"/>
        </p:nvSpPr>
        <p:spPr>
          <a:xfrm>
            <a:off x="11029949" y="6430937"/>
            <a:ext cx="1162051" cy="427064"/>
          </a:xfrm>
          <a:prstGeom prst="parallelogram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434667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4"/>
            <a:ext cx="220133" cy="651933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651934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9220200" y="4"/>
            <a:ext cx="2971800" cy="651933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13" name="Параллелограмм 12"/>
          <p:cNvSpPr/>
          <p:nvPr userDrawn="1"/>
        </p:nvSpPr>
        <p:spPr>
          <a:xfrm>
            <a:off x="8478308" y="0"/>
            <a:ext cx="2480733" cy="651718"/>
          </a:xfrm>
          <a:prstGeom prst="parallelogram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443136"/>
            <a:ext cx="220133" cy="414867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0133" y="6533387"/>
            <a:ext cx="1326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blauberg-group.com</a:t>
            </a:r>
            <a:endParaRPr lang="ru-RU" sz="1000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63709" y="6548163"/>
            <a:ext cx="1607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fld id="{5673F43C-CDD1-470C-89CF-8EC159B38D1C}" type="slidenum">
              <a:rPr lang="ru-RU" sz="1000" smtClean="0"/>
              <a:pPr lvl="0" algn="r"/>
              <a:t>‹#›</a:t>
            </a:fld>
            <a:endParaRPr lang="ru-RU" sz="1000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" y="174950"/>
            <a:ext cx="1103779" cy="3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544302" y="6431015"/>
            <a:ext cx="647700" cy="427205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21" name="Параллелограмм 20"/>
          <p:cNvSpPr/>
          <p:nvPr userDrawn="1"/>
        </p:nvSpPr>
        <p:spPr>
          <a:xfrm>
            <a:off x="11029949" y="6430937"/>
            <a:ext cx="1162051" cy="427064"/>
          </a:xfrm>
          <a:prstGeom prst="parallelogram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0" y="6434667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4"/>
            <a:ext cx="220133" cy="651933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651934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9220200" y="4"/>
            <a:ext cx="2971800" cy="651933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13" name="Параллелограмм 12"/>
          <p:cNvSpPr/>
          <p:nvPr userDrawn="1"/>
        </p:nvSpPr>
        <p:spPr>
          <a:xfrm>
            <a:off x="8478308" y="0"/>
            <a:ext cx="2480733" cy="651718"/>
          </a:xfrm>
          <a:prstGeom prst="parallelogram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443136"/>
            <a:ext cx="220133" cy="414867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0133" y="6533387"/>
            <a:ext cx="1326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blauberg-group.com</a:t>
            </a:r>
            <a:endParaRPr lang="ru-RU" sz="1000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63709" y="6548163"/>
            <a:ext cx="1607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fld id="{5673F43C-CDD1-470C-89CF-8EC159B38D1C}" type="slidenum">
              <a:rPr lang="ru-RU" sz="1000" smtClean="0"/>
              <a:pPr lvl="0" algn="r"/>
              <a:t>‹#›</a:t>
            </a:fld>
            <a:endParaRPr lang="ru-RU" sz="100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 hasCustomPrompt="1"/>
          </p:nvPr>
        </p:nvSpPr>
        <p:spPr>
          <a:xfrm>
            <a:off x="220132" y="1018694"/>
            <a:ext cx="11637965" cy="434521"/>
          </a:xfrm>
        </p:spPr>
        <p:txBody>
          <a:bodyPr/>
          <a:lstStyle/>
          <a:p>
            <a:r>
              <a:rPr lang="en-US" b="1" dirty="0"/>
              <a:t>Header</a:t>
            </a:r>
            <a:endParaRPr lang="ru-RU" b="1" dirty="0"/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1600200"/>
            <a:ext cx="11647487" cy="45545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" y="174950"/>
            <a:ext cx="1103779" cy="3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4"/>
            <a:ext cx="220133" cy="651933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651934"/>
            <a:ext cx="1219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>
            <a:off x="9220200" y="4"/>
            <a:ext cx="2971800" cy="651933"/>
          </a:xfrm>
          <a:prstGeom prst="rect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7CCEF4"/>
              </a:solidFill>
            </a:endParaRPr>
          </a:p>
        </p:txBody>
      </p:sp>
      <p:sp>
        <p:nvSpPr>
          <p:cNvPr id="13" name="Параллелограмм 12"/>
          <p:cNvSpPr/>
          <p:nvPr userDrawn="1"/>
        </p:nvSpPr>
        <p:spPr>
          <a:xfrm>
            <a:off x="8478308" y="0"/>
            <a:ext cx="2480733" cy="651718"/>
          </a:xfrm>
          <a:prstGeom prst="parallelogram">
            <a:avLst/>
          </a:prstGeom>
          <a:solidFill>
            <a:srgbClr val="DFF2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3" y="174950"/>
            <a:ext cx="1103779" cy="3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67" y="1045625"/>
            <a:ext cx="11637965" cy="33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366" y="1588559"/>
            <a:ext cx="116379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8E13-ABED-43E7-8D0A-B46429A00FF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F43C-CDD1-470C-89CF-8EC159B38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1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4" r:id="rId5"/>
    <p:sldLayoutId id="2147483653" r:id="rId6"/>
    <p:sldLayoutId id="2147483657" r:id="rId7"/>
    <p:sldLayoutId id="2147483655" r:id="rId8"/>
    <p:sldLayoutId id="2147483656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30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277" indent="-34290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16" indent="-28575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05" indent="-28575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4221163"/>
            <a:ext cx="9144000" cy="712787"/>
          </a:xfrm>
        </p:spPr>
        <p:txBody>
          <a:bodyPr anchor="b"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Myriad Pro bold"/>
                <a:cs typeface="Arial" panose="020B0604020202020204" pitchFamily="34" charset="0"/>
              </a:rPr>
              <a:t>BlauWind</a:t>
            </a:r>
            <a:endParaRPr lang="ru-RU" sz="3800" dirty="0">
              <a:solidFill>
                <a:schemeClr val="bg1"/>
              </a:solidFill>
              <a:latin typeface="Myriad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24000" y="4911725"/>
            <a:ext cx="9144000" cy="642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uk-UA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88" y="1147763"/>
            <a:ext cx="2337035" cy="7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4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F73A066-98B3-2C70-E6EA-1870FB2ADCFA}"/>
              </a:ext>
            </a:extLst>
          </p:cNvPr>
          <p:cNvSpPr txBox="1"/>
          <p:nvPr/>
        </p:nvSpPr>
        <p:spPr>
          <a:xfrm>
            <a:off x="293495" y="848653"/>
            <a:ext cx="580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899"/>
                </a:solidFill>
              </a:rPr>
              <a:t>Mobile app &amp; cloud server</a:t>
            </a:r>
            <a:endParaRPr lang="ru-UA" sz="2400" b="1" dirty="0">
              <a:solidFill>
                <a:srgbClr val="004899"/>
              </a:solidFill>
            </a:endParaRPr>
          </a:p>
        </p:txBody>
      </p:sp>
      <p:pic>
        <p:nvPicPr>
          <p:cNvPr id="10" name="Kép 6">
            <a:extLst>
              <a:ext uri="{FF2B5EF4-FFF2-40B4-BE49-F238E27FC236}">
                <a16:creationId xmlns:a16="http://schemas.microsoft.com/office/drawing/2014/main" id="{D8F488B5-D46A-C25D-89B8-1E77CF4A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3735"/>
            <a:ext cx="1767205" cy="320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68" descr="4044144d15d52317f5927070ab6d8f9">
            <a:extLst>
              <a:ext uri="{FF2B5EF4-FFF2-40B4-BE49-F238E27FC236}">
                <a16:creationId xmlns:a16="http://schemas.microsoft.com/office/drawing/2014/main" id="{9EA3E144-BFC6-3437-4281-999BABF72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907" y="2473960"/>
            <a:ext cx="1215390" cy="2165985"/>
          </a:xfrm>
          <a:prstGeom prst="rect">
            <a:avLst/>
          </a:prstGeom>
        </p:spPr>
      </p:pic>
      <p:pic>
        <p:nvPicPr>
          <p:cNvPr id="30" name="图片 3" descr="9816a282ad9f212b3bfff45682eff7d">
            <a:extLst>
              <a:ext uri="{FF2B5EF4-FFF2-40B4-BE49-F238E27FC236}">
                <a16:creationId xmlns:a16="http://schemas.microsoft.com/office/drawing/2014/main" id="{58295545-3384-C3D2-E593-3738EF4E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112" y="707703"/>
            <a:ext cx="3599280" cy="1766257"/>
          </a:xfrm>
          <a:prstGeom prst="rect">
            <a:avLst/>
          </a:prstGeom>
        </p:spPr>
      </p:pic>
      <p:pic>
        <p:nvPicPr>
          <p:cNvPr id="31" name="图片 7" descr="9ad3e203cdc4ab4f185c3ef288493f0">
            <a:extLst>
              <a:ext uri="{FF2B5EF4-FFF2-40B4-BE49-F238E27FC236}">
                <a16:creationId xmlns:a16="http://schemas.microsoft.com/office/drawing/2014/main" id="{E441F2D6-59EE-0E03-085E-B56231F97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112" y="2577956"/>
            <a:ext cx="3599235" cy="1766257"/>
          </a:xfrm>
          <a:prstGeom prst="rect">
            <a:avLst/>
          </a:prstGeom>
        </p:spPr>
      </p:pic>
      <p:pic>
        <p:nvPicPr>
          <p:cNvPr id="32" name="图片 8" descr="e3a26d9822e7af832f5fd1b96f4fe20">
            <a:extLst>
              <a:ext uri="{FF2B5EF4-FFF2-40B4-BE49-F238E27FC236}">
                <a16:creationId xmlns:a16="http://schemas.microsoft.com/office/drawing/2014/main" id="{79040112-78A4-CC35-FDC1-411C03A3D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112" y="4498995"/>
            <a:ext cx="3599235" cy="176678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F311994-E647-88C9-CE20-CD84532D8AC6}"/>
              </a:ext>
            </a:extLst>
          </p:cNvPr>
          <p:cNvSpPr txBox="1"/>
          <p:nvPr/>
        </p:nvSpPr>
        <p:spPr>
          <a:xfrm>
            <a:off x="669071" y="2327416"/>
            <a:ext cx="4405373" cy="2459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Mobile application for the end-user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PC tool for unit troubleshooting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iAQ status archive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Unit location (if needed)</a:t>
            </a:r>
          </a:p>
        </p:txBody>
      </p:sp>
    </p:spTree>
    <p:extLst>
      <p:ext uri="{BB962C8B-B14F-4D97-AF65-F5344CB8AC3E}">
        <p14:creationId xmlns:p14="http://schemas.microsoft.com/office/powerpoint/2010/main" val="35410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F73A066-98B3-2C70-E6EA-1870FB2ADCFA}"/>
              </a:ext>
            </a:extLst>
          </p:cNvPr>
          <p:cNvSpPr txBox="1"/>
          <p:nvPr/>
        </p:nvSpPr>
        <p:spPr>
          <a:xfrm>
            <a:off x="4398770" y="676815"/>
            <a:ext cx="580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899"/>
                </a:solidFill>
              </a:rPr>
              <a:t>Zoning and iAQ control</a:t>
            </a:r>
            <a:endParaRPr lang="ru-UA" sz="2400" b="1" dirty="0">
              <a:solidFill>
                <a:srgbClr val="004899"/>
              </a:solidFill>
            </a:endParaRPr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id="{44C8630A-1B25-2625-682B-8F8A4C109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448" y="1619567"/>
            <a:ext cx="1272426" cy="1249905"/>
          </a:xfrm>
          <a:prstGeom prst="rect">
            <a:avLst/>
          </a:prstGeom>
        </p:spPr>
      </p:pic>
      <p:pic>
        <p:nvPicPr>
          <p:cNvPr id="3" name="图片 34" descr="5ae7dbc9046e39f5bba8043f20c07bf">
            <a:extLst>
              <a:ext uri="{FF2B5EF4-FFF2-40B4-BE49-F238E27FC236}">
                <a16:creationId xmlns:a16="http://schemas.microsoft.com/office/drawing/2014/main" id="{9AB4DB97-120A-6111-861F-944761B345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16943" y="1684768"/>
            <a:ext cx="2207260" cy="1119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247F9-8CCD-C437-17EF-44C60DA0F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825261" y="3840626"/>
            <a:ext cx="714574" cy="1152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440BE9-2994-8543-DF95-47A9DE802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5860" y="3931846"/>
            <a:ext cx="2049426" cy="1126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533E59-6FD1-50E1-2C54-4D6769CEE0E5}"/>
              </a:ext>
            </a:extLst>
          </p:cNvPr>
          <p:cNvSpPr txBox="1"/>
          <p:nvPr/>
        </p:nvSpPr>
        <p:spPr>
          <a:xfrm>
            <a:off x="7359648" y="5138868"/>
            <a:ext cx="305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Zoning valve with airflow control and unit 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AB253-8E6A-080D-7E7B-7615738340E7}"/>
              </a:ext>
            </a:extLst>
          </p:cNvPr>
          <p:cNvSpPr txBox="1"/>
          <p:nvPr/>
        </p:nvSpPr>
        <p:spPr>
          <a:xfrm>
            <a:off x="10094949" y="5138869"/>
            <a:ext cx="217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Airflow and temperature sensor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14439-011B-2A6A-15A1-2C0D36271E61}"/>
              </a:ext>
            </a:extLst>
          </p:cNvPr>
          <p:cNvSpPr txBox="1"/>
          <p:nvPr/>
        </p:nvSpPr>
        <p:spPr>
          <a:xfrm>
            <a:off x="10094949" y="3108887"/>
            <a:ext cx="204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iAQ all-in-one sensor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22A28-912E-B8D4-4FCC-66BD54823127}"/>
              </a:ext>
            </a:extLst>
          </p:cNvPr>
          <p:cNvSpPr txBox="1"/>
          <p:nvPr/>
        </p:nvSpPr>
        <p:spPr>
          <a:xfrm>
            <a:off x="7860698" y="3108887"/>
            <a:ext cx="204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Airflow control in the unit</a:t>
            </a:r>
          </a:p>
        </p:txBody>
      </p:sp>
      <p:pic>
        <p:nvPicPr>
          <p:cNvPr id="17" name="图片 2">
            <a:extLst>
              <a:ext uri="{FF2B5EF4-FFF2-40B4-BE49-F238E27FC236}">
                <a16:creationId xmlns:a16="http://schemas.microsoft.com/office/drawing/2014/main" id="{F3700FCE-8F7D-5221-DE94-FBD6EB0CBE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04" y="1167307"/>
            <a:ext cx="4435994" cy="2541015"/>
          </a:xfrm>
          <a:prstGeom prst="rect">
            <a:avLst/>
          </a:prstGeom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id="{91BA5F3B-35DB-E6F8-13A8-760D3D178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9300" y="1173874"/>
            <a:ext cx="1067529" cy="165604"/>
          </a:xfrm>
          <a:prstGeom prst="rect">
            <a:avLst/>
          </a:prstGeom>
        </p:spPr>
      </p:pic>
      <p:pic>
        <p:nvPicPr>
          <p:cNvPr id="21" name="图片 34">
            <a:extLst>
              <a:ext uri="{FF2B5EF4-FFF2-40B4-BE49-F238E27FC236}">
                <a16:creationId xmlns:a16="http://schemas.microsoft.com/office/drawing/2014/main" id="{EBCF5BFB-E9B9-A4B3-FD67-0C3BC6BEB5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4704" y="1138480"/>
            <a:ext cx="583367" cy="2598671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:a16="http://schemas.microsoft.com/office/drawing/2014/main" id="{3918E904-1792-4682-C768-18C2B7E985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54" y="3824504"/>
            <a:ext cx="4171894" cy="2467796"/>
          </a:xfrm>
          <a:prstGeom prst="rect">
            <a:avLst/>
          </a:prstGeom>
        </p:spPr>
      </p:pic>
      <p:pic>
        <p:nvPicPr>
          <p:cNvPr id="29" name="图片 15">
            <a:extLst>
              <a:ext uri="{FF2B5EF4-FFF2-40B4-BE49-F238E27FC236}">
                <a16:creationId xmlns:a16="http://schemas.microsoft.com/office/drawing/2014/main" id="{C7E8C617-6622-10F0-22B1-CC43688D9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071" y="1173874"/>
            <a:ext cx="1260811" cy="195587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20F5BA1C-E7DB-6575-E598-3FDDB7B2B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471" y="3840626"/>
            <a:ext cx="1260811" cy="1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261FB95-B538-3BC5-6B51-A886E4AE2807}"/>
              </a:ext>
            </a:extLst>
          </p:cNvPr>
          <p:cNvGrpSpPr/>
          <p:nvPr/>
        </p:nvGrpSpPr>
        <p:grpSpPr>
          <a:xfrm>
            <a:off x="4634847" y="1123051"/>
            <a:ext cx="7669996" cy="4852166"/>
            <a:chOff x="3950465" y="1002917"/>
            <a:chExt cx="7669996" cy="485216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4385B0C-A2C9-6C8A-5E76-6AE0AB159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465" y="1002917"/>
              <a:ext cx="7669996" cy="4852166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89525FE-2226-5008-5D5F-0EF5197F3466}"/>
                </a:ext>
              </a:extLst>
            </p:cNvPr>
            <p:cNvSpPr/>
            <p:nvPr/>
          </p:nvSpPr>
          <p:spPr>
            <a:xfrm>
              <a:off x="5462376" y="3792583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D3DFFCB-BEB0-F7C2-F66E-3B603EE8D1BC}"/>
                </a:ext>
              </a:extLst>
            </p:cNvPr>
            <p:cNvSpPr/>
            <p:nvPr/>
          </p:nvSpPr>
          <p:spPr>
            <a:xfrm>
              <a:off x="4794070" y="145868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4F30ECC-6B67-7AC2-096D-205C7070AB66}"/>
                </a:ext>
              </a:extLst>
            </p:cNvPr>
            <p:cNvSpPr/>
            <p:nvPr/>
          </p:nvSpPr>
          <p:spPr>
            <a:xfrm>
              <a:off x="5637675" y="145868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0F7065B-5AB5-A7FC-5607-6882910A4E19}"/>
                </a:ext>
              </a:extLst>
            </p:cNvPr>
            <p:cNvSpPr/>
            <p:nvPr/>
          </p:nvSpPr>
          <p:spPr>
            <a:xfrm>
              <a:off x="6826395" y="1776549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BFDB697-6FC9-C3C6-C7C9-D7186DE9C726}"/>
                </a:ext>
              </a:extLst>
            </p:cNvPr>
            <p:cNvSpPr/>
            <p:nvPr/>
          </p:nvSpPr>
          <p:spPr>
            <a:xfrm>
              <a:off x="7702732" y="1776549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90CEEE9-B84D-C0C8-FE1B-C8B3F9332401}"/>
                </a:ext>
              </a:extLst>
            </p:cNvPr>
            <p:cNvSpPr/>
            <p:nvPr/>
          </p:nvSpPr>
          <p:spPr>
            <a:xfrm>
              <a:off x="8743406" y="133676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13146E2-BAA7-FFCD-8F6C-66FDC1202D1C}"/>
                </a:ext>
              </a:extLst>
            </p:cNvPr>
            <p:cNvSpPr/>
            <p:nvPr/>
          </p:nvSpPr>
          <p:spPr>
            <a:xfrm>
              <a:off x="10016471" y="133676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6CCE58E-9B67-4EF8-88FF-0DF7265C5082}"/>
                </a:ext>
              </a:extLst>
            </p:cNvPr>
            <p:cNvSpPr/>
            <p:nvPr/>
          </p:nvSpPr>
          <p:spPr>
            <a:xfrm>
              <a:off x="10961351" y="297833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AFB225B-58C5-097B-3DA9-D71FB4CD3216}"/>
                </a:ext>
              </a:extLst>
            </p:cNvPr>
            <p:cNvSpPr/>
            <p:nvPr/>
          </p:nvSpPr>
          <p:spPr>
            <a:xfrm>
              <a:off x="10181933" y="539931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D7EF93E-822C-FC1F-1098-94D81B6B6EE7}"/>
                </a:ext>
              </a:extLst>
            </p:cNvPr>
            <p:cNvSpPr/>
            <p:nvPr/>
          </p:nvSpPr>
          <p:spPr>
            <a:xfrm>
              <a:off x="9010631" y="4733109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942E17B-95C6-E0B8-6F59-E3A1EAD7B149}"/>
                </a:ext>
              </a:extLst>
            </p:cNvPr>
            <p:cNvSpPr/>
            <p:nvPr/>
          </p:nvSpPr>
          <p:spPr>
            <a:xfrm>
              <a:off x="7221020" y="527739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3E609F4-4DEA-B66A-9BB8-D2A3159A1270}"/>
                </a:ext>
              </a:extLst>
            </p:cNvPr>
            <p:cNvSpPr/>
            <p:nvPr/>
          </p:nvSpPr>
          <p:spPr>
            <a:xfrm>
              <a:off x="5803137" y="5381897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3D584A09-5B14-7FBE-6F2E-23D67E26C176}"/>
                </a:ext>
              </a:extLst>
            </p:cNvPr>
            <p:cNvSpPr/>
            <p:nvPr/>
          </p:nvSpPr>
          <p:spPr>
            <a:xfrm>
              <a:off x="4628608" y="485502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AAF245D-DF8C-65F2-C2A4-C5E64CB00FCE}"/>
                </a:ext>
              </a:extLst>
            </p:cNvPr>
            <p:cNvSpPr/>
            <p:nvPr/>
          </p:nvSpPr>
          <p:spPr>
            <a:xfrm>
              <a:off x="6013269" y="364453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D1C9BF9-9539-82C3-E6F5-8117270F0B58}"/>
                </a:ext>
              </a:extLst>
            </p:cNvPr>
            <p:cNvSpPr/>
            <p:nvPr/>
          </p:nvSpPr>
          <p:spPr>
            <a:xfrm>
              <a:off x="6296297" y="3914502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81543D7-C4F4-59A9-550A-DFFEB1B9E01E}"/>
                </a:ext>
              </a:extLst>
            </p:cNvPr>
            <p:cNvSpPr/>
            <p:nvPr/>
          </p:nvSpPr>
          <p:spPr>
            <a:xfrm>
              <a:off x="5895704" y="415834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2D6A67A-9344-E72F-AAE5-8BD5E2C55685}"/>
                </a:ext>
              </a:extLst>
            </p:cNvPr>
            <p:cNvSpPr/>
            <p:nvPr/>
          </p:nvSpPr>
          <p:spPr>
            <a:xfrm>
              <a:off x="4657477" y="4402180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A461ACA-7D0A-A78C-0F39-E978E9CDE572}"/>
                </a:ext>
              </a:extLst>
            </p:cNvPr>
            <p:cNvSpPr/>
            <p:nvPr/>
          </p:nvSpPr>
          <p:spPr>
            <a:xfrm>
              <a:off x="5139032" y="4985654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4C24413-E292-2B2A-DE87-4624D9309098}"/>
                </a:ext>
              </a:extLst>
            </p:cNvPr>
            <p:cNvSpPr/>
            <p:nvPr/>
          </p:nvSpPr>
          <p:spPr>
            <a:xfrm>
              <a:off x="4574746" y="255014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2D4440D-529B-3735-AE94-674719D10F7F}"/>
                </a:ext>
              </a:extLst>
            </p:cNvPr>
            <p:cNvSpPr/>
            <p:nvPr/>
          </p:nvSpPr>
          <p:spPr>
            <a:xfrm>
              <a:off x="5807493" y="246741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DA26E44D-A8C3-A2A7-AF49-C71AFA6E8906}"/>
                </a:ext>
              </a:extLst>
            </p:cNvPr>
            <p:cNvSpPr/>
            <p:nvPr/>
          </p:nvSpPr>
          <p:spPr>
            <a:xfrm>
              <a:off x="6660933" y="237450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FE44002-A3EA-532E-5CB6-BF18C66FC369}"/>
                </a:ext>
              </a:extLst>
            </p:cNvPr>
            <p:cNvSpPr/>
            <p:nvPr/>
          </p:nvSpPr>
          <p:spPr>
            <a:xfrm>
              <a:off x="7315768" y="245288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5B77344-061F-65FB-E979-B756A73D58B0}"/>
                </a:ext>
              </a:extLst>
            </p:cNvPr>
            <p:cNvSpPr/>
            <p:nvPr/>
          </p:nvSpPr>
          <p:spPr>
            <a:xfrm>
              <a:off x="8975235" y="237450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E4FF0657-879C-7A3D-6F64-E1D14917B8C4}"/>
                </a:ext>
              </a:extLst>
            </p:cNvPr>
            <p:cNvSpPr/>
            <p:nvPr/>
          </p:nvSpPr>
          <p:spPr>
            <a:xfrm>
              <a:off x="7433015" y="465908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B28A7B1-AC71-8FB1-C8E7-68ED465E5E99}"/>
                </a:ext>
              </a:extLst>
            </p:cNvPr>
            <p:cNvSpPr/>
            <p:nvPr/>
          </p:nvSpPr>
          <p:spPr>
            <a:xfrm>
              <a:off x="5216604" y="427155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EDD4D57-631A-622D-D834-0AFE55BA4F1E}"/>
                </a:ext>
              </a:extLst>
            </p:cNvPr>
            <p:cNvSpPr/>
            <p:nvPr/>
          </p:nvSpPr>
          <p:spPr>
            <a:xfrm>
              <a:off x="10099202" y="414963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42A07B7-7CCE-6CD1-CF05-FBE29196DF24}"/>
                </a:ext>
              </a:extLst>
            </p:cNvPr>
            <p:cNvSpPr/>
            <p:nvPr/>
          </p:nvSpPr>
          <p:spPr>
            <a:xfrm>
              <a:off x="4583374" y="3820177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B54C462C-A6F8-1559-1B2C-9E77A85AB315}"/>
                </a:ext>
              </a:extLst>
            </p:cNvPr>
            <p:cNvSpPr/>
            <p:nvPr/>
          </p:nvSpPr>
          <p:spPr>
            <a:xfrm>
              <a:off x="5780238" y="3792583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774D1E5-D49F-049B-610B-716FE452F109}"/>
              </a:ext>
            </a:extLst>
          </p:cNvPr>
          <p:cNvSpPr txBox="1"/>
          <p:nvPr/>
        </p:nvSpPr>
        <p:spPr>
          <a:xfrm>
            <a:off x="444137" y="938385"/>
            <a:ext cx="455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European suggested BlauWind solution</a:t>
            </a:r>
            <a:endParaRPr lang="ru-UA" b="1" dirty="0">
              <a:solidFill>
                <a:srgbClr val="004899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D8419EC-4399-1D35-3A59-1C6D7FB2A3AD}"/>
              </a:ext>
            </a:extLst>
          </p:cNvPr>
          <p:cNvSpPr/>
          <p:nvPr/>
        </p:nvSpPr>
        <p:spPr>
          <a:xfrm>
            <a:off x="9777744" y="415911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5B0084B-E990-1450-30E2-730DD90A2217}"/>
              </a:ext>
            </a:extLst>
          </p:cNvPr>
          <p:cNvSpPr/>
          <p:nvPr/>
        </p:nvSpPr>
        <p:spPr>
          <a:xfrm>
            <a:off x="374514" y="188911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E70884C-BBA4-0B57-EFD2-8DD3C8CD5EB7}"/>
              </a:ext>
            </a:extLst>
          </p:cNvPr>
          <p:cNvSpPr/>
          <p:nvPr/>
        </p:nvSpPr>
        <p:spPr>
          <a:xfrm>
            <a:off x="380560" y="261310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8AF6F34-0B9D-311B-DFF1-BB0ADDE57991}"/>
              </a:ext>
            </a:extLst>
          </p:cNvPr>
          <p:cNvSpPr/>
          <p:nvPr/>
        </p:nvSpPr>
        <p:spPr>
          <a:xfrm>
            <a:off x="374514" y="330090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05A1991-73A1-2C16-52D9-AD6CF5C93309}"/>
              </a:ext>
            </a:extLst>
          </p:cNvPr>
          <p:cNvSpPr/>
          <p:nvPr/>
        </p:nvSpPr>
        <p:spPr>
          <a:xfrm>
            <a:off x="379996" y="474616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BA004A0-A634-BCB9-BFCD-A716B2DAE164}"/>
              </a:ext>
            </a:extLst>
          </p:cNvPr>
          <p:cNvSpPr/>
          <p:nvPr/>
        </p:nvSpPr>
        <p:spPr>
          <a:xfrm>
            <a:off x="374514" y="5429795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9ED86BB-4203-9A6B-A9A7-4B6401143640}"/>
              </a:ext>
            </a:extLst>
          </p:cNvPr>
          <p:cNvSpPr/>
          <p:nvPr/>
        </p:nvSpPr>
        <p:spPr>
          <a:xfrm>
            <a:off x="4898091" y="3301971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3EA4365-CD89-0836-2C02-366525A4AE91}"/>
              </a:ext>
            </a:extLst>
          </p:cNvPr>
          <p:cNvSpPr/>
          <p:nvPr/>
        </p:nvSpPr>
        <p:spPr>
          <a:xfrm>
            <a:off x="374514" y="407707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EECCD7-1294-C7E2-93B8-882E8901DDE7}"/>
              </a:ext>
            </a:extLst>
          </p:cNvPr>
          <p:cNvSpPr txBox="1"/>
          <p:nvPr/>
        </p:nvSpPr>
        <p:spPr>
          <a:xfrm>
            <a:off x="687996" y="18419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BlauWind unit</a:t>
            </a:r>
            <a:endParaRPr lang="ru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0899EA-EBA9-ADA5-7813-43655E3C1248}"/>
              </a:ext>
            </a:extLst>
          </p:cNvPr>
          <p:cNvSpPr txBox="1"/>
          <p:nvPr/>
        </p:nvSpPr>
        <p:spPr>
          <a:xfrm>
            <a:off x="687996" y="25625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valve connectors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ED821E-93B8-2321-B9B8-2FEB06221B6F}"/>
              </a:ext>
            </a:extLst>
          </p:cNvPr>
          <p:cNvSpPr txBox="1"/>
          <p:nvPr/>
        </p:nvSpPr>
        <p:spPr>
          <a:xfrm>
            <a:off x="690558" y="328313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air distribution box</a:t>
            </a:r>
            <a:endParaRPr lang="ru-U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FB089F-43D6-D473-522F-16057562F7C5}"/>
              </a:ext>
            </a:extLst>
          </p:cNvPr>
          <p:cNvSpPr txBox="1"/>
          <p:nvPr/>
        </p:nvSpPr>
        <p:spPr>
          <a:xfrm>
            <a:off x="761090" y="4034636"/>
            <a:ext cx="336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Slot diffuser for recirculation air</a:t>
            </a:r>
            <a:endParaRPr lang="ru-UA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DD632D-8F17-7FBA-7CE4-1F3120D08570}"/>
              </a:ext>
            </a:extLst>
          </p:cNvPr>
          <p:cNvSpPr txBox="1"/>
          <p:nvPr/>
        </p:nvSpPr>
        <p:spPr>
          <a:xfrm>
            <a:off x="880002" y="465372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air ducts</a:t>
            </a:r>
            <a:endParaRPr lang="ru-U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87069E-D4FB-10FC-A048-432B0C51847A}"/>
              </a:ext>
            </a:extLst>
          </p:cNvPr>
          <p:cNvSpPr txBox="1"/>
          <p:nvPr/>
        </p:nvSpPr>
        <p:spPr>
          <a:xfrm>
            <a:off x="922039" y="533478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Insulated ducts, foil or EPP</a:t>
            </a:r>
            <a:endParaRPr lang="ru-UA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1283C3-B52C-DDED-6390-89D61BCAB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687" y="3150928"/>
            <a:ext cx="824157" cy="63373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5230DE8-13AC-A75C-345F-0395E2E56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467" y="2429193"/>
            <a:ext cx="747287" cy="61165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FB6EC34-EBD0-7874-B318-9D408E76F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061" y="4349607"/>
            <a:ext cx="993786" cy="4360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CD8743-6F33-EBD6-BC35-413CC622D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784" y="5673634"/>
            <a:ext cx="874652" cy="5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774D1E5-D49F-049B-610B-716FE452F109}"/>
              </a:ext>
            </a:extLst>
          </p:cNvPr>
          <p:cNvSpPr txBox="1"/>
          <p:nvPr/>
        </p:nvSpPr>
        <p:spPr>
          <a:xfrm>
            <a:off x="444137" y="938385"/>
            <a:ext cx="455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European suggested BlauWind solution</a:t>
            </a:r>
            <a:endParaRPr lang="ru-UA" b="1" dirty="0">
              <a:solidFill>
                <a:srgbClr val="0048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C3BF7-125E-4D1B-905F-BD14F523C491}"/>
              </a:ext>
            </a:extLst>
          </p:cNvPr>
          <p:cNvSpPr txBox="1"/>
          <p:nvPr/>
        </p:nvSpPr>
        <p:spPr>
          <a:xfrm>
            <a:off x="747529" y="2008860"/>
            <a:ext cx="4483920" cy="3074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Unit price </a:t>
            </a:r>
            <a:r>
              <a:rPr lang="en-US" sz="2000" b="1" dirty="0">
                <a:solidFill>
                  <a:srgbClr val="004899"/>
                </a:solidFill>
              </a:rPr>
              <a:t>~ EUR 3400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Components price </a:t>
            </a:r>
            <a:r>
              <a:rPr lang="en-US" sz="2000" b="1" dirty="0">
                <a:solidFill>
                  <a:srgbClr val="004899"/>
                </a:solidFill>
              </a:rPr>
              <a:t>~ EUR 1100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Mounting price </a:t>
            </a:r>
            <a:r>
              <a:rPr lang="en-US" sz="2000" b="1" dirty="0">
                <a:solidFill>
                  <a:srgbClr val="004899"/>
                </a:solidFill>
              </a:rPr>
              <a:t>~ EUR 1500 – 2500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4899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Overall project price ~ EUR 6500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FD17FCC-7CCE-CDC7-3BB0-17DE05D9B220}"/>
              </a:ext>
            </a:extLst>
          </p:cNvPr>
          <p:cNvGrpSpPr/>
          <p:nvPr/>
        </p:nvGrpSpPr>
        <p:grpSpPr>
          <a:xfrm>
            <a:off x="5529125" y="1565018"/>
            <a:ext cx="6512245" cy="3727963"/>
            <a:chOff x="3950465" y="1002917"/>
            <a:chExt cx="7669996" cy="485216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6042948-9532-43FE-79B4-30D9D487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0465" y="1002917"/>
              <a:ext cx="7669996" cy="4852166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A75677-A1F7-233C-B097-BC8DB8E9A9C4}"/>
                </a:ext>
              </a:extLst>
            </p:cNvPr>
            <p:cNvSpPr/>
            <p:nvPr/>
          </p:nvSpPr>
          <p:spPr>
            <a:xfrm>
              <a:off x="5462376" y="3792583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0E1CF33-7644-50AD-42BB-35C68A9C93B3}"/>
                </a:ext>
              </a:extLst>
            </p:cNvPr>
            <p:cNvSpPr/>
            <p:nvPr/>
          </p:nvSpPr>
          <p:spPr>
            <a:xfrm>
              <a:off x="4794070" y="145868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9BD1E33-E36B-444A-59DC-2C871D17D0B1}"/>
                </a:ext>
              </a:extLst>
            </p:cNvPr>
            <p:cNvSpPr/>
            <p:nvPr/>
          </p:nvSpPr>
          <p:spPr>
            <a:xfrm>
              <a:off x="5637675" y="145868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26D36727-75E5-D7F7-C6B3-03726C479FD4}"/>
                </a:ext>
              </a:extLst>
            </p:cNvPr>
            <p:cNvSpPr/>
            <p:nvPr/>
          </p:nvSpPr>
          <p:spPr>
            <a:xfrm>
              <a:off x="6826395" y="1776549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1BD17059-64A5-5DEA-30AF-849602040B9D}"/>
                </a:ext>
              </a:extLst>
            </p:cNvPr>
            <p:cNvSpPr/>
            <p:nvPr/>
          </p:nvSpPr>
          <p:spPr>
            <a:xfrm>
              <a:off x="7702732" y="1776549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CA0ADB4-B947-FDB6-CC2E-A4E8478EC1B6}"/>
                </a:ext>
              </a:extLst>
            </p:cNvPr>
            <p:cNvSpPr/>
            <p:nvPr/>
          </p:nvSpPr>
          <p:spPr>
            <a:xfrm>
              <a:off x="8743406" y="133676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0C44F3B-B0AD-CA5B-9887-C956B8E33E7D}"/>
                </a:ext>
              </a:extLst>
            </p:cNvPr>
            <p:cNvSpPr/>
            <p:nvPr/>
          </p:nvSpPr>
          <p:spPr>
            <a:xfrm>
              <a:off x="10016471" y="133676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AF16D052-6940-2CF8-4E52-036180B16975}"/>
                </a:ext>
              </a:extLst>
            </p:cNvPr>
            <p:cNvSpPr/>
            <p:nvPr/>
          </p:nvSpPr>
          <p:spPr>
            <a:xfrm>
              <a:off x="10961351" y="297833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72EF54E9-A29F-3FB7-A47A-A9658BD915AD}"/>
                </a:ext>
              </a:extLst>
            </p:cNvPr>
            <p:cNvSpPr/>
            <p:nvPr/>
          </p:nvSpPr>
          <p:spPr>
            <a:xfrm>
              <a:off x="10181933" y="539931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25959F87-22F9-ECA9-A1AC-D1F5E22DE0AF}"/>
                </a:ext>
              </a:extLst>
            </p:cNvPr>
            <p:cNvSpPr/>
            <p:nvPr/>
          </p:nvSpPr>
          <p:spPr>
            <a:xfrm>
              <a:off x="9010631" y="4733109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DDB9E14A-43AE-E6E8-E95B-72F0C8E1C079}"/>
                </a:ext>
              </a:extLst>
            </p:cNvPr>
            <p:cNvSpPr/>
            <p:nvPr/>
          </p:nvSpPr>
          <p:spPr>
            <a:xfrm>
              <a:off x="7221020" y="527739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9CED9D64-FA57-C2FF-6BE5-6D5F57AE35FB}"/>
                </a:ext>
              </a:extLst>
            </p:cNvPr>
            <p:cNvSpPr/>
            <p:nvPr/>
          </p:nvSpPr>
          <p:spPr>
            <a:xfrm>
              <a:off x="5803137" y="5381897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00834B93-ED47-506E-1A2C-100521B20D43}"/>
                </a:ext>
              </a:extLst>
            </p:cNvPr>
            <p:cNvSpPr/>
            <p:nvPr/>
          </p:nvSpPr>
          <p:spPr>
            <a:xfrm>
              <a:off x="4628608" y="485502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819F05AA-7CA9-7501-926A-BFA49DC67EBE}"/>
                </a:ext>
              </a:extLst>
            </p:cNvPr>
            <p:cNvSpPr/>
            <p:nvPr/>
          </p:nvSpPr>
          <p:spPr>
            <a:xfrm>
              <a:off x="6013269" y="364453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7EAEFEC3-6821-14E4-7FB3-A59D637FF28C}"/>
                </a:ext>
              </a:extLst>
            </p:cNvPr>
            <p:cNvSpPr/>
            <p:nvPr/>
          </p:nvSpPr>
          <p:spPr>
            <a:xfrm>
              <a:off x="6296297" y="3914502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7F34B6FE-4C69-BC0D-6DBF-3E4906E3BF43}"/>
                </a:ext>
              </a:extLst>
            </p:cNvPr>
            <p:cNvSpPr/>
            <p:nvPr/>
          </p:nvSpPr>
          <p:spPr>
            <a:xfrm>
              <a:off x="5895704" y="415834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2F63BB10-89C0-1AD4-991E-D1FEB920F0D4}"/>
                </a:ext>
              </a:extLst>
            </p:cNvPr>
            <p:cNvSpPr/>
            <p:nvPr/>
          </p:nvSpPr>
          <p:spPr>
            <a:xfrm>
              <a:off x="4657477" y="4402180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752AB664-6264-10F9-AC59-14D3EFFF4239}"/>
                </a:ext>
              </a:extLst>
            </p:cNvPr>
            <p:cNvSpPr/>
            <p:nvPr/>
          </p:nvSpPr>
          <p:spPr>
            <a:xfrm>
              <a:off x="5139032" y="4985654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8EE3D5E1-3BB4-0F28-1DC8-8EC895DC3324}"/>
                </a:ext>
              </a:extLst>
            </p:cNvPr>
            <p:cNvSpPr/>
            <p:nvPr/>
          </p:nvSpPr>
          <p:spPr>
            <a:xfrm>
              <a:off x="4574746" y="2550146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7A3A0964-EFCA-73C4-85AB-D0BD19D28CA9}"/>
                </a:ext>
              </a:extLst>
            </p:cNvPr>
            <p:cNvSpPr/>
            <p:nvPr/>
          </p:nvSpPr>
          <p:spPr>
            <a:xfrm>
              <a:off x="5807493" y="246741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BD4B023-878A-4C3A-3ABF-A3DBCA027A39}"/>
                </a:ext>
              </a:extLst>
            </p:cNvPr>
            <p:cNvSpPr/>
            <p:nvPr/>
          </p:nvSpPr>
          <p:spPr>
            <a:xfrm>
              <a:off x="6660933" y="237450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B92F0049-FEAA-B4B0-6A3A-BEDD48FB9770}"/>
                </a:ext>
              </a:extLst>
            </p:cNvPr>
            <p:cNvSpPr/>
            <p:nvPr/>
          </p:nvSpPr>
          <p:spPr>
            <a:xfrm>
              <a:off x="7315768" y="245288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45E12BAF-E189-242C-A724-66CCCF69FA54}"/>
                </a:ext>
              </a:extLst>
            </p:cNvPr>
            <p:cNvSpPr/>
            <p:nvPr/>
          </p:nvSpPr>
          <p:spPr>
            <a:xfrm>
              <a:off x="8975235" y="2374508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6EEC5663-53DE-9B4A-9F21-48F2759A30DD}"/>
                </a:ext>
              </a:extLst>
            </p:cNvPr>
            <p:cNvSpPr/>
            <p:nvPr/>
          </p:nvSpPr>
          <p:spPr>
            <a:xfrm>
              <a:off x="7433015" y="4659085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3416B9FB-205B-3D7B-2CA9-5AF2E65B4AB6}"/>
                </a:ext>
              </a:extLst>
            </p:cNvPr>
            <p:cNvSpPr/>
            <p:nvPr/>
          </p:nvSpPr>
          <p:spPr>
            <a:xfrm>
              <a:off x="5216604" y="427155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F03EFDF8-16E9-0BA6-E1D6-497C66F8009C}"/>
                </a:ext>
              </a:extLst>
            </p:cNvPr>
            <p:cNvSpPr/>
            <p:nvPr/>
          </p:nvSpPr>
          <p:spPr>
            <a:xfrm>
              <a:off x="10099202" y="4149631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10DCD71F-92ED-E0BF-45DD-119CBCC3DE37}"/>
                </a:ext>
              </a:extLst>
            </p:cNvPr>
            <p:cNvSpPr/>
            <p:nvPr/>
          </p:nvSpPr>
          <p:spPr>
            <a:xfrm>
              <a:off x="4583374" y="3820177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8CEE60AA-55DD-6DE3-2AE8-4BB2E4F940BA}"/>
                </a:ext>
              </a:extLst>
            </p:cNvPr>
            <p:cNvSpPr/>
            <p:nvPr/>
          </p:nvSpPr>
          <p:spPr>
            <a:xfrm>
              <a:off x="5780238" y="3792583"/>
              <a:ext cx="165462" cy="2438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71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C1BF1-7BD7-E825-07C3-AE8B402C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11" y="805109"/>
            <a:ext cx="8226253" cy="5247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104502" y="668747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European basic solution with splits</a:t>
            </a:r>
            <a:endParaRPr lang="ru-UA" b="1" dirty="0">
              <a:solidFill>
                <a:srgbClr val="00489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82180B-6A04-4DA0-A941-041B897799A8}"/>
              </a:ext>
            </a:extLst>
          </p:cNvPr>
          <p:cNvSpPr/>
          <p:nvPr/>
        </p:nvSpPr>
        <p:spPr>
          <a:xfrm>
            <a:off x="374514" y="188911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648F0-8035-B132-8150-5D23AF2021A4}"/>
              </a:ext>
            </a:extLst>
          </p:cNvPr>
          <p:cNvSpPr/>
          <p:nvPr/>
        </p:nvSpPr>
        <p:spPr>
          <a:xfrm>
            <a:off x="380560" y="261310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8F411A-CE71-1D8A-E797-4A23CE376615}"/>
              </a:ext>
            </a:extLst>
          </p:cNvPr>
          <p:cNvSpPr/>
          <p:nvPr/>
        </p:nvSpPr>
        <p:spPr>
          <a:xfrm>
            <a:off x="374514" y="330090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DE258C-1101-7F66-7850-1133B67661B3}"/>
              </a:ext>
            </a:extLst>
          </p:cNvPr>
          <p:cNvSpPr/>
          <p:nvPr/>
        </p:nvSpPr>
        <p:spPr>
          <a:xfrm>
            <a:off x="379996" y="474616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680A71-ABCA-2CEA-8878-9CC51D4504BC}"/>
              </a:ext>
            </a:extLst>
          </p:cNvPr>
          <p:cNvSpPr/>
          <p:nvPr/>
        </p:nvSpPr>
        <p:spPr>
          <a:xfrm>
            <a:off x="374514" y="5429795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C49D9F-0F2E-D0DB-4EBE-4DE8B3AA5013}"/>
              </a:ext>
            </a:extLst>
          </p:cNvPr>
          <p:cNvSpPr/>
          <p:nvPr/>
        </p:nvSpPr>
        <p:spPr>
          <a:xfrm>
            <a:off x="374514" y="407707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906D11-DDAE-4F41-6940-EA2329F462DD}"/>
              </a:ext>
            </a:extLst>
          </p:cNvPr>
          <p:cNvSpPr/>
          <p:nvPr/>
        </p:nvSpPr>
        <p:spPr>
          <a:xfrm>
            <a:off x="4524148" y="395515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F6B36-4E31-56C9-CBD7-6F8911EA35B9}"/>
              </a:ext>
            </a:extLst>
          </p:cNvPr>
          <p:cNvSpPr txBox="1"/>
          <p:nvPr/>
        </p:nvSpPr>
        <p:spPr>
          <a:xfrm>
            <a:off x="809644" y="18263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AHU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F67C-A22C-AF67-5F66-54F6D9ED23B0}"/>
              </a:ext>
            </a:extLst>
          </p:cNvPr>
          <p:cNvSpPr txBox="1"/>
          <p:nvPr/>
        </p:nvSpPr>
        <p:spPr>
          <a:xfrm>
            <a:off x="687996" y="25625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valve connectors</a:t>
            </a:r>
            <a:endParaRPr lang="ru-UA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E73C6B-78B4-27CD-85C7-62712BED2FB7}"/>
              </a:ext>
            </a:extLst>
          </p:cNvPr>
          <p:cNvSpPr/>
          <p:nvPr/>
        </p:nvSpPr>
        <p:spPr>
          <a:xfrm>
            <a:off x="5697143" y="124150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E0321C-6EA7-66B5-5693-5331A7EF9CA2}"/>
              </a:ext>
            </a:extLst>
          </p:cNvPr>
          <p:cNvSpPr/>
          <p:nvPr/>
        </p:nvSpPr>
        <p:spPr>
          <a:xfrm>
            <a:off x="7747506" y="148534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928F73-AEC1-5BA0-0D33-4E1499EDF637}"/>
              </a:ext>
            </a:extLst>
          </p:cNvPr>
          <p:cNvSpPr/>
          <p:nvPr/>
        </p:nvSpPr>
        <p:spPr>
          <a:xfrm>
            <a:off x="10216386" y="98913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1AFD75E-C6CE-6353-5C92-8632CE99E153}"/>
              </a:ext>
            </a:extLst>
          </p:cNvPr>
          <p:cNvSpPr/>
          <p:nvPr/>
        </p:nvSpPr>
        <p:spPr>
          <a:xfrm>
            <a:off x="11421273" y="285694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E2959-3BD8-B9CF-2578-792940203520}"/>
              </a:ext>
            </a:extLst>
          </p:cNvPr>
          <p:cNvSpPr/>
          <p:nvPr/>
        </p:nvSpPr>
        <p:spPr>
          <a:xfrm>
            <a:off x="9135273" y="486808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7F4B0F-BF9D-F294-ECB8-B0575D60E171}"/>
              </a:ext>
            </a:extLst>
          </p:cNvPr>
          <p:cNvSpPr/>
          <p:nvPr/>
        </p:nvSpPr>
        <p:spPr>
          <a:xfrm>
            <a:off x="11090347" y="5429794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AACD29-6C40-5A05-8F2B-4C9DBEF50192}"/>
              </a:ext>
            </a:extLst>
          </p:cNvPr>
          <p:cNvSpPr/>
          <p:nvPr/>
        </p:nvSpPr>
        <p:spPr>
          <a:xfrm>
            <a:off x="7534127" y="5307874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04F724-072B-5D42-7647-F4F3283739C0}"/>
              </a:ext>
            </a:extLst>
          </p:cNvPr>
          <p:cNvSpPr/>
          <p:nvPr/>
        </p:nvSpPr>
        <p:spPr>
          <a:xfrm>
            <a:off x="5614412" y="537265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949E4DE-D9E4-1A24-482B-706F76BECD34}"/>
              </a:ext>
            </a:extLst>
          </p:cNvPr>
          <p:cNvSpPr/>
          <p:nvPr/>
        </p:nvSpPr>
        <p:spPr>
          <a:xfrm>
            <a:off x="4076733" y="474616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09EB2-48C6-E47B-E427-92681708AA34}"/>
              </a:ext>
            </a:extLst>
          </p:cNvPr>
          <p:cNvSpPr txBox="1"/>
          <p:nvPr/>
        </p:nvSpPr>
        <p:spPr>
          <a:xfrm>
            <a:off x="687996" y="3238155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air distribution box</a:t>
            </a:r>
            <a:endParaRPr lang="ru-UA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83F7F8C-8E3C-9E07-37CE-7463A9E56748}"/>
              </a:ext>
            </a:extLst>
          </p:cNvPr>
          <p:cNvSpPr/>
          <p:nvPr/>
        </p:nvSpPr>
        <p:spPr>
          <a:xfrm>
            <a:off x="5290502" y="360748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6D5CC2C-D724-3C17-899C-BE471D783A30}"/>
              </a:ext>
            </a:extLst>
          </p:cNvPr>
          <p:cNvSpPr/>
          <p:nvPr/>
        </p:nvSpPr>
        <p:spPr>
          <a:xfrm>
            <a:off x="5207771" y="4278841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5A54D31-81F0-E553-0D39-571F3DFD534E}"/>
              </a:ext>
            </a:extLst>
          </p:cNvPr>
          <p:cNvSpPr/>
          <p:nvPr/>
        </p:nvSpPr>
        <p:spPr>
          <a:xfrm>
            <a:off x="4496668" y="1174441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E629B3-EA5C-00C4-1E2E-FDB065360A3C}"/>
              </a:ext>
            </a:extLst>
          </p:cNvPr>
          <p:cNvSpPr/>
          <p:nvPr/>
        </p:nvSpPr>
        <p:spPr>
          <a:xfrm>
            <a:off x="6381569" y="153376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0C7E821-8B8F-26C5-D8D7-2B215644F6E0}"/>
              </a:ext>
            </a:extLst>
          </p:cNvPr>
          <p:cNvSpPr/>
          <p:nvPr/>
        </p:nvSpPr>
        <p:spPr>
          <a:xfrm>
            <a:off x="8868796" y="997664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57B9FC0-21D3-412F-C636-C3F05B8EBABB}"/>
              </a:ext>
            </a:extLst>
          </p:cNvPr>
          <p:cNvSpPr/>
          <p:nvPr/>
        </p:nvSpPr>
        <p:spPr>
          <a:xfrm>
            <a:off x="9807141" y="561649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80B974-0CA8-183A-B6B3-61EB0F56D59A}"/>
              </a:ext>
            </a:extLst>
          </p:cNvPr>
          <p:cNvSpPr txBox="1"/>
          <p:nvPr/>
        </p:nvSpPr>
        <p:spPr>
          <a:xfrm>
            <a:off x="809644" y="401433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system AC</a:t>
            </a:r>
            <a:endParaRPr lang="ru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889BD8-0EB5-42CE-D388-432CB633ED6A}"/>
              </a:ext>
            </a:extLst>
          </p:cNvPr>
          <p:cNvSpPr txBox="1"/>
          <p:nvPr/>
        </p:nvSpPr>
        <p:spPr>
          <a:xfrm>
            <a:off x="809644" y="468342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air ducts</a:t>
            </a:r>
            <a:endParaRPr lang="ru-UA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B76BB5E-B38B-487A-6AE6-F4892E3450ED}"/>
              </a:ext>
            </a:extLst>
          </p:cNvPr>
          <p:cNvSpPr/>
          <p:nvPr/>
        </p:nvSpPr>
        <p:spPr>
          <a:xfrm>
            <a:off x="6096000" y="3892411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252D9AD-1149-8492-9712-280C1BDD56AA}"/>
              </a:ext>
            </a:extLst>
          </p:cNvPr>
          <p:cNvSpPr/>
          <p:nvPr/>
        </p:nvSpPr>
        <p:spPr>
          <a:xfrm>
            <a:off x="5704622" y="4513971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B0D8AD-4FFB-7BB6-D3DE-25685A2D98B0}"/>
              </a:ext>
            </a:extLst>
          </p:cNvPr>
          <p:cNvSpPr txBox="1"/>
          <p:nvPr/>
        </p:nvSpPr>
        <p:spPr>
          <a:xfrm>
            <a:off x="614436" y="537701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Insulated ducts, foil or EPP</a:t>
            </a:r>
            <a:endParaRPr lang="ru-UA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DD0181D-6675-C7C8-3211-C15C668704F5}"/>
              </a:ext>
            </a:extLst>
          </p:cNvPr>
          <p:cNvSpPr/>
          <p:nvPr/>
        </p:nvSpPr>
        <p:spPr>
          <a:xfrm>
            <a:off x="3911271" y="395515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3BB199C-FC4E-D87D-98F0-F04E85B4843D}"/>
              </a:ext>
            </a:extLst>
          </p:cNvPr>
          <p:cNvSpPr/>
          <p:nvPr/>
        </p:nvSpPr>
        <p:spPr>
          <a:xfrm>
            <a:off x="4920904" y="3942826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483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18663" y="805109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European basic solution with splits</a:t>
            </a:r>
            <a:endParaRPr lang="ru-UA" b="1" dirty="0">
              <a:solidFill>
                <a:srgbClr val="0048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13DD8-B71B-0173-92E8-0582D813279D}"/>
              </a:ext>
            </a:extLst>
          </p:cNvPr>
          <p:cNvSpPr txBox="1"/>
          <p:nvPr/>
        </p:nvSpPr>
        <p:spPr>
          <a:xfrm>
            <a:off x="280939" y="1804930"/>
            <a:ext cx="4493538" cy="3690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Unit price </a:t>
            </a:r>
            <a:r>
              <a:rPr lang="en-US" sz="2000" b="1" dirty="0">
                <a:solidFill>
                  <a:srgbClr val="004899"/>
                </a:solidFill>
              </a:rPr>
              <a:t>~ EUR 2000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Components price </a:t>
            </a:r>
            <a:r>
              <a:rPr lang="en-US" sz="2000" b="1" dirty="0">
                <a:solidFill>
                  <a:srgbClr val="004899"/>
                </a:solidFill>
              </a:rPr>
              <a:t>~ EUR 500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Mounting price </a:t>
            </a:r>
            <a:r>
              <a:rPr lang="en-US" sz="2000" b="1" dirty="0">
                <a:solidFill>
                  <a:srgbClr val="004899"/>
                </a:solidFill>
              </a:rPr>
              <a:t>~ EUR 1500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 price </a:t>
            </a:r>
            <a:r>
              <a:rPr lang="en-US" sz="2000" b="1" dirty="0">
                <a:solidFill>
                  <a:srgbClr val="004899"/>
                </a:solidFill>
              </a:rPr>
              <a:t>~ EUR 1750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 mounting </a:t>
            </a:r>
            <a:r>
              <a:rPr lang="en-US" sz="2000" b="1" dirty="0">
                <a:solidFill>
                  <a:srgbClr val="004899"/>
                </a:solidFill>
              </a:rPr>
              <a:t>~ EUR 1800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Overall project price ~ EUR 7250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E2C71D8-B070-C57C-054D-AF7B873D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477" y="1362893"/>
            <a:ext cx="7131735" cy="45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2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82180B-6A04-4DA0-A941-041B897799A8}"/>
              </a:ext>
            </a:extLst>
          </p:cNvPr>
          <p:cNvSpPr/>
          <p:nvPr/>
        </p:nvSpPr>
        <p:spPr>
          <a:xfrm>
            <a:off x="374514" y="188911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6648F0-8035-B132-8150-5D23AF2021A4}"/>
              </a:ext>
            </a:extLst>
          </p:cNvPr>
          <p:cNvSpPr/>
          <p:nvPr/>
        </p:nvSpPr>
        <p:spPr>
          <a:xfrm>
            <a:off x="380560" y="261310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8F411A-CE71-1D8A-E797-4A23CE376615}"/>
              </a:ext>
            </a:extLst>
          </p:cNvPr>
          <p:cNvSpPr/>
          <p:nvPr/>
        </p:nvSpPr>
        <p:spPr>
          <a:xfrm>
            <a:off x="374514" y="330090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DE258C-1101-7F66-7850-1133B67661B3}"/>
              </a:ext>
            </a:extLst>
          </p:cNvPr>
          <p:cNvSpPr/>
          <p:nvPr/>
        </p:nvSpPr>
        <p:spPr>
          <a:xfrm>
            <a:off x="379996" y="474616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680A71-ABCA-2CEA-8878-9CC51D4504BC}"/>
              </a:ext>
            </a:extLst>
          </p:cNvPr>
          <p:cNvSpPr/>
          <p:nvPr/>
        </p:nvSpPr>
        <p:spPr>
          <a:xfrm>
            <a:off x="374514" y="5429795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1C49D9F-0F2E-D0DB-4EBE-4DE8B3AA5013}"/>
              </a:ext>
            </a:extLst>
          </p:cNvPr>
          <p:cNvSpPr/>
          <p:nvPr/>
        </p:nvSpPr>
        <p:spPr>
          <a:xfrm>
            <a:off x="374514" y="407707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6F6B36-4E31-56C9-CBD7-6F8911EA35B9}"/>
              </a:ext>
            </a:extLst>
          </p:cNvPr>
          <p:cNvSpPr txBox="1"/>
          <p:nvPr/>
        </p:nvSpPr>
        <p:spPr>
          <a:xfrm>
            <a:off x="809644" y="18263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AHU</a:t>
            </a:r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F67C-A22C-AF67-5F66-54F6D9ED23B0}"/>
              </a:ext>
            </a:extLst>
          </p:cNvPr>
          <p:cNvSpPr txBox="1"/>
          <p:nvPr/>
        </p:nvSpPr>
        <p:spPr>
          <a:xfrm>
            <a:off x="687996" y="2562522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valve connectors</a:t>
            </a:r>
            <a:endParaRPr lang="ru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309EB2-48C6-E47B-E427-92681708AA34}"/>
              </a:ext>
            </a:extLst>
          </p:cNvPr>
          <p:cNvSpPr txBox="1"/>
          <p:nvPr/>
        </p:nvSpPr>
        <p:spPr>
          <a:xfrm>
            <a:off x="687996" y="3238155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air distribution box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80B974-0CA8-183A-B6B3-61EB0F56D59A}"/>
              </a:ext>
            </a:extLst>
          </p:cNvPr>
          <p:cNvSpPr txBox="1"/>
          <p:nvPr/>
        </p:nvSpPr>
        <p:spPr>
          <a:xfrm>
            <a:off x="809644" y="4014331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Ducted AC</a:t>
            </a:r>
            <a:endParaRPr lang="ru-U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889BD8-0EB5-42CE-D388-432CB633ED6A}"/>
              </a:ext>
            </a:extLst>
          </p:cNvPr>
          <p:cNvSpPr txBox="1"/>
          <p:nvPr/>
        </p:nvSpPr>
        <p:spPr>
          <a:xfrm>
            <a:off x="809644" y="468342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BlauFast air ducts</a:t>
            </a:r>
            <a:endParaRPr lang="ru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B0D8AD-4FFB-7BB6-D3DE-25685A2D98B0}"/>
              </a:ext>
            </a:extLst>
          </p:cNvPr>
          <p:cNvSpPr txBox="1"/>
          <p:nvPr/>
        </p:nvSpPr>
        <p:spPr>
          <a:xfrm>
            <a:off x="614436" y="5377011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Insulated ducts, foil or EPP</a:t>
            </a:r>
            <a:endParaRPr lang="ru-UA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E9743BE-B607-4A86-332B-A7E8614F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976" y="782097"/>
            <a:ext cx="8212361" cy="528144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F4FE6A-94FD-4F1F-3A60-CDAFAFFC72BF}"/>
              </a:ext>
            </a:extLst>
          </p:cNvPr>
          <p:cNvSpPr/>
          <p:nvPr/>
        </p:nvSpPr>
        <p:spPr>
          <a:xfrm>
            <a:off x="4907326" y="348556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03FD969-61AA-3326-74D6-EC0E2BF3D1DF}"/>
              </a:ext>
            </a:extLst>
          </p:cNvPr>
          <p:cNvSpPr/>
          <p:nvPr/>
        </p:nvSpPr>
        <p:spPr>
          <a:xfrm>
            <a:off x="4820722" y="396013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2315991-EC64-48A6-04D5-8D9C67AF375C}"/>
              </a:ext>
            </a:extLst>
          </p:cNvPr>
          <p:cNvSpPr/>
          <p:nvPr/>
        </p:nvSpPr>
        <p:spPr>
          <a:xfrm>
            <a:off x="5930538" y="1267629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1E6819B-6A90-B376-EAD8-24B1C87A95BF}"/>
              </a:ext>
            </a:extLst>
          </p:cNvPr>
          <p:cNvSpPr/>
          <p:nvPr/>
        </p:nvSpPr>
        <p:spPr>
          <a:xfrm>
            <a:off x="7982831" y="151146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6088A3D-6890-8BB9-BBD2-6693D1B7B401}"/>
              </a:ext>
            </a:extLst>
          </p:cNvPr>
          <p:cNvSpPr/>
          <p:nvPr/>
        </p:nvSpPr>
        <p:spPr>
          <a:xfrm>
            <a:off x="10477837" y="98042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78789DA-709C-0204-D52F-58BBEB18FDD8}"/>
              </a:ext>
            </a:extLst>
          </p:cNvPr>
          <p:cNvSpPr/>
          <p:nvPr/>
        </p:nvSpPr>
        <p:spPr>
          <a:xfrm>
            <a:off x="11645978" y="2856942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C2FC15D-356D-614F-E266-41B3D646E706}"/>
              </a:ext>
            </a:extLst>
          </p:cNvPr>
          <p:cNvSpPr/>
          <p:nvPr/>
        </p:nvSpPr>
        <p:spPr>
          <a:xfrm>
            <a:off x="11319407" y="5483653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D23F2F-4EF2-A868-D7E9-3EDE951DF12F}"/>
              </a:ext>
            </a:extLst>
          </p:cNvPr>
          <p:cNvSpPr/>
          <p:nvPr/>
        </p:nvSpPr>
        <p:spPr>
          <a:xfrm>
            <a:off x="9373042" y="4808915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ECEAB22-7ADE-3367-A8B1-A90F6DFBA6C8}"/>
              </a:ext>
            </a:extLst>
          </p:cNvPr>
          <p:cNvSpPr/>
          <p:nvPr/>
        </p:nvSpPr>
        <p:spPr>
          <a:xfrm>
            <a:off x="7732945" y="531783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E23C3B1-EDD1-9E89-C12B-8D281495F73F}"/>
              </a:ext>
            </a:extLst>
          </p:cNvPr>
          <p:cNvSpPr/>
          <p:nvPr/>
        </p:nvSpPr>
        <p:spPr>
          <a:xfrm>
            <a:off x="5882982" y="5391680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CE6BBF0-A381-9DBF-4ED1-9685A0B4EA8E}"/>
              </a:ext>
            </a:extLst>
          </p:cNvPr>
          <p:cNvSpPr/>
          <p:nvPr/>
        </p:nvSpPr>
        <p:spPr>
          <a:xfrm>
            <a:off x="4820437" y="4894686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72FFC7C-35D9-6F3A-A6C1-AB6C2581807E}"/>
              </a:ext>
            </a:extLst>
          </p:cNvPr>
          <p:cNvSpPr/>
          <p:nvPr/>
        </p:nvSpPr>
        <p:spPr>
          <a:xfrm>
            <a:off x="6349722" y="3892411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E530BC1-5B90-0418-AABB-72B7D0A994C0}"/>
              </a:ext>
            </a:extLst>
          </p:cNvPr>
          <p:cNvSpPr/>
          <p:nvPr/>
        </p:nvSpPr>
        <p:spPr>
          <a:xfrm>
            <a:off x="6124473" y="4502330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F2368CF-5065-A45C-E9A7-9DD2ECC8850F}"/>
              </a:ext>
            </a:extLst>
          </p:cNvPr>
          <p:cNvSpPr/>
          <p:nvPr/>
        </p:nvSpPr>
        <p:spPr>
          <a:xfrm>
            <a:off x="5502491" y="3729406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042AB8E-7A52-4B2C-62D3-F8A945CB9CF3}"/>
              </a:ext>
            </a:extLst>
          </p:cNvPr>
          <p:cNvSpPr/>
          <p:nvPr/>
        </p:nvSpPr>
        <p:spPr>
          <a:xfrm>
            <a:off x="5193337" y="432091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1996E5A-BEF5-44ED-7D79-910596C17AF3}"/>
              </a:ext>
            </a:extLst>
          </p:cNvPr>
          <p:cNvSpPr/>
          <p:nvPr/>
        </p:nvSpPr>
        <p:spPr>
          <a:xfrm>
            <a:off x="4216647" y="3955158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5E86725-5370-4D4C-4C6C-40AF19FCD3FB}"/>
              </a:ext>
            </a:extLst>
          </p:cNvPr>
          <p:cNvSpPr/>
          <p:nvPr/>
        </p:nvSpPr>
        <p:spPr>
          <a:xfrm>
            <a:off x="5122178" y="3955157"/>
            <a:ext cx="165462" cy="243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210252" y="663486"/>
            <a:ext cx="460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European basic solution with ducted AC</a:t>
            </a:r>
            <a:endParaRPr lang="ru-UA" b="1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3BD5FA-7CF0-91B4-2DE2-59B2FDD7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26" y="1465275"/>
            <a:ext cx="7182883" cy="4619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6B4BA-882D-5DC5-B2A2-28FC515E08DA}"/>
              </a:ext>
            </a:extLst>
          </p:cNvPr>
          <p:cNvSpPr txBox="1"/>
          <p:nvPr/>
        </p:nvSpPr>
        <p:spPr>
          <a:xfrm>
            <a:off x="229791" y="1929876"/>
            <a:ext cx="4493538" cy="3690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Unit price </a:t>
            </a:r>
            <a:r>
              <a:rPr lang="en-US" sz="2000" b="1" dirty="0">
                <a:solidFill>
                  <a:srgbClr val="004899"/>
                </a:solidFill>
              </a:rPr>
              <a:t>~ EUR 2000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Components price </a:t>
            </a:r>
            <a:r>
              <a:rPr lang="en-US" sz="2000" b="1" dirty="0">
                <a:solidFill>
                  <a:srgbClr val="004899"/>
                </a:solidFill>
              </a:rPr>
              <a:t>~ EUR 500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Mounting price </a:t>
            </a:r>
            <a:r>
              <a:rPr lang="en-US" sz="2000" b="1" dirty="0">
                <a:solidFill>
                  <a:srgbClr val="004899"/>
                </a:solidFill>
              </a:rPr>
              <a:t>~ EUR 1500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 price </a:t>
            </a:r>
            <a:r>
              <a:rPr lang="en-US" sz="2000" b="1" dirty="0">
                <a:solidFill>
                  <a:srgbClr val="004899"/>
                </a:solidFill>
              </a:rPr>
              <a:t>~ EUR 2275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AC mounting </a:t>
            </a:r>
            <a:r>
              <a:rPr lang="en-US" sz="2000" b="1" dirty="0">
                <a:solidFill>
                  <a:srgbClr val="004899"/>
                </a:solidFill>
              </a:rPr>
              <a:t>~ EUR 1700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Overall project price ~ EUR 8000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47C39-673A-31FD-CDA9-8E5B4E7AD684}"/>
              </a:ext>
            </a:extLst>
          </p:cNvPr>
          <p:cNvSpPr txBox="1"/>
          <p:nvPr/>
        </p:nvSpPr>
        <p:spPr>
          <a:xfrm>
            <a:off x="210252" y="663486"/>
            <a:ext cx="460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European basic solution with ducted AC</a:t>
            </a:r>
            <a:endParaRPr lang="ru-UA" b="1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9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247C39-673A-31FD-CDA9-8E5B4E7AD684}"/>
              </a:ext>
            </a:extLst>
          </p:cNvPr>
          <p:cNvSpPr txBox="1"/>
          <p:nvPr/>
        </p:nvSpPr>
        <p:spPr>
          <a:xfrm>
            <a:off x="279648" y="81450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Real case</a:t>
            </a:r>
            <a:endParaRPr lang="ru-UA" b="1" dirty="0">
              <a:solidFill>
                <a:srgbClr val="004899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82108E-55D7-2F5A-5145-6DFD692C4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5" y="1553173"/>
            <a:ext cx="4944491" cy="46413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F921E-C65F-45CC-7499-B78015B4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656" y="1553173"/>
            <a:ext cx="4770842" cy="4641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4E961-3F31-108F-DBF3-8C9C59B2F4F9}"/>
              </a:ext>
            </a:extLst>
          </p:cNvPr>
          <p:cNvSpPr txBox="1"/>
          <p:nvPr/>
        </p:nvSpPr>
        <p:spPr>
          <a:xfrm>
            <a:off x="2811110" y="118384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1</a:t>
            </a:r>
            <a:r>
              <a:rPr lang="en-US" i="1" baseline="30000" dirty="0"/>
              <a:t>st</a:t>
            </a:r>
            <a:r>
              <a:rPr lang="en-US" i="1" dirty="0"/>
              <a:t> floor</a:t>
            </a:r>
            <a:endParaRPr lang="ru-UA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2126F-4CEA-A72D-6489-DDFD0DC3C55D}"/>
              </a:ext>
            </a:extLst>
          </p:cNvPr>
          <p:cNvSpPr txBox="1"/>
          <p:nvPr/>
        </p:nvSpPr>
        <p:spPr>
          <a:xfrm>
            <a:off x="8485030" y="1183841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2</a:t>
            </a:r>
            <a:r>
              <a:rPr lang="en-US" i="1" baseline="30000" dirty="0"/>
              <a:t>nd</a:t>
            </a:r>
            <a:r>
              <a:rPr lang="en-US" i="1" dirty="0"/>
              <a:t> floor</a:t>
            </a:r>
            <a:endParaRPr lang="ru-UA" i="1" dirty="0"/>
          </a:p>
        </p:txBody>
      </p:sp>
    </p:spTree>
    <p:extLst>
      <p:ext uri="{BB962C8B-B14F-4D97-AF65-F5344CB8AC3E}">
        <p14:creationId xmlns:p14="http://schemas.microsoft.com/office/powerpoint/2010/main" val="206531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251138" y="86710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Competitors</a:t>
            </a:r>
            <a:endParaRPr lang="ru-UA" b="1" dirty="0">
              <a:solidFill>
                <a:srgbClr val="004899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D13F36-D147-7FC3-E3E0-8EEE35ACA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" y="3470798"/>
            <a:ext cx="3772476" cy="21234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DC341-F4DB-2AD1-308D-C8734BD83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0" y="2217645"/>
            <a:ext cx="2133600" cy="723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32FF45-AD04-FD6F-D497-D3530D77A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677" y="3078028"/>
            <a:ext cx="2274645" cy="2516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512A31-5E14-1E8B-7C54-EF9124A17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286" y="2081163"/>
            <a:ext cx="1361995" cy="9968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7F3B4B-8F24-7648-114A-C2B3F8A5E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385" y="3429000"/>
            <a:ext cx="3378187" cy="20255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426D5-A6D9-2A2C-D14D-5EC61BF3C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617" y="2259201"/>
            <a:ext cx="240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5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 descr="3">
            <a:extLst>
              <a:ext uri="{FF2B5EF4-FFF2-40B4-BE49-F238E27FC236}">
                <a16:creationId xmlns:a16="http://schemas.microsoft.com/office/drawing/2014/main" id="{DDB526BD-F570-8213-2196-9134E144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77" y="1403308"/>
            <a:ext cx="5619223" cy="4633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50064-6DEB-7535-542C-1FF39B0CC650}"/>
              </a:ext>
            </a:extLst>
          </p:cNvPr>
          <p:cNvSpPr txBox="1"/>
          <p:nvPr/>
        </p:nvSpPr>
        <p:spPr>
          <a:xfrm>
            <a:off x="7867235" y="2182541"/>
            <a:ext cx="2583050" cy="307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Ventilation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Cooling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Heating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Air treatment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899"/>
                </a:solidFill>
              </a:rPr>
              <a:t>iAQ control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369F2-CB91-F299-8E4A-378292F5FCA6}"/>
              </a:ext>
            </a:extLst>
          </p:cNvPr>
          <p:cNvSpPr txBox="1"/>
          <p:nvPr/>
        </p:nvSpPr>
        <p:spPr>
          <a:xfrm>
            <a:off x="7867235" y="1600835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899"/>
                </a:solidFill>
              </a:rPr>
              <a:t>All</a:t>
            </a:r>
            <a:r>
              <a:rPr lang="en-US" b="1" dirty="0">
                <a:solidFill>
                  <a:srgbClr val="004899"/>
                </a:solidFill>
              </a:rPr>
              <a:t> </a:t>
            </a:r>
            <a:r>
              <a:rPr lang="en-US" sz="2000" b="1" dirty="0">
                <a:solidFill>
                  <a:srgbClr val="004899"/>
                </a:solidFill>
              </a:rPr>
              <a:t>in</a:t>
            </a:r>
            <a:r>
              <a:rPr lang="en-US" b="1" dirty="0">
                <a:solidFill>
                  <a:srgbClr val="004899"/>
                </a:solidFill>
              </a:rPr>
              <a:t> </a:t>
            </a:r>
            <a:r>
              <a:rPr lang="en-US" sz="2000" b="1" dirty="0">
                <a:solidFill>
                  <a:srgbClr val="004899"/>
                </a:solidFill>
              </a:rPr>
              <a:t>one solution.</a:t>
            </a:r>
            <a:endParaRPr lang="ru-UA" sz="2000" b="1" dirty="0">
              <a:solidFill>
                <a:srgbClr val="0048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0310D-CF5C-3B56-979C-B02DF3093CD9}"/>
              </a:ext>
            </a:extLst>
          </p:cNvPr>
          <p:cNvSpPr txBox="1"/>
          <p:nvPr/>
        </p:nvSpPr>
        <p:spPr>
          <a:xfrm>
            <a:off x="2225617" y="941643"/>
            <a:ext cx="15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4899"/>
                </a:solidFill>
              </a:rPr>
              <a:t>BlauWind</a:t>
            </a:r>
            <a:endParaRPr lang="ru-UA" sz="2400" b="1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251138" y="86710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Competitors</a:t>
            </a:r>
            <a:endParaRPr lang="ru-UA" b="1" dirty="0">
              <a:solidFill>
                <a:srgbClr val="00489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1CA10-68BE-4E4D-241C-8C6A4A64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44" y="1236435"/>
            <a:ext cx="10099729" cy="50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E19714-2134-F455-B45B-423E6831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62" y="867103"/>
            <a:ext cx="8697499" cy="536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251138" y="86710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Competitors Solution</a:t>
            </a:r>
            <a:endParaRPr lang="ru-UA" b="1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4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BBA8E4-538F-2FDF-6812-EA1E4BE59DAC}"/>
              </a:ext>
            </a:extLst>
          </p:cNvPr>
          <p:cNvSpPr txBox="1"/>
          <p:nvPr/>
        </p:nvSpPr>
        <p:spPr>
          <a:xfrm>
            <a:off x="251138" y="86710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4899"/>
                </a:solidFill>
              </a:rPr>
              <a:t>Competitors Solution</a:t>
            </a:r>
            <a:endParaRPr lang="ru-UA" b="1" dirty="0">
              <a:solidFill>
                <a:srgbClr val="004899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6276207-5D3D-F644-CB2D-FDBE3A54C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44776"/>
              </p:ext>
            </p:extLst>
          </p:nvPr>
        </p:nvGraphicFramePr>
        <p:xfrm>
          <a:off x="3389777" y="1536767"/>
          <a:ext cx="5412445" cy="3784465"/>
        </p:xfrm>
        <a:graphic>
          <a:graphicData uri="http://schemas.openxmlformats.org/drawingml/2006/table">
            <a:tbl>
              <a:tblPr/>
              <a:tblGrid>
                <a:gridCol w="2488935">
                  <a:extLst>
                    <a:ext uri="{9D8B030D-6E8A-4147-A177-3AD203B41FA5}">
                      <a16:colId xmlns:a16="http://schemas.microsoft.com/office/drawing/2014/main" val="1487689609"/>
                    </a:ext>
                  </a:extLst>
                </a:gridCol>
                <a:gridCol w="1461755">
                  <a:extLst>
                    <a:ext uri="{9D8B030D-6E8A-4147-A177-3AD203B41FA5}">
                      <a16:colId xmlns:a16="http://schemas.microsoft.com/office/drawing/2014/main" val="1991276374"/>
                    </a:ext>
                  </a:extLst>
                </a:gridCol>
                <a:gridCol w="1461755">
                  <a:extLst>
                    <a:ext uri="{9D8B030D-6E8A-4147-A177-3AD203B41FA5}">
                      <a16:colId xmlns:a16="http://schemas.microsoft.com/office/drawing/2014/main" val="1759091526"/>
                    </a:ext>
                  </a:extLst>
                </a:gridCol>
              </a:tblGrid>
              <a:tr h="775895">
                <a:tc>
                  <a:txBody>
                    <a:bodyPr/>
                    <a:lstStyle/>
                    <a:p>
                      <a:pPr algn="l" fontAlgn="ctr"/>
                      <a:endParaRPr lang="ru-UA" sz="110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EU Solution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BlauWind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92024"/>
                  </a:ext>
                </a:extLst>
              </a:tr>
              <a:tr h="601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EU Ventilation norms compliance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70910"/>
                  </a:ext>
                </a:extLst>
              </a:tr>
              <a:tr h="601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Fully-autonomous solution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593464"/>
                  </a:ext>
                </a:extLst>
              </a:tr>
              <a:tr h="601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Zoning solution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653110"/>
                  </a:ext>
                </a:extLst>
              </a:tr>
              <a:tr h="601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Advanced controls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48451"/>
                  </a:ext>
                </a:extLst>
              </a:tr>
              <a:tr h="601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4899"/>
                          </a:solidFill>
                          <a:effectLst/>
                          <a:latin typeface="Arial" panose="020B0604020202020204" pitchFamily="34" charset="0"/>
                        </a:rPr>
                        <a:t>Energy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63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53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24117" y="5850384"/>
            <a:ext cx="9144000" cy="655192"/>
          </a:xfrm>
        </p:spPr>
        <p:txBody>
          <a:bodyPr>
            <a:normAutofit/>
          </a:bodyPr>
          <a:lstStyle/>
          <a:p>
            <a:pPr algn="ctr"/>
            <a:r>
              <a:rPr lang="en-US" sz="1051" dirty="0">
                <a:solidFill>
                  <a:schemeClr val="bg1"/>
                </a:solidFill>
              </a:rPr>
              <a:t>blauberg-group.com</a:t>
            </a:r>
            <a:endParaRPr lang="ru-RU" sz="1051" dirty="0">
              <a:solidFill>
                <a:schemeClr val="bg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1051">
                <a:solidFill>
                  <a:schemeClr val="bg1"/>
                </a:solidFill>
              </a:rPr>
              <a:t>2023</a:t>
            </a:r>
            <a:endParaRPr lang="ru-RU" sz="105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75" y="5107389"/>
            <a:ext cx="1457284" cy="467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22380-7512-9CFC-0F48-03F85FA43C66}"/>
              </a:ext>
            </a:extLst>
          </p:cNvPr>
          <p:cNvSpPr txBox="1"/>
          <p:nvPr/>
        </p:nvSpPr>
        <p:spPr>
          <a:xfrm>
            <a:off x="5041609" y="1227391"/>
            <a:ext cx="21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4899"/>
                </a:solidFill>
              </a:rPr>
              <a:t>Thank You!</a:t>
            </a:r>
            <a:endParaRPr lang="ru-UA" sz="2800" b="1" dirty="0">
              <a:solidFill>
                <a:srgbClr val="004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 descr="3">
            <a:extLst>
              <a:ext uri="{FF2B5EF4-FFF2-40B4-BE49-F238E27FC236}">
                <a16:creationId xmlns:a16="http://schemas.microsoft.com/office/drawing/2014/main" id="{DDB526BD-F570-8213-2196-9134E144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4" y="1307717"/>
            <a:ext cx="5619223" cy="4633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50064-6DEB-7535-542C-1FF39B0CC650}"/>
              </a:ext>
            </a:extLst>
          </p:cNvPr>
          <p:cNvSpPr txBox="1"/>
          <p:nvPr/>
        </p:nvSpPr>
        <p:spPr>
          <a:xfrm>
            <a:off x="6096000" y="2086949"/>
            <a:ext cx="5723490" cy="3074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Ventilation with heat recovery, </a:t>
            </a:r>
            <a:r>
              <a:rPr lang="en-US" sz="2000" b="1" dirty="0"/>
              <a:t>up to 300 m3/h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Overall airflow, </a:t>
            </a:r>
            <a:r>
              <a:rPr lang="en-US" sz="2000" b="1" dirty="0"/>
              <a:t>up to 800 m3/h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Cooling capacity </a:t>
            </a:r>
            <a:r>
              <a:rPr lang="en-US" sz="2000" b="1" dirty="0"/>
              <a:t>up to 7,2 kW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Heating capacity </a:t>
            </a:r>
            <a:r>
              <a:rPr lang="en-US" sz="2000" b="1" dirty="0"/>
              <a:t>up to 7,2 kW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Exchange efficiency </a:t>
            </a:r>
            <a:r>
              <a:rPr lang="en-US" sz="2000" b="1" dirty="0"/>
              <a:t>~ 79 %</a:t>
            </a:r>
          </a:p>
        </p:txBody>
      </p:sp>
    </p:spTree>
    <p:extLst>
      <p:ext uri="{BB962C8B-B14F-4D97-AF65-F5344CB8AC3E}">
        <p14:creationId xmlns:p14="http://schemas.microsoft.com/office/powerpoint/2010/main" val="30599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7A0DF421-C549-5CAE-3DCA-743BFF74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95" y="708342"/>
            <a:ext cx="3763010" cy="5441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CDA26-4936-6666-0F8B-5B5F8F3A6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"/>
          <a:stretch/>
        </p:blipFill>
        <p:spPr>
          <a:xfrm>
            <a:off x="8579385" y="3254643"/>
            <a:ext cx="3612615" cy="2617357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97C04F0-3A5C-A1F2-5826-1E65BBC3394F}"/>
              </a:ext>
            </a:extLst>
          </p:cNvPr>
          <p:cNvCxnSpPr>
            <a:cxnSpLocks/>
          </p:cNvCxnSpPr>
          <p:nvPr/>
        </p:nvCxnSpPr>
        <p:spPr>
          <a:xfrm flipV="1">
            <a:off x="7594169" y="1348352"/>
            <a:ext cx="98521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090B1E0-DF99-621A-72CA-00407116513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579385" y="1348352"/>
            <a:ext cx="0" cy="3214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465E894-8114-8514-E864-9F7E283F29AB}"/>
              </a:ext>
            </a:extLst>
          </p:cNvPr>
          <p:cNvCxnSpPr>
            <a:cxnSpLocks/>
          </p:cNvCxnSpPr>
          <p:nvPr/>
        </p:nvCxnSpPr>
        <p:spPr>
          <a:xfrm>
            <a:off x="8579385" y="4563322"/>
            <a:ext cx="6042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AF48246-AB7E-35B8-0454-00005B4DC2AB}"/>
              </a:ext>
            </a:extLst>
          </p:cNvPr>
          <p:cNvCxnSpPr>
            <a:cxnSpLocks/>
          </p:cNvCxnSpPr>
          <p:nvPr/>
        </p:nvCxnSpPr>
        <p:spPr>
          <a:xfrm>
            <a:off x="7462157" y="1531750"/>
            <a:ext cx="643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ED83EEA-C594-C535-CD7A-3D8B7749EF4A}"/>
              </a:ext>
            </a:extLst>
          </p:cNvPr>
          <p:cNvCxnSpPr>
            <a:cxnSpLocks/>
          </p:cNvCxnSpPr>
          <p:nvPr/>
        </p:nvCxnSpPr>
        <p:spPr>
          <a:xfrm>
            <a:off x="8105615" y="1531750"/>
            <a:ext cx="0" cy="3214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06B782E-0DEE-2C86-A795-752E29189997}"/>
              </a:ext>
            </a:extLst>
          </p:cNvPr>
          <p:cNvCxnSpPr>
            <a:cxnSpLocks/>
          </p:cNvCxnSpPr>
          <p:nvPr/>
        </p:nvCxnSpPr>
        <p:spPr>
          <a:xfrm>
            <a:off x="8105615" y="4746720"/>
            <a:ext cx="10780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A718BF3-8184-E776-BA2F-27499C01FF34}"/>
              </a:ext>
            </a:extLst>
          </p:cNvPr>
          <p:cNvSpPr txBox="1"/>
          <p:nvPr/>
        </p:nvSpPr>
        <p:spPr>
          <a:xfrm>
            <a:off x="1215164" y="75071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 pump coil</a:t>
            </a:r>
            <a:endParaRPr lang="ru-U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1CB5DF-5490-916C-E38C-F8CA5F1E87AC}"/>
              </a:ext>
            </a:extLst>
          </p:cNvPr>
          <p:cNvSpPr txBox="1"/>
          <p:nvPr/>
        </p:nvSpPr>
        <p:spPr>
          <a:xfrm>
            <a:off x="308066" y="1943454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Supply and recirculation fan section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467371-CAD8-AE3E-E1AC-C537033F30DC}"/>
              </a:ext>
            </a:extLst>
          </p:cNvPr>
          <p:cNvSpPr txBox="1"/>
          <p:nvPr/>
        </p:nvSpPr>
        <p:spPr>
          <a:xfrm>
            <a:off x="1215164" y="13470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HEPA filter</a:t>
            </a:r>
            <a:endParaRPr lang="ru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437DBE-2C38-F34A-4775-8FCA3D1EB215}"/>
              </a:ext>
            </a:extLst>
          </p:cNvPr>
          <p:cNvSpPr txBox="1"/>
          <p:nvPr/>
        </p:nvSpPr>
        <p:spPr>
          <a:xfrm>
            <a:off x="842504" y="2620997"/>
            <a:ext cx="263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Recirculation air inlet</a:t>
            </a:r>
            <a:endParaRPr lang="ru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EC3CDC-45EF-D83E-6198-3F0889D3DD01}"/>
              </a:ext>
            </a:extLst>
          </p:cNvPr>
          <p:cNvSpPr txBox="1"/>
          <p:nvPr/>
        </p:nvSpPr>
        <p:spPr>
          <a:xfrm>
            <a:off x="854360" y="3238435"/>
            <a:ext cx="260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Extract air inlet</a:t>
            </a:r>
            <a:endParaRPr lang="ru-U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7C15FB-0F56-88D3-E7E3-2B1B68B95011}"/>
              </a:ext>
            </a:extLst>
          </p:cNvPr>
          <p:cNvSpPr txBox="1"/>
          <p:nvPr/>
        </p:nvSpPr>
        <p:spPr>
          <a:xfrm>
            <a:off x="1473301" y="4378656"/>
            <a:ext cx="111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Bypass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B89D5D-F6A3-D050-6636-82AD3658DFCD}"/>
              </a:ext>
            </a:extLst>
          </p:cNvPr>
          <p:cNvSpPr txBox="1"/>
          <p:nvPr/>
        </p:nvSpPr>
        <p:spPr>
          <a:xfrm>
            <a:off x="1422710" y="3758934"/>
            <a:ext cx="15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Extract filter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48CDA6-080B-6B1B-BA49-A8D781E90EF0}"/>
              </a:ext>
            </a:extLst>
          </p:cNvPr>
          <p:cNvSpPr txBox="1"/>
          <p:nvPr/>
        </p:nvSpPr>
        <p:spPr>
          <a:xfrm>
            <a:off x="1274888" y="4993341"/>
            <a:ext cx="179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Supply filter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918C33-3C86-47E4-BA93-B2706970FF96}"/>
              </a:ext>
            </a:extLst>
          </p:cNvPr>
          <p:cNvSpPr txBox="1"/>
          <p:nvPr/>
        </p:nvSpPr>
        <p:spPr>
          <a:xfrm>
            <a:off x="1319912" y="5594390"/>
            <a:ext cx="170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Intake air inlet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5BA4F5-C50E-BFA7-66F9-D03468B77D59}"/>
              </a:ext>
            </a:extLst>
          </p:cNvPr>
          <p:cNvSpPr txBox="1"/>
          <p:nvPr/>
        </p:nvSpPr>
        <p:spPr>
          <a:xfrm>
            <a:off x="8540677" y="5793758"/>
            <a:ext cx="144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Exhaust fan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0BC0B-E4EB-BAE3-88A7-B9B0FA375971}"/>
              </a:ext>
            </a:extLst>
          </p:cNvPr>
          <p:cNvSpPr txBox="1"/>
          <p:nvPr/>
        </p:nvSpPr>
        <p:spPr>
          <a:xfrm>
            <a:off x="9172549" y="2585237"/>
            <a:ext cx="242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Heat pump outer block</a:t>
            </a:r>
          </a:p>
        </p:txBody>
      </p: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BF677B51-2F11-EE69-57B8-5A973486076C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272564" y="935380"/>
            <a:ext cx="1473607" cy="27538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6B146B64-6C62-0AAD-B4D2-EF7DB125C2BC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272564" y="1531750"/>
            <a:ext cx="1567037" cy="41155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C26DD480-0BBF-DD14-9AF5-0BB7E12E6A00}"/>
              </a:ext>
            </a:extLst>
          </p:cNvPr>
          <p:cNvCxnSpPr>
            <a:cxnSpLocks/>
          </p:cNvCxnSpPr>
          <p:nvPr/>
        </p:nvCxnSpPr>
        <p:spPr>
          <a:xfrm>
            <a:off x="4175913" y="2142133"/>
            <a:ext cx="892476" cy="33534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id="{221227B7-1E2F-C50F-2204-500750E95E02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472946" y="2620997"/>
            <a:ext cx="884606" cy="18466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A646A2A4-D5D6-9565-B9B6-4CB4FF1ACFB2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3461090" y="3363388"/>
            <a:ext cx="908571" cy="597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Соединитель: уступ 63">
            <a:extLst>
              <a:ext uri="{FF2B5EF4-FFF2-40B4-BE49-F238E27FC236}">
                <a16:creationId xmlns:a16="http://schemas.microsoft.com/office/drawing/2014/main" id="{B3A6D2EB-6091-1531-CC74-77F50A553452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2586591" y="4329639"/>
            <a:ext cx="2159580" cy="23368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639537AE-F64D-AEAC-6089-C4E4CEC8492A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2937288" y="3727009"/>
            <a:ext cx="2435901" cy="21659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24D1D9B0-C3F1-AFF9-915F-7D79423395A1}"/>
              </a:ext>
            </a:extLst>
          </p:cNvPr>
          <p:cNvCxnSpPr>
            <a:cxnSpLocks/>
          </p:cNvCxnSpPr>
          <p:nvPr/>
        </p:nvCxnSpPr>
        <p:spPr>
          <a:xfrm>
            <a:off x="3047823" y="5180124"/>
            <a:ext cx="2020566" cy="24664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Соединитель: уступ 74">
            <a:extLst>
              <a:ext uri="{FF2B5EF4-FFF2-40B4-BE49-F238E27FC236}">
                <a16:creationId xmlns:a16="http://schemas.microsoft.com/office/drawing/2014/main" id="{B564B0F0-888E-0AD5-5978-A8275C82644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024439" y="5779056"/>
            <a:ext cx="2139744" cy="929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AD561603-2967-A20B-EDFA-7FFD158BE95A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>
            <a:off x="7262949" y="5247250"/>
            <a:ext cx="1277728" cy="73117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44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CDA26-4936-6666-0F8B-5B5F8F3A6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"/>
          <a:stretch/>
        </p:blipFill>
        <p:spPr>
          <a:xfrm>
            <a:off x="8426985" y="3481024"/>
            <a:ext cx="3612615" cy="2617357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ED83EEA-C594-C535-CD7A-3D8B7749EF4A}"/>
              </a:ext>
            </a:extLst>
          </p:cNvPr>
          <p:cNvCxnSpPr>
            <a:cxnSpLocks/>
          </p:cNvCxnSpPr>
          <p:nvPr/>
        </p:nvCxnSpPr>
        <p:spPr>
          <a:xfrm>
            <a:off x="9806305" y="1426729"/>
            <a:ext cx="0" cy="224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1552A6B-9BB8-D746-E030-0645373671BB}"/>
              </a:ext>
            </a:extLst>
          </p:cNvPr>
          <p:cNvGrpSpPr/>
          <p:nvPr/>
        </p:nvGrpSpPr>
        <p:grpSpPr>
          <a:xfrm>
            <a:off x="2172695" y="622821"/>
            <a:ext cx="3980271" cy="5716405"/>
            <a:chOff x="2168434" y="511629"/>
            <a:chExt cx="3980271" cy="5716405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7A0DF421-C549-5CAE-3DCA-743BFF74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5695" y="786719"/>
              <a:ext cx="3763010" cy="5441315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69E1FF5-8151-F277-EA96-96087FA89A41}"/>
                </a:ext>
              </a:extLst>
            </p:cNvPr>
            <p:cNvCxnSpPr/>
            <p:nvPr/>
          </p:nvCxnSpPr>
          <p:spPr>
            <a:xfrm>
              <a:off x="2168434" y="2760617"/>
              <a:ext cx="2029097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B751DF9A-EB59-C4FA-5CBE-CD3983B46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531" y="1227909"/>
              <a:ext cx="0" cy="15327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A4344BB-90DA-547C-231B-7E58225B5155}"/>
                </a:ext>
              </a:extLst>
            </p:cNvPr>
            <p:cNvSpPr/>
            <p:nvPr/>
          </p:nvSpPr>
          <p:spPr>
            <a:xfrm>
              <a:off x="3625496" y="2743200"/>
              <a:ext cx="848218" cy="3444240"/>
            </a:xfrm>
            <a:custGeom>
              <a:avLst/>
              <a:gdLst>
                <a:gd name="connsiteX0" fmla="*/ 16864 w 848218"/>
                <a:gd name="connsiteY0" fmla="*/ 3444240 h 3444240"/>
                <a:gd name="connsiteX1" fmla="*/ 16864 w 848218"/>
                <a:gd name="connsiteY1" fmla="*/ 2644140 h 3444240"/>
                <a:gd name="connsiteX2" fmla="*/ 192124 w 848218"/>
                <a:gd name="connsiteY2" fmla="*/ 2278380 h 3444240"/>
                <a:gd name="connsiteX3" fmla="*/ 656944 w 848218"/>
                <a:gd name="connsiteY3" fmla="*/ 1836420 h 3444240"/>
                <a:gd name="connsiteX4" fmla="*/ 839824 w 848218"/>
                <a:gd name="connsiteY4" fmla="*/ 1211580 h 3444240"/>
                <a:gd name="connsiteX5" fmla="*/ 794104 w 848218"/>
                <a:gd name="connsiteY5" fmla="*/ 434340 h 3444240"/>
                <a:gd name="connsiteX6" fmla="*/ 588364 w 848218"/>
                <a:gd name="connsiteY6" fmla="*/ 0 h 34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218" h="3444240">
                  <a:moveTo>
                    <a:pt x="16864" y="3444240"/>
                  </a:moveTo>
                  <a:cubicBezTo>
                    <a:pt x="2259" y="3141345"/>
                    <a:pt x="-12346" y="2838450"/>
                    <a:pt x="16864" y="2644140"/>
                  </a:cubicBezTo>
                  <a:cubicBezTo>
                    <a:pt x="46074" y="2449830"/>
                    <a:pt x="85444" y="2413000"/>
                    <a:pt x="192124" y="2278380"/>
                  </a:cubicBezTo>
                  <a:cubicBezTo>
                    <a:pt x="298804" y="2143760"/>
                    <a:pt x="548994" y="2014220"/>
                    <a:pt x="656944" y="1836420"/>
                  </a:cubicBezTo>
                  <a:cubicBezTo>
                    <a:pt x="764894" y="1658620"/>
                    <a:pt x="816964" y="1445260"/>
                    <a:pt x="839824" y="1211580"/>
                  </a:cubicBezTo>
                  <a:cubicBezTo>
                    <a:pt x="862684" y="977900"/>
                    <a:pt x="836014" y="636270"/>
                    <a:pt x="794104" y="434340"/>
                  </a:cubicBezTo>
                  <a:cubicBezTo>
                    <a:pt x="752194" y="232410"/>
                    <a:pt x="588364" y="0"/>
                    <a:pt x="588364" y="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9DC6E95-979D-2441-431A-81A3CA70B173}"/>
                </a:ext>
              </a:extLst>
            </p:cNvPr>
            <p:cNvSpPr/>
            <p:nvPr/>
          </p:nvSpPr>
          <p:spPr>
            <a:xfrm>
              <a:off x="4213162" y="3422310"/>
              <a:ext cx="1768538" cy="2765130"/>
            </a:xfrm>
            <a:custGeom>
              <a:avLst/>
              <a:gdLst>
                <a:gd name="connsiteX0" fmla="*/ 1768538 w 1768538"/>
                <a:gd name="connsiteY0" fmla="*/ 6690 h 2765130"/>
                <a:gd name="connsiteX1" fmla="*/ 488378 w 1768538"/>
                <a:gd name="connsiteY1" fmla="*/ 6690 h 2765130"/>
                <a:gd name="connsiteX2" fmla="*/ 137858 w 1768538"/>
                <a:gd name="connsiteY2" fmla="*/ 75270 h 2765130"/>
                <a:gd name="connsiteX3" fmla="*/ 8318 w 1768538"/>
                <a:gd name="connsiteY3" fmla="*/ 730590 h 2765130"/>
                <a:gd name="connsiteX4" fmla="*/ 351218 w 1768538"/>
                <a:gd name="connsiteY4" fmla="*/ 1401150 h 2765130"/>
                <a:gd name="connsiteX5" fmla="*/ 716978 w 1768538"/>
                <a:gd name="connsiteY5" fmla="*/ 1820250 h 2765130"/>
                <a:gd name="connsiteX6" fmla="*/ 800798 w 1768538"/>
                <a:gd name="connsiteY6" fmla="*/ 2765130 h 276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538" h="2765130">
                  <a:moveTo>
                    <a:pt x="1768538" y="6690"/>
                  </a:moveTo>
                  <a:cubicBezTo>
                    <a:pt x="1341818" y="6690"/>
                    <a:pt x="760158" y="-4740"/>
                    <a:pt x="488378" y="6690"/>
                  </a:cubicBezTo>
                  <a:cubicBezTo>
                    <a:pt x="216598" y="18120"/>
                    <a:pt x="217868" y="-45380"/>
                    <a:pt x="137858" y="75270"/>
                  </a:cubicBezTo>
                  <a:cubicBezTo>
                    <a:pt x="57848" y="195920"/>
                    <a:pt x="-27242" y="509610"/>
                    <a:pt x="8318" y="730590"/>
                  </a:cubicBezTo>
                  <a:cubicBezTo>
                    <a:pt x="43878" y="951570"/>
                    <a:pt x="233108" y="1219540"/>
                    <a:pt x="351218" y="1401150"/>
                  </a:cubicBezTo>
                  <a:cubicBezTo>
                    <a:pt x="469328" y="1582760"/>
                    <a:pt x="642048" y="1592920"/>
                    <a:pt x="716978" y="1820250"/>
                  </a:cubicBezTo>
                  <a:cubicBezTo>
                    <a:pt x="791908" y="2047580"/>
                    <a:pt x="789368" y="2605110"/>
                    <a:pt x="800798" y="276513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9E2637F-6E58-50A5-108B-1AAB76AAB5BE}"/>
                </a:ext>
              </a:extLst>
            </p:cNvPr>
            <p:cNvCxnSpPr>
              <a:endCxn id="13" idx="6"/>
            </p:cNvCxnSpPr>
            <p:nvPr/>
          </p:nvCxnSpPr>
          <p:spPr>
            <a:xfrm>
              <a:off x="4900613" y="6098381"/>
              <a:ext cx="113347" cy="890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D1A1C27-A10B-8E3F-4BE1-A10F98452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960" y="6098381"/>
              <a:ext cx="100965" cy="890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1FE873E6-909B-FFB3-70B0-BD1F90936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359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F883998F-2F01-0206-2674-0066E3654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367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6E4A2E9-024F-39B3-1E0F-C81F0FF4C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327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E2F0CD8F-F81D-E77B-A0BA-D8503D343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960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E776BCF-5A42-E47D-A6FD-ED246948C6AD}"/>
              </a:ext>
            </a:extLst>
          </p:cNvPr>
          <p:cNvCxnSpPr>
            <a:cxnSpLocks/>
          </p:cNvCxnSpPr>
          <p:nvPr/>
        </p:nvCxnSpPr>
        <p:spPr>
          <a:xfrm>
            <a:off x="9644380" y="1618239"/>
            <a:ext cx="0" cy="205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427445E-BC1D-76D0-1249-9ED8EE4ABE5A}"/>
              </a:ext>
            </a:extLst>
          </p:cNvPr>
          <p:cNvSpPr txBox="1"/>
          <p:nvPr/>
        </p:nvSpPr>
        <p:spPr>
          <a:xfrm>
            <a:off x="5876599" y="3477994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Extract air, 22°C</a:t>
            </a:r>
            <a:endParaRPr lang="ru-UA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DB064F-5B75-F23E-F7BB-A36D089AB47F}"/>
              </a:ext>
            </a:extLst>
          </p:cNvPr>
          <p:cNvSpPr txBox="1"/>
          <p:nvPr/>
        </p:nvSpPr>
        <p:spPr>
          <a:xfrm>
            <a:off x="7667625" y="786719"/>
            <a:ext cx="301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899"/>
                </a:solidFill>
              </a:rPr>
              <a:t>Mild season operation</a:t>
            </a:r>
            <a:endParaRPr lang="ru-UA" b="1" dirty="0">
              <a:solidFill>
                <a:srgbClr val="004899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AF48246-AB7E-35B8-0454-00005B4DC2AB}"/>
              </a:ext>
            </a:extLst>
          </p:cNvPr>
          <p:cNvCxnSpPr>
            <a:cxnSpLocks/>
          </p:cNvCxnSpPr>
          <p:nvPr/>
        </p:nvCxnSpPr>
        <p:spPr>
          <a:xfrm flipV="1">
            <a:off x="5286375" y="1610127"/>
            <a:ext cx="4362450" cy="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97C04F0-3A5C-A1F2-5826-1E65BBC3394F}"/>
              </a:ext>
            </a:extLst>
          </p:cNvPr>
          <p:cNvCxnSpPr>
            <a:cxnSpLocks/>
          </p:cNvCxnSpPr>
          <p:nvPr/>
        </p:nvCxnSpPr>
        <p:spPr>
          <a:xfrm>
            <a:off x="5286375" y="1426729"/>
            <a:ext cx="45199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4DB1A71-5F29-69F5-F752-52631C31050E}"/>
              </a:ext>
            </a:extLst>
          </p:cNvPr>
          <p:cNvSpPr txBox="1"/>
          <p:nvPr/>
        </p:nvSpPr>
        <p:spPr>
          <a:xfrm>
            <a:off x="406135" y="2702532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Return air, 22°C</a:t>
            </a:r>
            <a:endParaRPr lang="ru-UA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C3F4F3-CF8B-E548-1C8F-AF4122C4C2BC}"/>
              </a:ext>
            </a:extLst>
          </p:cNvPr>
          <p:cNvSpPr txBox="1"/>
          <p:nvPr/>
        </p:nvSpPr>
        <p:spPr>
          <a:xfrm>
            <a:off x="2765724" y="6356643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Intake air, 0°C</a:t>
            </a:r>
            <a:endParaRPr lang="ru-UA" sz="1600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2045AAC-1C03-36E5-4CF0-D36476978EFC}"/>
              </a:ext>
            </a:extLst>
          </p:cNvPr>
          <p:cNvCxnSpPr>
            <a:cxnSpLocks/>
          </p:cNvCxnSpPr>
          <p:nvPr/>
        </p:nvCxnSpPr>
        <p:spPr>
          <a:xfrm>
            <a:off x="4340857" y="3136336"/>
            <a:ext cx="175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947CD4F-4078-3ADD-DB97-32D893642B1F}"/>
              </a:ext>
            </a:extLst>
          </p:cNvPr>
          <p:cNvSpPr txBox="1"/>
          <p:nvPr/>
        </p:nvSpPr>
        <p:spPr>
          <a:xfrm>
            <a:off x="6042926" y="2967059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Supply air, 16°C</a:t>
            </a:r>
            <a:endParaRPr lang="ru-UA" sz="1600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31D42FCB-C93B-9F0E-8DA8-B012961DCC67}"/>
              </a:ext>
            </a:extLst>
          </p:cNvPr>
          <p:cNvSpPr/>
          <p:nvPr/>
        </p:nvSpPr>
        <p:spPr>
          <a:xfrm>
            <a:off x="4163770" y="2818469"/>
            <a:ext cx="76516" cy="765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971D9CD5-8066-CFA5-9173-1A6786C1C391}"/>
              </a:ext>
            </a:extLst>
          </p:cNvPr>
          <p:cNvCxnSpPr>
            <a:cxnSpLocks/>
          </p:cNvCxnSpPr>
          <p:nvPr/>
        </p:nvCxnSpPr>
        <p:spPr>
          <a:xfrm>
            <a:off x="2389956" y="1924756"/>
            <a:ext cx="1811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48C47BD-618A-261C-0E65-8A1FAD130843}"/>
              </a:ext>
            </a:extLst>
          </p:cNvPr>
          <p:cNvSpPr txBox="1"/>
          <p:nvPr/>
        </p:nvSpPr>
        <p:spPr>
          <a:xfrm>
            <a:off x="578770" y="1755479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Treated air, 19°C</a:t>
            </a:r>
            <a:endParaRPr lang="ru-UA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CAD55F-A8A4-0175-EFF0-7C2C979A5951}"/>
              </a:ext>
            </a:extLst>
          </p:cNvPr>
          <p:cNvSpPr txBox="1"/>
          <p:nvPr/>
        </p:nvSpPr>
        <p:spPr>
          <a:xfrm>
            <a:off x="2687962" y="60645"/>
            <a:ext cx="295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Treated air, according to temperature settings</a:t>
            </a:r>
            <a:endParaRPr lang="ru-UA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E44EC8-29E8-5BA3-E5C4-D5E0330083FD}"/>
              </a:ext>
            </a:extLst>
          </p:cNvPr>
          <p:cNvSpPr txBox="1"/>
          <p:nvPr/>
        </p:nvSpPr>
        <p:spPr>
          <a:xfrm>
            <a:off x="3012356" y="1403102"/>
            <a:ext cx="11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Heating</a:t>
            </a:r>
            <a:endParaRPr lang="ru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5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CDA26-4936-6666-0F8B-5B5F8F3A6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"/>
          <a:stretch/>
        </p:blipFill>
        <p:spPr>
          <a:xfrm>
            <a:off x="8426985" y="3481024"/>
            <a:ext cx="3612615" cy="2617357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ED83EEA-C594-C535-CD7A-3D8B7749EF4A}"/>
              </a:ext>
            </a:extLst>
          </p:cNvPr>
          <p:cNvCxnSpPr>
            <a:cxnSpLocks/>
          </p:cNvCxnSpPr>
          <p:nvPr/>
        </p:nvCxnSpPr>
        <p:spPr>
          <a:xfrm>
            <a:off x="9806305" y="1426729"/>
            <a:ext cx="0" cy="224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1552A6B-9BB8-D746-E030-0645373671BB}"/>
              </a:ext>
            </a:extLst>
          </p:cNvPr>
          <p:cNvGrpSpPr/>
          <p:nvPr/>
        </p:nvGrpSpPr>
        <p:grpSpPr>
          <a:xfrm>
            <a:off x="2172695" y="622821"/>
            <a:ext cx="3980271" cy="5716405"/>
            <a:chOff x="2168434" y="511629"/>
            <a:chExt cx="3980271" cy="5716405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7A0DF421-C549-5CAE-3DCA-743BFF74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5695" y="786719"/>
              <a:ext cx="3763010" cy="5441315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69E1FF5-8151-F277-EA96-96087FA89A41}"/>
                </a:ext>
              </a:extLst>
            </p:cNvPr>
            <p:cNvCxnSpPr/>
            <p:nvPr/>
          </p:nvCxnSpPr>
          <p:spPr>
            <a:xfrm>
              <a:off x="2168434" y="2760617"/>
              <a:ext cx="2029097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B751DF9A-EB59-C4FA-5CBE-CD3983B46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531" y="1227909"/>
              <a:ext cx="0" cy="15327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A4344BB-90DA-547C-231B-7E58225B5155}"/>
                </a:ext>
              </a:extLst>
            </p:cNvPr>
            <p:cNvSpPr/>
            <p:nvPr/>
          </p:nvSpPr>
          <p:spPr>
            <a:xfrm>
              <a:off x="3625496" y="2743200"/>
              <a:ext cx="848218" cy="3444240"/>
            </a:xfrm>
            <a:custGeom>
              <a:avLst/>
              <a:gdLst>
                <a:gd name="connsiteX0" fmla="*/ 16864 w 848218"/>
                <a:gd name="connsiteY0" fmla="*/ 3444240 h 3444240"/>
                <a:gd name="connsiteX1" fmla="*/ 16864 w 848218"/>
                <a:gd name="connsiteY1" fmla="*/ 2644140 h 3444240"/>
                <a:gd name="connsiteX2" fmla="*/ 192124 w 848218"/>
                <a:gd name="connsiteY2" fmla="*/ 2278380 h 3444240"/>
                <a:gd name="connsiteX3" fmla="*/ 656944 w 848218"/>
                <a:gd name="connsiteY3" fmla="*/ 1836420 h 3444240"/>
                <a:gd name="connsiteX4" fmla="*/ 839824 w 848218"/>
                <a:gd name="connsiteY4" fmla="*/ 1211580 h 3444240"/>
                <a:gd name="connsiteX5" fmla="*/ 794104 w 848218"/>
                <a:gd name="connsiteY5" fmla="*/ 434340 h 3444240"/>
                <a:gd name="connsiteX6" fmla="*/ 588364 w 848218"/>
                <a:gd name="connsiteY6" fmla="*/ 0 h 34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218" h="3444240">
                  <a:moveTo>
                    <a:pt x="16864" y="3444240"/>
                  </a:moveTo>
                  <a:cubicBezTo>
                    <a:pt x="2259" y="3141345"/>
                    <a:pt x="-12346" y="2838450"/>
                    <a:pt x="16864" y="2644140"/>
                  </a:cubicBezTo>
                  <a:cubicBezTo>
                    <a:pt x="46074" y="2449830"/>
                    <a:pt x="85444" y="2413000"/>
                    <a:pt x="192124" y="2278380"/>
                  </a:cubicBezTo>
                  <a:cubicBezTo>
                    <a:pt x="298804" y="2143760"/>
                    <a:pt x="548994" y="2014220"/>
                    <a:pt x="656944" y="1836420"/>
                  </a:cubicBezTo>
                  <a:cubicBezTo>
                    <a:pt x="764894" y="1658620"/>
                    <a:pt x="816964" y="1445260"/>
                    <a:pt x="839824" y="1211580"/>
                  </a:cubicBezTo>
                  <a:cubicBezTo>
                    <a:pt x="862684" y="977900"/>
                    <a:pt x="836014" y="636270"/>
                    <a:pt x="794104" y="434340"/>
                  </a:cubicBezTo>
                  <a:cubicBezTo>
                    <a:pt x="752194" y="232410"/>
                    <a:pt x="588364" y="0"/>
                    <a:pt x="588364" y="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9DC6E95-979D-2441-431A-81A3CA70B173}"/>
                </a:ext>
              </a:extLst>
            </p:cNvPr>
            <p:cNvSpPr/>
            <p:nvPr/>
          </p:nvSpPr>
          <p:spPr>
            <a:xfrm>
              <a:off x="4213162" y="3422310"/>
              <a:ext cx="1768538" cy="2765130"/>
            </a:xfrm>
            <a:custGeom>
              <a:avLst/>
              <a:gdLst>
                <a:gd name="connsiteX0" fmla="*/ 1768538 w 1768538"/>
                <a:gd name="connsiteY0" fmla="*/ 6690 h 2765130"/>
                <a:gd name="connsiteX1" fmla="*/ 488378 w 1768538"/>
                <a:gd name="connsiteY1" fmla="*/ 6690 h 2765130"/>
                <a:gd name="connsiteX2" fmla="*/ 137858 w 1768538"/>
                <a:gd name="connsiteY2" fmla="*/ 75270 h 2765130"/>
                <a:gd name="connsiteX3" fmla="*/ 8318 w 1768538"/>
                <a:gd name="connsiteY3" fmla="*/ 730590 h 2765130"/>
                <a:gd name="connsiteX4" fmla="*/ 351218 w 1768538"/>
                <a:gd name="connsiteY4" fmla="*/ 1401150 h 2765130"/>
                <a:gd name="connsiteX5" fmla="*/ 716978 w 1768538"/>
                <a:gd name="connsiteY5" fmla="*/ 1820250 h 2765130"/>
                <a:gd name="connsiteX6" fmla="*/ 800798 w 1768538"/>
                <a:gd name="connsiteY6" fmla="*/ 2765130 h 276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538" h="2765130">
                  <a:moveTo>
                    <a:pt x="1768538" y="6690"/>
                  </a:moveTo>
                  <a:cubicBezTo>
                    <a:pt x="1341818" y="6690"/>
                    <a:pt x="760158" y="-4740"/>
                    <a:pt x="488378" y="6690"/>
                  </a:cubicBezTo>
                  <a:cubicBezTo>
                    <a:pt x="216598" y="18120"/>
                    <a:pt x="217868" y="-45380"/>
                    <a:pt x="137858" y="75270"/>
                  </a:cubicBezTo>
                  <a:cubicBezTo>
                    <a:pt x="57848" y="195920"/>
                    <a:pt x="-27242" y="509610"/>
                    <a:pt x="8318" y="730590"/>
                  </a:cubicBezTo>
                  <a:cubicBezTo>
                    <a:pt x="43878" y="951570"/>
                    <a:pt x="233108" y="1219540"/>
                    <a:pt x="351218" y="1401150"/>
                  </a:cubicBezTo>
                  <a:cubicBezTo>
                    <a:pt x="469328" y="1582760"/>
                    <a:pt x="642048" y="1592920"/>
                    <a:pt x="716978" y="1820250"/>
                  </a:cubicBezTo>
                  <a:cubicBezTo>
                    <a:pt x="791908" y="2047580"/>
                    <a:pt x="789368" y="2605110"/>
                    <a:pt x="800798" y="276513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9E2637F-6E58-50A5-108B-1AAB76AAB5BE}"/>
                </a:ext>
              </a:extLst>
            </p:cNvPr>
            <p:cNvCxnSpPr>
              <a:endCxn id="13" idx="6"/>
            </p:cNvCxnSpPr>
            <p:nvPr/>
          </p:nvCxnSpPr>
          <p:spPr>
            <a:xfrm>
              <a:off x="4900613" y="6098381"/>
              <a:ext cx="113347" cy="890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D1A1C27-A10B-8E3F-4BE1-A10F98452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960" y="6098381"/>
              <a:ext cx="100965" cy="890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1FE873E6-909B-FFB3-70B0-BD1F90936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359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F883998F-2F01-0206-2674-0066E3654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367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6E4A2E9-024F-39B3-1E0F-C81F0FF4C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327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E2F0CD8F-F81D-E77B-A0BA-D8503D343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960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E776BCF-5A42-E47D-A6FD-ED246948C6AD}"/>
              </a:ext>
            </a:extLst>
          </p:cNvPr>
          <p:cNvCxnSpPr>
            <a:cxnSpLocks/>
          </p:cNvCxnSpPr>
          <p:nvPr/>
        </p:nvCxnSpPr>
        <p:spPr>
          <a:xfrm>
            <a:off x="9644380" y="1618239"/>
            <a:ext cx="0" cy="205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427445E-BC1D-76D0-1249-9ED8EE4ABE5A}"/>
              </a:ext>
            </a:extLst>
          </p:cNvPr>
          <p:cNvSpPr txBox="1"/>
          <p:nvPr/>
        </p:nvSpPr>
        <p:spPr>
          <a:xfrm>
            <a:off x="5876599" y="3477994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Extract air, 20°C</a:t>
            </a:r>
            <a:endParaRPr lang="ru-UA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DB064F-5B75-F23E-F7BB-A36D089AB47F}"/>
              </a:ext>
            </a:extLst>
          </p:cNvPr>
          <p:cNvSpPr txBox="1"/>
          <p:nvPr/>
        </p:nvSpPr>
        <p:spPr>
          <a:xfrm>
            <a:off x="7667625" y="786719"/>
            <a:ext cx="301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899"/>
                </a:solidFill>
              </a:rPr>
              <a:t>Cold season operation</a:t>
            </a:r>
            <a:endParaRPr lang="ru-UA" b="1" dirty="0">
              <a:solidFill>
                <a:srgbClr val="004899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AF48246-AB7E-35B8-0454-00005B4DC2AB}"/>
              </a:ext>
            </a:extLst>
          </p:cNvPr>
          <p:cNvCxnSpPr>
            <a:cxnSpLocks/>
          </p:cNvCxnSpPr>
          <p:nvPr/>
        </p:nvCxnSpPr>
        <p:spPr>
          <a:xfrm flipV="1">
            <a:off x="5286375" y="1610127"/>
            <a:ext cx="4362450" cy="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97C04F0-3A5C-A1F2-5826-1E65BBC3394F}"/>
              </a:ext>
            </a:extLst>
          </p:cNvPr>
          <p:cNvCxnSpPr>
            <a:cxnSpLocks/>
          </p:cNvCxnSpPr>
          <p:nvPr/>
        </p:nvCxnSpPr>
        <p:spPr>
          <a:xfrm>
            <a:off x="5286375" y="1426729"/>
            <a:ext cx="45199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4DB1A71-5F29-69F5-F752-52631C31050E}"/>
              </a:ext>
            </a:extLst>
          </p:cNvPr>
          <p:cNvSpPr txBox="1"/>
          <p:nvPr/>
        </p:nvSpPr>
        <p:spPr>
          <a:xfrm>
            <a:off x="406135" y="2702532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Return air, 20°C</a:t>
            </a:r>
            <a:endParaRPr lang="ru-UA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C3F4F3-CF8B-E548-1C8F-AF4122C4C2BC}"/>
              </a:ext>
            </a:extLst>
          </p:cNvPr>
          <p:cNvSpPr txBox="1"/>
          <p:nvPr/>
        </p:nvSpPr>
        <p:spPr>
          <a:xfrm>
            <a:off x="2765724" y="6356643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Intake air, -10°C</a:t>
            </a:r>
            <a:endParaRPr lang="ru-UA" sz="1600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2045AAC-1C03-36E5-4CF0-D36476978EFC}"/>
              </a:ext>
            </a:extLst>
          </p:cNvPr>
          <p:cNvCxnSpPr>
            <a:cxnSpLocks/>
          </p:cNvCxnSpPr>
          <p:nvPr/>
        </p:nvCxnSpPr>
        <p:spPr>
          <a:xfrm>
            <a:off x="4340857" y="3136336"/>
            <a:ext cx="175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947CD4F-4078-3ADD-DB97-32D893642B1F}"/>
              </a:ext>
            </a:extLst>
          </p:cNvPr>
          <p:cNvSpPr txBox="1"/>
          <p:nvPr/>
        </p:nvSpPr>
        <p:spPr>
          <a:xfrm>
            <a:off x="6042926" y="2967059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Supply air, 12°C</a:t>
            </a:r>
            <a:endParaRPr lang="ru-UA" sz="1600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31D42FCB-C93B-9F0E-8DA8-B012961DCC67}"/>
              </a:ext>
            </a:extLst>
          </p:cNvPr>
          <p:cNvSpPr/>
          <p:nvPr/>
        </p:nvSpPr>
        <p:spPr>
          <a:xfrm>
            <a:off x="4163770" y="2818469"/>
            <a:ext cx="76516" cy="765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971D9CD5-8066-CFA5-9173-1A6786C1C391}"/>
              </a:ext>
            </a:extLst>
          </p:cNvPr>
          <p:cNvCxnSpPr>
            <a:cxnSpLocks/>
          </p:cNvCxnSpPr>
          <p:nvPr/>
        </p:nvCxnSpPr>
        <p:spPr>
          <a:xfrm>
            <a:off x="2389956" y="1924756"/>
            <a:ext cx="1811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48C47BD-618A-261C-0E65-8A1FAD130843}"/>
              </a:ext>
            </a:extLst>
          </p:cNvPr>
          <p:cNvSpPr txBox="1"/>
          <p:nvPr/>
        </p:nvSpPr>
        <p:spPr>
          <a:xfrm>
            <a:off x="578770" y="1755479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Treated air, 17°C</a:t>
            </a:r>
            <a:endParaRPr lang="ru-UA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CAD55F-A8A4-0175-EFF0-7C2C979A5951}"/>
              </a:ext>
            </a:extLst>
          </p:cNvPr>
          <p:cNvSpPr txBox="1"/>
          <p:nvPr/>
        </p:nvSpPr>
        <p:spPr>
          <a:xfrm>
            <a:off x="2687962" y="60645"/>
            <a:ext cx="295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Treated air, according to temperature settings</a:t>
            </a:r>
            <a:endParaRPr lang="ru-U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3AAA7-81EB-1553-C554-186F71C76E37}"/>
              </a:ext>
            </a:extLst>
          </p:cNvPr>
          <p:cNvSpPr txBox="1"/>
          <p:nvPr/>
        </p:nvSpPr>
        <p:spPr>
          <a:xfrm>
            <a:off x="3012356" y="1403102"/>
            <a:ext cx="11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Heating</a:t>
            </a:r>
            <a:endParaRPr lang="ru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2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CDA26-4936-6666-0F8B-5B5F8F3A6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"/>
          <a:stretch/>
        </p:blipFill>
        <p:spPr>
          <a:xfrm>
            <a:off x="8426985" y="3481024"/>
            <a:ext cx="3612615" cy="2617357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ED83EEA-C594-C535-CD7A-3D8B7749EF4A}"/>
              </a:ext>
            </a:extLst>
          </p:cNvPr>
          <p:cNvCxnSpPr>
            <a:cxnSpLocks/>
          </p:cNvCxnSpPr>
          <p:nvPr/>
        </p:nvCxnSpPr>
        <p:spPr>
          <a:xfrm>
            <a:off x="9806305" y="1426729"/>
            <a:ext cx="0" cy="2249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1552A6B-9BB8-D746-E030-0645373671BB}"/>
              </a:ext>
            </a:extLst>
          </p:cNvPr>
          <p:cNvGrpSpPr/>
          <p:nvPr/>
        </p:nvGrpSpPr>
        <p:grpSpPr>
          <a:xfrm>
            <a:off x="2172695" y="622821"/>
            <a:ext cx="3980271" cy="5716405"/>
            <a:chOff x="2168434" y="511629"/>
            <a:chExt cx="3980271" cy="5716405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7A0DF421-C549-5CAE-3DCA-743BFF744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5695" y="786719"/>
              <a:ext cx="3763010" cy="5441315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69E1FF5-8151-F277-EA96-96087FA89A41}"/>
                </a:ext>
              </a:extLst>
            </p:cNvPr>
            <p:cNvCxnSpPr/>
            <p:nvPr/>
          </p:nvCxnSpPr>
          <p:spPr>
            <a:xfrm>
              <a:off x="2168434" y="2760617"/>
              <a:ext cx="2029097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B751DF9A-EB59-C4FA-5CBE-CD3983B46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7531" y="1227909"/>
              <a:ext cx="0" cy="15327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7A4344BB-90DA-547C-231B-7E58225B5155}"/>
                </a:ext>
              </a:extLst>
            </p:cNvPr>
            <p:cNvSpPr/>
            <p:nvPr/>
          </p:nvSpPr>
          <p:spPr>
            <a:xfrm>
              <a:off x="3625496" y="2743200"/>
              <a:ext cx="848218" cy="3444240"/>
            </a:xfrm>
            <a:custGeom>
              <a:avLst/>
              <a:gdLst>
                <a:gd name="connsiteX0" fmla="*/ 16864 w 848218"/>
                <a:gd name="connsiteY0" fmla="*/ 3444240 h 3444240"/>
                <a:gd name="connsiteX1" fmla="*/ 16864 w 848218"/>
                <a:gd name="connsiteY1" fmla="*/ 2644140 h 3444240"/>
                <a:gd name="connsiteX2" fmla="*/ 192124 w 848218"/>
                <a:gd name="connsiteY2" fmla="*/ 2278380 h 3444240"/>
                <a:gd name="connsiteX3" fmla="*/ 656944 w 848218"/>
                <a:gd name="connsiteY3" fmla="*/ 1836420 h 3444240"/>
                <a:gd name="connsiteX4" fmla="*/ 839824 w 848218"/>
                <a:gd name="connsiteY4" fmla="*/ 1211580 h 3444240"/>
                <a:gd name="connsiteX5" fmla="*/ 794104 w 848218"/>
                <a:gd name="connsiteY5" fmla="*/ 434340 h 3444240"/>
                <a:gd name="connsiteX6" fmla="*/ 588364 w 848218"/>
                <a:gd name="connsiteY6" fmla="*/ 0 h 344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218" h="3444240">
                  <a:moveTo>
                    <a:pt x="16864" y="3444240"/>
                  </a:moveTo>
                  <a:cubicBezTo>
                    <a:pt x="2259" y="3141345"/>
                    <a:pt x="-12346" y="2838450"/>
                    <a:pt x="16864" y="2644140"/>
                  </a:cubicBezTo>
                  <a:cubicBezTo>
                    <a:pt x="46074" y="2449830"/>
                    <a:pt x="85444" y="2413000"/>
                    <a:pt x="192124" y="2278380"/>
                  </a:cubicBezTo>
                  <a:cubicBezTo>
                    <a:pt x="298804" y="2143760"/>
                    <a:pt x="548994" y="2014220"/>
                    <a:pt x="656944" y="1836420"/>
                  </a:cubicBezTo>
                  <a:cubicBezTo>
                    <a:pt x="764894" y="1658620"/>
                    <a:pt x="816964" y="1445260"/>
                    <a:pt x="839824" y="1211580"/>
                  </a:cubicBezTo>
                  <a:cubicBezTo>
                    <a:pt x="862684" y="977900"/>
                    <a:pt x="836014" y="636270"/>
                    <a:pt x="794104" y="434340"/>
                  </a:cubicBezTo>
                  <a:cubicBezTo>
                    <a:pt x="752194" y="232410"/>
                    <a:pt x="588364" y="0"/>
                    <a:pt x="588364" y="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9DC6E95-979D-2441-431A-81A3CA70B173}"/>
                </a:ext>
              </a:extLst>
            </p:cNvPr>
            <p:cNvSpPr/>
            <p:nvPr/>
          </p:nvSpPr>
          <p:spPr>
            <a:xfrm>
              <a:off x="4213162" y="3422310"/>
              <a:ext cx="1768538" cy="2765130"/>
            </a:xfrm>
            <a:custGeom>
              <a:avLst/>
              <a:gdLst>
                <a:gd name="connsiteX0" fmla="*/ 1768538 w 1768538"/>
                <a:gd name="connsiteY0" fmla="*/ 6690 h 2765130"/>
                <a:gd name="connsiteX1" fmla="*/ 488378 w 1768538"/>
                <a:gd name="connsiteY1" fmla="*/ 6690 h 2765130"/>
                <a:gd name="connsiteX2" fmla="*/ 137858 w 1768538"/>
                <a:gd name="connsiteY2" fmla="*/ 75270 h 2765130"/>
                <a:gd name="connsiteX3" fmla="*/ 8318 w 1768538"/>
                <a:gd name="connsiteY3" fmla="*/ 730590 h 2765130"/>
                <a:gd name="connsiteX4" fmla="*/ 351218 w 1768538"/>
                <a:gd name="connsiteY4" fmla="*/ 1401150 h 2765130"/>
                <a:gd name="connsiteX5" fmla="*/ 716978 w 1768538"/>
                <a:gd name="connsiteY5" fmla="*/ 1820250 h 2765130"/>
                <a:gd name="connsiteX6" fmla="*/ 800798 w 1768538"/>
                <a:gd name="connsiteY6" fmla="*/ 2765130 h 276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8538" h="2765130">
                  <a:moveTo>
                    <a:pt x="1768538" y="6690"/>
                  </a:moveTo>
                  <a:cubicBezTo>
                    <a:pt x="1341818" y="6690"/>
                    <a:pt x="760158" y="-4740"/>
                    <a:pt x="488378" y="6690"/>
                  </a:cubicBezTo>
                  <a:cubicBezTo>
                    <a:pt x="216598" y="18120"/>
                    <a:pt x="217868" y="-45380"/>
                    <a:pt x="137858" y="75270"/>
                  </a:cubicBezTo>
                  <a:cubicBezTo>
                    <a:pt x="57848" y="195920"/>
                    <a:pt x="-27242" y="509610"/>
                    <a:pt x="8318" y="730590"/>
                  </a:cubicBezTo>
                  <a:cubicBezTo>
                    <a:pt x="43878" y="951570"/>
                    <a:pt x="233108" y="1219540"/>
                    <a:pt x="351218" y="1401150"/>
                  </a:cubicBezTo>
                  <a:cubicBezTo>
                    <a:pt x="469328" y="1582760"/>
                    <a:pt x="642048" y="1592920"/>
                    <a:pt x="716978" y="1820250"/>
                  </a:cubicBezTo>
                  <a:cubicBezTo>
                    <a:pt x="791908" y="2047580"/>
                    <a:pt x="789368" y="2605110"/>
                    <a:pt x="800798" y="276513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49E2637F-6E58-50A5-108B-1AAB76AAB5BE}"/>
                </a:ext>
              </a:extLst>
            </p:cNvPr>
            <p:cNvCxnSpPr>
              <a:endCxn id="13" idx="6"/>
            </p:cNvCxnSpPr>
            <p:nvPr/>
          </p:nvCxnSpPr>
          <p:spPr>
            <a:xfrm>
              <a:off x="4900613" y="6098381"/>
              <a:ext cx="113347" cy="890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D1A1C27-A10B-8E3F-4BE1-A10F984527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960" y="6098381"/>
              <a:ext cx="100965" cy="890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1FE873E6-909B-FFB3-70B0-BD1F90936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359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F883998F-2F01-0206-2674-0066E3654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367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6E4A2E9-024F-39B3-1E0F-C81F0FF4C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3271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E2F0CD8F-F81D-E77B-A0BA-D8503D343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960" y="511629"/>
              <a:ext cx="0" cy="4027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E776BCF-5A42-E47D-A6FD-ED246948C6AD}"/>
              </a:ext>
            </a:extLst>
          </p:cNvPr>
          <p:cNvCxnSpPr>
            <a:cxnSpLocks/>
          </p:cNvCxnSpPr>
          <p:nvPr/>
        </p:nvCxnSpPr>
        <p:spPr>
          <a:xfrm>
            <a:off x="9644380" y="1618239"/>
            <a:ext cx="0" cy="2058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427445E-BC1D-76D0-1249-9ED8EE4ABE5A}"/>
              </a:ext>
            </a:extLst>
          </p:cNvPr>
          <p:cNvSpPr txBox="1"/>
          <p:nvPr/>
        </p:nvSpPr>
        <p:spPr>
          <a:xfrm>
            <a:off x="5985961" y="3383110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Extract air, 22°C</a:t>
            </a:r>
            <a:endParaRPr lang="ru-UA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DB064F-5B75-F23E-F7BB-A36D089AB47F}"/>
              </a:ext>
            </a:extLst>
          </p:cNvPr>
          <p:cNvSpPr txBox="1"/>
          <p:nvPr/>
        </p:nvSpPr>
        <p:spPr>
          <a:xfrm>
            <a:off x="7667625" y="786719"/>
            <a:ext cx="301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899"/>
                </a:solidFill>
              </a:rPr>
              <a:t>Hot season operation</a:t>
            </a:r>
            <a:endParaRPr lang="ru-UA" b="1" dirty="0">
              <a:solidFill>
                <a:srgbClr val="004899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AF48246-AB7E-35B8-0454-00005B4DC2AB}"/>
              </a:ext>
            </a:extLst>
          </p:cNvPr>
          <p:cNvCxnSpPr>
            <a:cxnSpLocks/>
          </p:cNvCxnSpPr>
          <p:nvPr/>
        </p:nvCxnSpPr>
        <p:spPr>
          <a:xfrm flipV="1">
            <a:off x="5286375" y="1610127"/>
            <a:ext cx="4362450" cy="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97C04F0-3A5C-A1F2-5826-1E65BBC3394F}"/>
              </a:ext>
            </a:extLst>
          </p:cNvPr>
          <p:cNvCxnSpPr>
            <a:cxnSpLocks/>
          </p:cNvCxnSpPr>
          <p:nvPr/>
        </p:nvCxnSpPr>
        <p:spPr>
          <a:xfrm>
            <a:off x="5286375" y="1426729"/>
            <a:ext cx="45199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4DB1A71-5F29-69F5-F752-52631C31050E}"/>
              </a:ext>
            </a:extLst>
          </p:cNvPr>
          <p:cNvSpPr txBox="1"/>
          <p:nvPr/>
        </p:nvSpPr>
        <p:spPr>
          <a:xfrm>
            <a:off x="406135" y="2702532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Return air, 22°C</a:t>
            </a:r>
            <a:endParaRPr lang="ru-UA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C3F4F3-CF8B-E548-1C8F-AF4122C4C2BC}"/>
              </a:ext>
            </a:extLst>
          </p:cNvPr>
          <p:cNvSpPr txBox="1"/>
          <p:nvPr/>
        </p:nvSpPr>
        <p:spPr>
          <a:xfrm>
            <a:off x="2765724" y="6447528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Intake air, 35°C</a:t>
            </a:r>
            <a:endParaRPr lang="ru-UA" sz="1600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B2045AAC-1C03-36E5-4CF0-D36476978EFC}"/>
              </a:ext>
            </a:extLst>
          </p:cNvPr>
          <p:cNvCxnSpPr>
            <a:cxnSpLocks/>
          </p:cNvCxnSpPr>
          <p:nvPr/>
        </p:nvCxnSpPr>
        <p:spPr>
          <a:xfrm>
            <a:off x="4340857" y="3136336"/>
            <a:ext cx="1755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947CD4F-4078-3ADD-DB97-32D893642B1F}"/>
              </a:ext>
            </a:extLst>
          </p:cNvPr>
          <p:cNvSpPr txBox="1"/>
          <p:nvPr/>
        </p:nvSpPr>
        <p:spPr>
          <a:xfrm>
            <a:off x="6042926" y="2967059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Supply air, 24°C</a:t>
            </a:r>
            <a:endParaRPr lang="ru-UA" sz="1600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31D42FCB-C93B-9F0E-8DA8-B012961DCC67}"/>
              </a:ext>
            </a:extLst>
          </p:cNvPr>
          <p:cNvSpPr/>
          <p:nvPr/>
        </p:nvSpPr>
        <p:spPr>
          <a:xfrm>
            <a:off x="4163770" y="2818469"/>
            <a:ext cx="76516" cy="765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971D9CD5-8066-CFA5-9173-1A6786C1C391}"/>
              </a:ext>
            </a:extLst>
          </p:cNvPr>
          <p:cNvCxnSpPr>
            <a:cxnSpLocks/>
          </p:cNvCxnSpPr>
          <p:nvPr/>
        </p:nvCxnSpPr>
        <p:spPr>
          <a:xfrm>
            <a:off x="2389956" y="1924756"/>
            <a:ext cx="1811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48C47BD-618A-261C-0E65-8A1FAD130843}"/>
              </a:ext>
            </a:extLst>
          </p:cNvPr>
          <p:cNvSpPr txBox="1"/>
          <p:nvPr/>
        </p:nvSpPr>
        <p:spPr>
          <a:xfrm>
            <a:off x="578770" y="1755479"/>
            <a:ext cx="172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Treated air, 24°C</a:t>
            </a:r>
            <a:endParaRPr lang="ru-UA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CAD55F-A8A4-0175-EFF0-7C2C979A5951}"/>
              </a:ext>
            </a:extLst>
          </p:cNvPr>
          <p:cNvSpPr txBox="1"/>
          <p:nvPr/>
        </p:nvSpPr>
        <p:spPr>
          <a:xfrm>
            <a:off x="2687962" y="60645"/>
            <a:ext cx="295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Treated air, according to temperature settings</a:t>
            </a:r>
            <a:endParaRPr lang="ru-U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3AAA7-81EB-1553-C554-186F71C76E37}"/>
              </a:ext>
            </a:extLst>
          </p:cNvPr>
          <p:cNvSpPr txBox="1"/>
          <p:nvPr/>
        </p:nvSpPr>
        <p:spPr>
          <a:xfrm>
            <a:off x="3012356" y="1403102"/>
            <a:ext cx="11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Cooling</a:t>
            </a:r>
            <a:endParaRPr lang="ru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F73A066-98B3-2C70-E6EA-1870FB2ADCFA}"/>
              </a:ext>
            </a:extLst>
          </p:cNvPr>
          <p:cNvSpPr txBox="1"/>
          <p:nvPr/>
        </p:nvSpPr>
        <p:spPr>
          <a:xfrm>
            <a:off x="293495" y="848653"/>
            <a:ext cx="580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899"/>
                </a:solidFill>
              </a:rPr>
              <a:t>Controls &amp; automation</a:t>
            </a:r>
            <a:endParaRPr lang="ru-UA" sz="2400" b="1" dirty="0">
              <a:solidFill>
                <a:srgbClr val="0048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AFE00-DF6B-25F1-7633-DE63AE422FCE}"/>
              </a:ext>
            </a:extLst>
          </p:cNvPr>
          <p:cNvSpPr txBox="1"/>
          <p:nvPr/>
        </p:nvSpPr>
        <p:spPr>
          <a:xfrm>
            <a:off x="766236" y="2100359"/>
            <a:ext cx="3751348" cy="3074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Main advanced control panel</a:t>
            </a:r>
            <a:endParaRPr lang="ru-RU" sz="20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Mobile App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Cloud server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iAQ control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Zoning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45C62C9-8933-FBEB-325D-475157588D52}"/>
              </a:ext>
            </a:extLst>
          </p:cNvPr>
          <p:cNvGrpSpPr/>
          <p:nvPr/>
        </p:nvGrpSpPr>
        <p:grpSpPr>
          <a:xfrm>
            <a:off x="6767433" y="2612660"/>
            <a:ext cx="3208237" cy="1951790"/>
            <a:chOff x="7439099" y="2000278"/>
            <a:chExt cx="2189453" cy="1428722"/>
          </a:xfrm>
        </p:grpSpPr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2A5643AD-F800-00C4-8C70-0D9EB045CDBD}"/>
                </a:ext>
              </a:extLst>
            </p:cNvPr>
            <p:cNvSpPr/>
            <p:nvPr/>
          </p:nvSpPr>
          <p:spPr>
            <a:xfrm>
              <a:off x="7439099" y="2000278"/>
              <a:ext cx="2189453" cy="14287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pic>
          <p:nvPicPr>
            <p:cNvPr id="15" name="图片 19" descr="42dbd4a375ef551a1bdc1de3fa24bc6">
              <a:extLst>
                <a:ext uri="{FF2B5EF4-FFF2-40B4-BE49-F238E27FC236}">
                  <a16:creationId xmlns:a16="http://schemas.microsoft.com/office/drawing/2014/main" id="{534316D1-CDE2-E603-D570-425E6CA88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047" y="2178364"/>
              <a:ext cx="1950884" cy="114445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1874C1A-D6D0-366C-11ED-38FD7F19F77B}"/>
              </a:ext>
            </a:extLst>
          </p:cNvPr>
          <p:cNvGrpSpPr/>
          <p:nvPr/>
        </p:nvGrpSpPr>
        <p:grpSpPr>
          <a:xfrm>
            <a:off x="4625271" y="1919118"/>
            <a:ext cx="1767205" cy="3206750"/>
            <a:chOff x="6096000" y="2007535"/>
            <a:chExt cx="1767205" cy="3206750"/>
          </a:xfrm>
        </p:grpSpPr>
        <p:pic>
          <p:nvPicPr>
            <p:cNvPr id="24" name="Kép 6">
              <a:extLst>
                <a:ext uri="{FF2B5EF4-FFF2-40B4-BE49-F238E27FC236}">
                  <a16:creationId xmlns:a16="http://schemas.microsoft.com/office/drawing/2014/main" id="{E6230825-EEE4-2AF3-A94B-021CFC947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007535"/>
              <a:ext cx="1767205" cy="3206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68" descr="4044144d15d52317f5927070ab6d8f9">
              <a:extLst>
                <a:ext uri="{FF2B5EF4-FFF2-40B4-BE49-F238E27FC236}">
                  <a16:creationId xmlns:a16="http://schemas.microsoft.com/office/drawing/2014/main" id="{BC721A35-5F1C-905A-BFAB-9079926C5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1907" y="2489499"/>
              <a:ext cx="1215390" cy="216598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86B463C-879C-4118-D448-501FB072FF38}"/>
              </a:ext>
            </a:extLst>
          </p:cNvPr>
          <p:cNvSpPr txBox="1"/>
          <p:nvPr/>
        </p:nvSpPr>
        <p:spPr>
          <a:xfrm>
            <a:off x="4781622" y="4908079"/>
            <a:ext cx="1454501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Mobile App</a:t>
            </a:r>
            <a:endParaRPr lang="ru-RU" sz="20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EFF37-102F-7ED2-789D-D8C410F414D9}"/>
              </a:ext>
            </a:extLst>
          </p:cNvPr>
          <p:cNvSpPr txBox="1"/>
          <p:nvPr/>
        </p:nvSpPr>
        <p:spPr>
          <a:xfrm>
            <a:off x="7474112" y="4443052"/>
            <a:ext cx="1739579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Control Panel</a:t>
            </a:r>
            <a:endParaRPr lang="ru-RU" sz="2000" i="1" dirty="0"/>
          </a:p>
        </p:txBody>
      </p:sp>
      <p:pic>
        <p:nvPicPr>
          <p:cNvPr id="32" name="图片 22">
            <a:extLst>
              <a:ext uri="{FF2B5EF4-FFF2-40B4-BE49-F238E27FC236}">
                <a16:creationId xmlns:a16="http://schemas.microsoft.com/office/drawing/2014/main" id="{BE27371C-1EA5-6D8B-C517-B758E7C70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049" y="3029096"/>
            <a:ext cx="1139080" cy="11189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15D0628-7833-D8DE-D14B-6F0B35903BF8}"/>
              </a:ext>
            </a:extLst>
          </p:cNvPr>
          <p:cNvSpPr txBox="1"/>
          <p:nvPr/>
        </p:nvSpPr>
        <p:spPr>
          <a:xfrm>
            <a:off x="10350628" y="4443052"/>
            <a:ext cx="1495922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iAQ Sensor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66981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F73A066-98B3-2C70-E6EA-1870FB2ADCFA}"/>
              </a:ext>
            </a:extLst>
          </p:cNvPr>
          <p:cNvSpPr txBox="1"/>
          <p:nvPr/>
        </p:nvSpPr>
        <p:spPr>
          <a:xfrm>
            <a:off x="293495" y="848653"/>
            <a:ext cx="580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899"/>
                </a:solidFill>
              </a:rPr>
              <a:t>Control panel</a:t>
            </a:r>
            <a:endParaRPr lang="ru-UA" sz="2400" b="1" dirty="0">
              <a:solidFill>
                <a:srgbClr val="004899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45C62C9-8933-FBEB-325D-475157588D52}"/>
              </a:ext>
            </a:extLst>
          </p:cNvPr>
          <p:cNvGrpSpPr/>
          <p:nvPr/>
        </p:nvGrpSpPr>
        <p:grpSpPr>
          <a:xfrm>
            <a:off x="387102" y="1477210"/>
            <a:ext cx="3208237" cy="1951790"/>
            <a:chOff x="7439099" y="2000278"/>
            <a:chExt cx="2189453" cy="1428722"/>
          </a:xfrm>
        </p:grpSpPr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2A5643AD-F800-00C4-8C70-0D9EB045CDBD}"/>
                </a:ext>
              </a:extLst>
            </p:cNvPr>
            <p:cNvSpPr/>
            <p:nvPr/>
          </p:nvSpPr>
          <p:spPr>
            <a:xfrm>
              <a:off x="7439099" y="2000278"/>
              <a:ext cx="2189453" cy="142872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/>
            </a:p>
          </p:txBody>
        </p:sp>
        <p:pic>
          <p:nvPicPr>
            <p:cNvPr id="15" name="图片 19" descr="42dbd4a375ef551a1bdc1de3fa24bc6">
              <a:extLst>
                <a:ext uri="{FF2B5EF4-FFF2-40B4-BE49-F238E27FC236}">
                  <a16:creationId xmlns:a16="http://schemas.microsoft.com/office/drawing/2014/main" id="{534316D1-CDE2-E603-D570-425E6CA88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047" y="2178364"/>
              <a:ext cx="1950884" cy="1144456"/>
            </a:xfrm>
            <a:prstGeom prst="rect">
              <a:avLst/>
            </a:prstGeom>
          </p:spPr>
        </p:pic>
      </p:grpSp>
      <p:pic>
        <p:nvPicPr>
          <p:cNvPr id="2" name="图片 21">
            <a:extLst>
              <a:ext uri="{FF2B5EF4-FFF2-40B4-BE49-F238E27FC236}">
                <a16:creationId xmlns:a16="http://schemas.microsoft.com/office/drawing/2014/main" id="{CCE70A8F-C80D-69B0-7E2D-8FE438FAD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358" y="1477210"/>
            <a:ext cx="3331283" cy="1951790"/>
          </a:xfrm>
          <a:prstGeom prst="rect">
            <a:avLst/>
          </a:prstGeom>
        </p:spPr>
      </p:pic>
      <p:pic>
        <p:nvPicPr>
          <p:cNvPr id="3" name="图片 20" descr="24">
            <a:extLst>
              <a:ext uri="{FF2B5EF4-FFF2-40B4-BE49-F238E27FC236}">
                <a16:creationId xmlns:a16="http://schemas.microsoft.com/office/drawing/2014/main" id="{C48C077A-0070-4BC5-FC65-4092B90E9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243" y="1477210"/>
            <a:ext cx="3329359" cy="1951790"/>
          </a:xfrm>
          <a:prstGeom prst="rect">
            <a:avLst/>
          </a:prstGeom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9A683DAA-AA6C-CA20-36BA-26A1421C6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594" y="3900885"/>
            <a:ext cx="3470326" cy="2033383"/>
          </a:xfrm>
          <a:prstGeom prst="rect">
            <a:avLst/>
          </a:prstGeom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D61B477D-6DD6-3426-49F7-3683CB9B1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080" y="3900885"/>
            <a:ext cx="3470326" cy="2051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60A63-FECE-80C5-EFB6-6FF93B1784B0}"/>
              </a:ext>
            </a:extLst>
          </p:cNvPr>
          <p:cNvSpPr txBox="1"/>
          <p:nvPr/>
        </p:nvSpPr>
        <p:spPr>
          <a:xfrm>
            <a:off x="604338" y="3196205"/>
            <a:ext cx="2903359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Main screen, iAQ status</a:t>
            </a:r>
            <a:endParaRPr lang="ru-RU" sz="2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ED0BA-CD45-83FF-5580-88276815D49A}"/>
              </a:ext>
            </a:extLst>
          </p:cNvPr>
          <p:cNvSpPr txBox="1"/>
          <p:nvPr/>
        </p:nvSpPr>
        <p:spPr>
          <a:xfrm>
            <a:off x="5198157" y="3196205"/>
            <a:ext cx="1795684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Airflow control</a:t>
            </a:r>
            <a:endParaRPr lang="ru-RU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7EA7C-A74A-0E71-1D38-9A4760FEF04E}"/>
              </a:ext>
            </a:extLst>
          </p:cNvPr>
          <p:cNvSpPr txBox="1"/>
          <p:nvPr/>
        </p:nvSpPr>
        <p:spPr>
          <a:xfrm>
            <a:off x="9068080" y="3196205"/>
            <a:ext cx="1566454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iAQ settings</a:t>
            </a:r>
            <a:endParaRPr lang="ru-RU" sz="20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2A822-3DCA-F74B-4F00-38F58597FE24}"/>
              </a:ext>
            </a:extLst>
          </p:cNvPr>
          <p:cNvSpPr txBox="1"/>
          <p:nvPr/>
        </p:nvSpPr>
        <p:spPr>
          <a:xfrm>
            <a:off x="2992915" y="5703141"/>
            <a:ext cx="1795684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Airflow control</a:t>
            </a:r>
            <a:endParaRPr lang="ru-RU" sz="20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61861-392D-EFDB-62A1-83CA55B63D9C}"/>
              </a:ext>
            </a:extLst>
          </p:cNvPr>
          <p:cNvSpPr txBox="1"/>
          <p:nvPr/>
        </p:nvSpPr>
        <p:spPr>
          <a:xfrm>
            <a:off x="7019482" y="5687563"/>
            <a:ext cx="2563522" cy="612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/>
              <a:t>Energy management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711907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1566141732284,&quot;left&quot;:50.689668591426056,&quot;top&quot;:88.25637795275591,&quot;width&quot;:796.2145833770779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xt_slid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635</Words>
  <Application>Microsoft Office PowerPoint</Application>
  <PresentationFormat>Màn hình rộng</PresentationFormat>
  <Paragraphs>266</Paragraphs>
  <Slides>23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Calibri</vt:lpstr>
      <vt:lpstr>Myriad Pro bold</vt:lpstr>
      <vt:lpstr>Myriad Pro Light</vt:lpstr>
      <vt:lpstr>Тема Office</vt:lpstr>
      <vt:lpstr>BlauWind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Кривошей Владислав</dc:creator>
  <cp:lastModifiedBy>Nguyen Trung Kien 20204488</cp:lastModifiedBy>
  <cp:revision>87</cp:revision>
  <dcterms:created xsi:type="dcterms:W3CDTF">2019-02-04T09:18:14Z</dcterms:created>
  <dcterms:modified xsi:type="dcterms:W3CDTF">2025-02-21T07:16:20Z</dcterms:modified>
</cp:coreProperties>
</file>