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70" r:id="rId2"/>
    <p:sldId id="317" r:id="rId3"/>
    <p:sldId id="376" r:id="rId4"/>
    <p:sldId id="371" r:id="rId5"/>
    <p:sldId id="361" r:id="rId6"/>
    <p:sldId id="378" r:id="rId7"/>
    <p:sldId id="366" r:id="rId8"/>
    <p:sldId id="368" r:id="rId9"/>
    <p:sldId id="379" r:id="rId10"/>
    <p:sldId id="380" r:id="rId11"/>
    <p:sldId id="381" r:id="rId12"/>
    <p:sldId id="372" r:id="rId13"/>
    <p:sldId id="262"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4770" userDrawn="1">
          <p15:clr>
            <a:srgbClr val="A4A3A4"/>
          </p15:clr>
        </p15:guide>
        <p15:guide id="3" orient="horz" pos="1003" userDrawn="1">
          <p15:clr>
            <a:srgbClr val="A4A3A4"/>
          </p15:clr>
        </p15:guide>
        <p15:guide id="4" pos="27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lisys_dep21" initials="a" lastIdx="9" clrIdx="0">
    <p:extLst>
      <p:ext uri="{19B8F6BF-5375-455C-9EA6-DF929625EA0E}">
        <p15:presenceInfo xmlns:p15="http://schemas.microsoft.com/office/powerpoint/2012/main" userId="analisys_dep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a:srgbClr val="DFF2FD"/>
    <a:srgbClr val="7CCEF4"/>
    <a:srgbClr val="E38A31"/>
    <a:srgbClr val="F16969"/>
    <a:srgbClr val="F4C8C8"/>
    <a:srgbClr val="BCE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70526" autoAdjust="0"/>
  </p:normalViewPr>
  <p:slideViewPr>
    <p:cSldViewPr snapToGrid="0">
      <p:cViewPr varScale="1">
        <p:scale>
          <a:sx n="111" d="100"/>
          <a:sy n="111" d="100"/>
        </p:scale>
        <p:origin x="546" y="114"/>
      </p:cViewPr>
      <p:guideLst>
        <p:guide orient="horz" pos="1797"/>
        <p:guide pos="4770"/>
        <p:guide orient="horz" pos="1003"/>
        <p:guide pos="279"/>
      </p:guideLst>
    </p:cSldViewPr>
  </p:slideViewPr>
  <p:outlineViewPr>
    <p:cViewPr>
      <p:scale>
        <a:sx n="33" d="100"/>
        <a:sy n="33" d="100"/>
      </p:scale>
      <p:origin x="0" y="-330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3845366637308"/>
          <c:y val="0.10778011266729259"/>
          <c:w val="0.79831251322542041"/>
          <c:h val="0.78694464969249833"/>
        </c:manualLayout>
      </c:layout>
      <c:scatterChart>
        <c:scatterStyle val="smoothMarker"/>
        <c:varyColors val="0"/>
        <c:ser>
          <c:idx val="0"/>
          <c:order val="0"/>
          <c:tx>
            <c:v>MAX</c:v>
          </c:tx>
          <c:spPr>
            <a:ln w="19050" cap="rnd">
              <a:solidFill>
                <a:srgbClr val="004899"/>
              </a:solidFill>
              <a:round/>
            </a:ln>
            <a:effectLst/>
          </c:spPr>
          <c:marker>
            <c:symbol val="none"/>
          </c:marker>
          <c:xVal>
            <c:numLit>
              <c:formatCode>General</c:formatCode>
              <c:ptCount val="11"/>
              <c:pt idx="0">
                <c:v>185</c:v>
              </c:pt>
              <c:pt idx="1">
                <c:v>163</c:v>
              </c:pt>
              <c:pt idx="2">
                <c:v>148</c:v>
              </c:pt>
              <c:pt idx="3">
                <c:v>133</c:v>
              </c:pt>
              <c:pt idx="4">
                <c:v>118</c:v>
              </c:pt>
              <c:pt idx="5">
                <c:v>99</c:v>
              </c:pt>
              <c:pt idx="6">
                <c:v>79</c:v>
              </c:pt>
              <c:pt idx="7">
                <c:v>64</c:v>
              </c:pt>
              <c:pt idx="8">
                <c:v>51</c:v>
              </c:pt>
              <c:pt idx="9">
                <c:v>42</c:v>
              </c:pt>
              <c:pt idx="10">
                <c:v>2</c:v>
              </c:pt>
            </c:numLit>
          </c:xVal>
          <c:yVal>
            <c:numLit>
              <c:formatCode>General</c:formatCode>
              <c:ptCount val="11"/>
              <c:pt idx="0">
                <c:v>0</c:v>
              </c:pt>
              <c:pt idx="1">
                <c:v>0.5</c:v>
              </c:pt>
              <c:pt idx="2">
                <c:v>0.9</c:v>
              </c:pt>
              <c:pt idx="3">
                <c:v>1.2</c:v>
              </c:pt>
              <c:pt idx="4">
                <c:v>1.5</c:v>
              </c:pt>
              <c:pt idx="5">
                <c:v>1.9</c:v>
              </c:pt>
              <c:pt idx="6">
                <c:v>2.2000000000000002</c:v>
              </c:pt>
              <c:pt idx="7">
                <c:v>2.6</c:v>
              </c:pt>
              <c:pt idx="8">
                <c:v>2.8</c:v>
              </c:pt>
              <c:pt idx="9">
                <c:v>3</c:v>
              </c:pt>
              <c:pt idx="10">
                <c:v>3.3</c:v>
              </c:pt>
            </c:numLit>
          </c:yVal>
          <c:smooth val="1"/>
          <c:extLst>
            <c:ext xmlns:c16="http://schemas.microsoft.com/office/drawing/2014/chart" uri="{C3380CC4-5D6E-409C-BE32-E72D297353CC}">
              <c16:uniqueId val="{00000000-BF3C-465F-8C0B-CCBC5F2B8F57}"/>
            </c:ext>
          </c:extLst>
        </c:ser>
        <c:ser>
          <c:idx val="14"/>
          <c:order val="1"/>
          <c:tx>
            <c:v>MED</c:v>
          </c:tx>
          <c:spPr>
            <a:ln w="19050" cap="rnd">
              <a:solidFill>
                <a:srgbClr val="004899"/>
              </a:solidFill>
              <a:prstDash val="lgDash"/>
              <a:round/>
            </a:ln>
            <a:effectLst/>
          </c:spPr>
          <c:marker>
            <c:symbol val="none"/>
          </c:marker>
          <c:xVal>
            <c:numLit>
              <c:formatCode>General</c:formatCode>
              <c:ptCount val="11"/>
              <c:pt idx="0">
                <c:v>130</c:v>
              </c:pt>
              <c:pt idx="1">
                <c:v>119</c:v>
              </c:pt>
              <c:pt idx="2">
                <c:v>113</c:v>
              </c:pt>
              <c:pt idx="3">
                <c:v>103</c:v>
              </c:pt>
              <c:pt idx="4">
                <c:v>95</c:v>
              </c:pt>
              <c:pt idx="5">
                <c:v>86</c:v>
              </c:pt>
              <c:pt idx="6">
                <c:v>75</c:v>
              </c:pt>
              <c:pt idx="7">
                <c:v>65</c:v>
              </c:pt>
              <c:pt idx="8">
                <c:v>50</c:v>
              </c:pt>
              <c:pt idx="9">
                <c:v>41</c:v>
              </c:pt>
              <c:pt idx="10">
                <c:v>2</c:v>
              </c:pt>
            </c:numLit>
          </c:xVal>
          <c:yVal>
            <c:numLit>
              <c:formatCode>General</c:formatCode>
              <c:ptCount val="11"/>
              <c:pt idx="0">
                <c:v>0</c:v>
              </c:pt>
              <c:pt idx="1">
                <c:v>0.5</c:v>
              </c:pt>
              <c:pt idx="2">
                <c:v>0.9</c:v>
              </c:pt>
              <c:pt idx="3">
                <c:v>1.2</c:v>
              </c:pt>
              <c:pt idx="4">
                <c:v>1.5</c:v>
              </c:pt>
              <c:pt idx="5">
                <c:v>1.9</c:v>
              </c:pt>
              <c:pt idx="6">
                <c:v>2.2000000000000002</c:v>
              </c:pt>
              <c:pt idx="7">
                <c:v>2.6</c:v>
              </c:pt>
              <c:pt idx="8">
                <c:v>2.8</c:v>
              </c:pt>
              <c:pt idx="9">
                <c:v>3</c:v>
              </c:pt>
              <c:pt idx="10">
                <c:v>3.3</c:v>
              </c:pt>
            </c:numLit>
          </c:yVal>
          <c:smooth val="1"/>
          <c:extLst>
            <c:ext xmlns:c16="http://schemas.microsoft.com/office/drawing/2014/chart" uri="{C3380CC4-5D6E-409C-BE32-E72D297353CC}">
              <c16:uniqueId val="{00000001-BF3C-465F-8C0B-CCBC5F2B8F57}"/>
            </c:ext>
          </c:extLst>
        </c:ser>
        <c:dLbls>
          <c:showLegendKey val="0"/>
          <c:showVal val="0"/>
          <c:showCatName val="0"/>
          <c:showSerName val="0"/>
          <c:showPercent val="0"/>
          <c:showBubbleSize val="0"/>
        </c:dLbls>
        <c:axId val="747897264"/>
        <c:axId val="747897624"/>
        <c:extLst/>
      </c:scatterChart>
      <c:scatterChart>
        <c:scatterStyle val="smoothMarker"/>
        <c:varyColors val="0"/>
        <c:ser>
          <c:idx val="2"/>
          <c:order val="2"/>
          <c:tx>
            <c:v>MIN</c:v>
          </c:tx>
          <c:spPr>
            <a:ln w="19050" cap="rnd">
              <a:solidFill>
                <a:srgbClr val="004899"/>
              </a:solidFill>
              <a:prstDash val="sysDash"/>
              <a:round/>
            </a:ln>
            <a:effectLst/>
          </c:spPr>
          <c:marker>
            <c:symbol val="none"/>
          </c:marker>
          <c:xVal>
            <c:numLit>
              <c:formatCode>General</c:formatCode>
              <c:ptCount val="11"/>
              <c:pt idx="0">
                <c:v>62</c:v>
              </c:pt>
              <c:pt idx="1">
                <c:v>57</c:v>
              </c:pt>
              <c:pt idx="2">
                <c:v>51</c:v>
              </c:pt>
              <c:pt idx="3">
                <c:v>47</c:v>
              </c:pt>
              <c:pt idx="4">
                <c:v>40</c:v>
              </c:pt>
              <c:pt idx="5">
                <c:v>34</c:v>
              </c:pt>
              <c:pt idx="6">
                <c:v>29</c:v>
              </c:pt>
              <c:pt idx="7">
                <c:v>24</c:v>
              </c:pt>
              <c:pt idx="8">
                <c:v>20</c:v>
              </c:pt>
              <c:pt idx="9">
                <c:v>13</c:v>
              </c:pt>
              <c:pt idx="10">
                <c:v>1</c:v>
              </c:pt>
            </c:numLit>
          </c:xVal>
          <c:yVal>
            <c:numLit>
              <c:formatCode>General</c:formatCode>
              <c:ptCount val="11"/>
              <c:pt idx="0">
                <c:v>0</c:v>
              </c:pt>
              <c:pt idx="1">
                <c:v>0.5</c:v>
              </c:pt>
              <c:pt idx="2">
                <c:v>0.9</c:v>
              </c:pt>
              <c:pt idx="3">
                <c:v>1.2</c:v>
              </c:pt>
              <c:pt idx="4">
                <c:v>1.5</c:v>
              </c:pt>
              <c:pt idx="5">
                <c:v>1.9</c:v>
              </c:pt>
              <c:pt idx="6">
                <c:v>2.2000000000000002</c:v>
              </c:pt>
              <c:pt idx="7">
                <c:v>2.6</c:v>
              </c:pt>
              <c:pt idx="8">
                <c:v>2.8</c:v>
              </c:pt>
              <c:pt idx="9">
                <c:v>3</c:v>
              </c:pt>
              <c:pt idx="10">
                <c:v>3.3</c:v>
              </c:pt>
            </c:numLit>
          </c:yVal>
          <c:smooth val="1"/>
          <c:extLst>
            <c:ext xmlns:c16="http://schemas.microsoft.com/office/drawing/2014/chart" uri="{C3380CC4-5D6E-409C-BE32-E72D297353CC}">
              <c16:uniqueId val="{00000002-BF3C-465F-8C0B-CCBC5F2B8F57}"/>
            </c:ext>
          </c:extLst>
        </c:ser>
        <c:dLbls>
          <c:showLegendKey val="0"/>
          <c:showVal val="0"/>
          <c:showCatName val="0"/>
          <c:showSerName val="0"/>
          <c:showPercent val="0"/>
          <c:showBubbleSize val="0"/>
        </c:dLbls>
        <c:axId val="394114792"/>
        <c:axId val="394113712"/>
      </c:scatterChart>
      <c:valAx>
        <c:axId val="747897264"/>
        <c:scaling>
          <c:orientation val="minMax"/>
          <c:max val="200"/>
          <c:min val="0"/>
        </c:scaling>
        <c:delete val="0"/>
        <c:axPos val="b"/>
        <c:majorGridlines>
          <c:spPr>
            <a:ln w="9525" cap="flat" cmpd="sng" algn="ctr">
              <a:solidFill>
                <a:sysClr val="window" lastClr="FFFFFF">
                  <a:lumMod val="95000"/>
                </a:sysClr>
              </a:solidFill>
              <a:round/>
            </a:ln>
            <a:effectLst/>
          </c:spPr>
        </c:majorGridlines>
        <c:title>
          <c:tx>
            <c:rich>
              <a:bodyPr rot="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r>
                  <a:rPr lang="en-US" sz="1000" b="1" dirty="0"/>
                  <a:t>Airflow [CFM]</a:t>
                </a:r>
                <a:endParaRPr lang="ru-RU" sz="1000" b="1" dirty="0"/>
              </a:p>
            </c:rich>
          </c:tx>
          <c:layout>
            <c:manualLayout>
              <c:xMode val="edge"/>
              <c:yMode val="edge"/>
              <c:x val="0.43632921485447168"/>
              <c:y val="0.94163626375092613"/>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crossAx val="747897624"/>
        <c:crosses val="autoZero"/>
        <c:crossBetween val="midCat"/>
        <c:majorUnit val="20"/>
      </c:valAx>
      <c:valAx>
        <c:axId val="747897624"/>
        <c:scaling>
          <c:orientation val="minMax"/>
          <c:max val="3.6"/>
          <c:min val="0"/>
        </c:scaling>
        <c:delete val="0"/>
        <c:axPos val="l"/>
        <c:majorGridlines>
          <c:spPr>
            <a:ln w="9525" cap="flat" cmpd="sng" algn="ctr">
              <a:solidFill>
                <a:sysClr val="window" lastClr="FFFFFF">
                  <a:lumMod val="85000"/>
                </a:sys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r>
                  <a:rPr lang="en-US" sz="1000" b="1" dirty="0"/>
                  <a:t>Static Pressure [in </a:t>
                </a:r>
                <a:r>
                  <a:rPr lang="en-US" sz="1000" b="1" dirty="0" err="1"/>
                  <a:t>w.g</a:t>
                </a:r>
                <a:r>
                  <a:rPr lang="en-US" sz="1000" b="1" dirty="0"/>
                  <a:t>.]</a:t>
                </a:r>
                <a:endParaRPr lang="ru-RU" sz="1000" b="1" dirty="0"/>
              </a:p>
            </c:rich>
          </c:tx>
          <c:layout>
            <c:manualLayout>
              <c:xMode val="edge"/>
              <c:yMode val="edge"/>
              <c:x val="3.0531286126835991E-2"/>
              <c:y val="0.2709124163785831"/>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crossAx val="747897264"/>
        <c:crosses val="autoZero"/>
        <c:crossBetween val="midCat"/>
        <c:majorUnit val="0.4"/>
        <c:minorUnit val="0.1"/>
      </c:valAx>
      <c:valAx>
        <c:axId val="394113712"/>
        <c:scaling>
          <c:orientation val="minMax"/>
          <c:max val="1300"/>
          <c:min val="0"/>
        </c:scaling>
        <c:delete val="1"/>
        <c:axPos val="r"/>
        <c:numFmt formatCode="General" sourceLinked="1"/>
        <c:majorTickMark val="out"/>
        <c:minorTickMark val="none"/>
        <c:tickLblPos val="nextTo"/>
        <c:crossAx val="394114792"/>
        <c:crosses val="max"/>
        <c:crossBetween val="midCat"/>
      </c:valAx>
      <c:valAx>
        <c:axId val="394114792"/>
        <c:scaling>
          <c:orientation val="minMax"/>
          <c:max val="113.27"/>
          <c:min val="0"/>
        </c:scaling>
        <c:delete val="1"/>
        <c:axPos val="t"/>
        <c:numFmt formatCode="General" sourceLinked="1"/>
        <c:majorTickMark val="out"/>
        <c:minorTickMark val="none"/>
        <c:tickLblPos val="high"/>
        <c:crossAx val="394113712"/>
        <c:crosses val="max"/>
        <c:crossBetween val="midCat"/>
        <c:majorUnit val="20"/>
      </c:valAx>
      <c:spPr>
        <a:noFill/>
        <a:ln w="25400">
          <a:noFill/>
        </a:ln>
        <a:effectLst/>
      </c:spPr>
    </c:plotArea>
    <c:legend>
      <c:legendPos val="r"/>
      <c:layout>
        <c:manualLayout>
          <c:xMode val="edge"/>
          <c:yMode val="edge"/>
          <c:x val="0.72153711710917057"/>
          <c:y val="0.11137964153572678"/>
          <c:w val="0.20812749414237622"/>
          <c:h val="0.2856250721519346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tx1"/>
      </a:solidFill>
      <a:round/>
    </a:ln>
    <a:effectLst/>
  </c:spPr>
  <c:txPr>
    <a:bodyPr/>
    <a:lstStyle/>
    <a:p>
      <a:pPr>
        <a:defRPr sz="800">
          <a:latin typeface="Arial Cyr" panose="020B0604020202020204" pitchFamily="34" charset="0"/>
          <a:cs typeface="Arial Cyr" panose="020B0604020202020204" pitchFamily="34" charset="0"/>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3845366637308"/>
          <c:y val="0.10778011266729259"/>
          <c:w val="0.79831251322542041"/>
          <c:h val="0.78694464969249833"/>
        </c:manualLayout>
      </c:layout>
      <c:scatterChart>
        <c:scatterStyle val="smoothMarker"/>
        <c:varyColors val="0"/>
        <c:ser>
          <c:idx val="0"/>
          <c:order val="0"/>
          <c:tx>
            <c:v>MAX</c:v>
          </c:tx>
          <c:spPr>
            <a:ln w="19050" cap="rnd">
              <a:solidFill>
                <a:srgbClr val="004899"/>
              </a:solidFill>
              <a:round/>
            </a:ln>
            <a:effectLst/>
          </c:spPr>
          <c:marker>
            <c:symbol val="none"/>
          </c:marker>
          <c:xVal>
            <c:numLit>
              <c:formatCode>General</c:formatCode>
              <c:ptCount val="11"/>
              <c:pt idx="0">
                <c:v>113</c:v>
              </c:pt>
              <c:pt idx="1">
                <c:v>104</c:v>
              </c:pt>
              <c:pt idx="2">
                <c:v>95</c:v>
              </c:pt>
              <c:pt idx="3">
                <c:v>86</c:v>
              </c:pt>
              <c:pt idx="4">
                <c:v>73</c:v>
              </c:pt>
              <c:pt idx="5">
                <c:v>64</c:v>
              </c:pt>
              <c:pt idx="6">
                <c:v>52</c:v>
              </c:pt>
              <c:pt idx="7">
                <c:v>41</c:v>
              </c:pt>
              <c:pt idx="8">
                <c:v>34</c:v>
              </c:pt>
              <c:pt idx="9">
                <c:v>21</c:v>
              </c:pt>
              <c:pt idx="10">
                <c:v>2</c:v>
              </c:pt>
            </c:numLit>
          </c:xVal>
          <c:yVal>
            <c:numLit>
              <c:formatCode>General</c:formatCode>
              <c:ptCount val="11"/>
              <c:pt idx="0">
                <c:v>0</c:v>
              </c:pt>
              <c:pt idx="1">
                <c:v>0.2</c:v>
              </c:pt>
              <c:pt idx="2">
                <c:v>0.4</c:v>
              </c:pt>
              <c:pt idx="3">
                <c:v>0.6</c:v>
              </c:pt>
              <c:pt idx="4">
                <c:v>0.9</c:v>
              </c:pt>
              <c:pt idx="5">
                <c:v>1.1000000000000001</c:v>
              </c:pt>
              <c:pt idx="6">
                <c:v>1.4</c:v>
              </c:pt>
              <c:pt idx="7">
                <c:v>1.6</c:v>
              </c:pt>
              <c:pt idx="8">
                <c:v>1.7</c:v>
              </c:pt>
              <c:pt idx="9">
                <c:v>1.8</c:v>
              </c:pt>
              <c:pt idx="10">
                <c:v>2</c:v>
              </c:pt>
            </c:numLit>
          </c:yVal>
          <c:smooth val="1"/>
          <c:extLst>
            <c:ext xmlns:c16="http://schemas.microsoft.com/office/drawing/2014/chart" uri="{C3380CC4-5D6E-409C-BE32-E72D297353CC}">
              <c16:uniqueId val="{00000000-2B49-4B30-B622-343ACD692BF7}"/>
            </c:ext>
          </c:extLst>
        </c:ser>
        <c:ser>
          <c:idx val="14"/>
          <c:order val="1"/>
          <c:tx>
            <c:v>MED</c:v>
          </c:tx>
          <c:spPr>
            <a:ln w="19050" cap="rnd">
              <a:solidFill>
                <a:srgbClr val="004899"/>
              </a:solidFill>
              <a:prstDash val="lgDash"/>
              <a:round/>
            </a:ln>
            <a:effectLst/>
          </c:spPr>
          <c:marker>
            <c:symbol val="none"/>
          </c:marker>
          <c:xVal>
            <c:numLit>
              <c:formatCode>General</c:formatCode>
              <c:ptCount val="11"/>
              <c:pt idx="0">
                <c:v>78</c:v>
              </c:pt>
              <c:pt idx="1">
                <c:v>72</c:v>
              </c:pt>
              <c:pt idx="2">
                <c:v>65</c:v>
              </c:pt>
              <c:pt idx="3">
                <c:v>57</c:v>
              </c:pt>
              <c:pt idx="4">
                <c:v>50</c:v>
              </c:pt>
              <c:pt idx="5">
                <c:v>45</c:v>
              </c:pt>
              <c:pt idx="6">
                <c:v>39</c:v>
              </c:pt>
              <c:pt idx="7">
                <c:v>32</c:v>
              </c:pt>
              <c:pt idx="8">
                <c:v>26</c:v>
              </c:pt>
              <c:pt idx="9">
                <c:v>16</c:v>
              </c:pt>
              <c:pt idx="10">
                <c:v>1</c:v>
              </c:pt>
            </c:numLit>
          </c:xVal>
          <c:yVal>
            <c:numLit>
              <c:formatCode>General</c:formatCode>
              <c:ptCount val="11"/>
              <c:pt idx="0">
                <c:v>0</c:v>
              </c:pt>
              <c:pt idx="1">
                <c:v>0.2</c:v>
              </c:pt>
              <c:pt idx="2">
                <c:v>0.4</c:v>
              </c:pt>
              <c:pt idx="3">
                <c:v>0.6</c:v>
              </c:pt>
              <c:pt idx="4">
                <c:v>0.9</c:v>
              </c:pt>
              <c:pt idx="5">
                <c:v>1.1000000000000001</c:v>
              </c:pt>
              <c:pt idx="6">
                <c:v>1.4</c:v>
              </c:pt>
              <c:pt idx="7">
                <c:v>1.6</c:v>
              </c:pt>
              <c:pt idx="8">
                <c:v>1.7</c:v>
              </c:pt>
              <c:pt idx="9">
                <c:v>1.8</c:v>
              </c:pt>
              <c:pt idx="10">
                <c:v>2</c:v>
              </c:pt>
            </c:numLit>
          </c:yVal>
          <c:smooth val="1"/>
          <c:extLst>
            <c:ext xmlns:c16="http://schemas.microsoft.com/office/drawing/2014/chart" uri="{C3380CC4-5D6E-409C-BE32-E72D297353CC}">
              <c16:uniqueId val="{00000001-2B49-4B30-B622-343ACD692BF7}"/>
            </c:ext>
          </c:extLst>
        </c:ser>
        <c:dLbls>
          <c:showLegendKey val="0"/>
          <c:showVal val="0"/>
          <c:showCatName val="0"/>
          <c:showSerName val="0"/>
          <c:showPercent val="0"/>
          <c:showBubbleSize val="0"/>
        </c:dLbls>
        <c:axId val="747897264"/>
        <c:axId val="747897624"/>
        <c:extLst/>
      </c:scatterChart>
      <c:scatterChart>
        <c:scatterStyle val="smoothMarker"/>
        <c:varyColors val="0"/>
        <c:ser>
          <c:idx val="2"/>
          <c:order val="2"/>
          <c:tx>
            <c:v>MIN</c:v>
          </c:tx>
          <c:spPr>
            <a:ln w="19050" cap="rnd">
              <a:solidFill>
                <a:srgbClr val="004899"/>
              </a:solidFill>
              <a:prstDash val="sysDash"/>
              <a:round/>
            </a:ln>
            <a:effectLst/>
          </c:spPr>
          <c:marker>
            <c:symbol val="none"/>
          </c:marker>
          <c:xVal>
            <c:numLit>
              <c:formatCode>General</c:formatCode>
              <c:ptCount val="11"/>
              <c:pt idx="0">
                <c:v>37</c:v>
              </c:pt>
              <c:pt idx="1">
                <c:v>34</c:v>
              </c:pt>
              <c:pt idx="2">
                <c:v>31</c:v>
              </c:pt>
              <c:pt idx="3">
                <c:v>29</c:v>
              </c:pt>
              <c:pt idx="4">
                <c:v>25</c:v>
              </c:pt>
              <c:pt idx="5">
                <c:v>22</c:v>
              </c:pt>
              <c:pt idx="6">
                <c:v>17</c:v>
              </c:pt>
              <c:pt idx="7">
                <c:v>14</c:v>
              </c:pt>
              <c:pt idx="8">
                <c:v>11</c:v>
              </c:pt>
              <c:pt idx="9">
                <c:v>8</c:v>
              </c:pt>
              <c:pt idx="10">
                <c:v>1</c:v>
              </c:pt>
            </c:numLit>
          </c:xVal>
          <c:yVal>
            <c:numLit>
              <c:formatCode>General</c:formatCode>
              <c:ptCount val="11"/>
              <c:pt idx="0">
                <c:v>0</c:v>
              </c:pt>
              <c:pt idx="1">
                <c:v>0.2</c:v>
              </c:pt>
              <c:pt idx="2">
                <c:v>0.4</c:v>
              </c:pt>
              <c:pt idx="3">
                <c:v>0.6</c:v>
              </c:pt>
              <c:pt idx="4">
                <c:v>0.9</c:v>
              </c:pt>
              <c:pt idx="5">
                <c:v>1.1000000000000001</c:v>
              </c:pt>
              <c:pt idx="6">
                <c:v>1.4</c:v>
              </c:pt>
              <c:pt idx="7">
                <c:v>1.6</c:v>
              </c:pt>
              <c:pt idx="8">
                <c:v>1.7</c:v>
              </c:pt>
              <c:pt idx="9">
                <c:v>1.8</c:v>
              </c:pt>
              <c:pt idx="10">
                <c:v>2</c:v>
              </c:pt>
            </c:numLit>
          </c:yVal>
          <c:smooth val="1"/>
          <c:extLst>
            <c:ext xmlns:c16="http://schemas.microsoft.com/office/drawing/2014/chart" uri="{C3380CC4-5D6E-409C-BE32-E72D297353CC}">
              <c16:uniqueId val="{00000002-2B49-4B30-B622-343ACD692BF7}"/>
            </c:ext>
          </c:extLst>
        </c:ser>
        <c:dLbls>
          <c:showLegendKey val="0"/>
          <c:showVal val="0"/>
          <c:showCatName val="0"/>
          <c:showSerName val="0"/>
          <c:showPercent val="0"/>
          <c:showBubbleSize val="0"/>
        </c:dLbls>
        <c:axId val="394114792"/>
        <c:axId val="394113712"/>
      </c:scatterChart>
      <c:valAx>
        <c:axId val="747897264"/>
        <c:scaling>
          <c:orientation val="minMax"/>
          <c:max val="120"/>
          <c:min val="0"/>
        </c:scaling>
        <c:delete val="0"/>
        <c:axPos val="b"/>
        <c:majorGridlines>
          <c:spPr>
            <a:ln w="9525" cap="flat" cmpd="sng" algn="ctr">
              <a:solidFill>
                <a:sysClr val="window" lastClr="FFFFFF">
                  <a:lumMod val="85000"/>
                </a:sysClr>
              </a:solidFill>
              <a:round/>
            </a:ln>
            <a:effectLst/>
          </c:spPr>
        </c:majorGridlines>
        <c:title>
          <c:tx>
            <c:rich>
              <a:bodyPr rot="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r>
                  <a:rPr lang="en-US" sz="1000" b="1" dirty="0"/>
                  <a:t>Airflow [CFM]</a:t>
                </a:r>
                <a:endParaRPr lang="ru-RU" sz="1000" b="1" dirty="0"/>
              </a:p>
            </c:rich>
          </c:tx>
          <c:layout>
            <c:manualLayout>
              <c:xMode val="edge"/>
              <c:yMode val="edge"/>
              <c:x val="0.43632921485447168"/>
              <c:y val="0.94163626375092613"/>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crossAx val="747897624"/>
        <c:crosses val="autoZero"/>
        <c:crossBetween val="midCat"/>
        <c:majorUnit val="20"/>
      </c:valAx>
      <c:valAx>
        <c:axId val="747897624"/>
        <c:scaling>
          <c:orientation val="minMax"/>
          <c:max val="2"/>
          <c:min val="0"/>
        </c:scaling>
        <c:delete val="0"/>
        <c:axPos val="l"/>
        <c:majorGridlines>
          <c:spPr>
            <a:ln w="9525" cap="flat" cmpd="sng" algn="ctr">
              <a:solidFill>
                <a:sysClr val="window" lastClr="FFFFFF">
                  <a:lumMod val="85000"/>
                </a:sys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r>
                  <a:rPr lang="en-US" sz="1000" b="1" dirty="0"/>
                  <a:t>Static Pressure [in </a:t>
                </a:r>
                <a:r>
                  <a:rPr lang="en-US" sz="1000" b="1" dirty="0" err="1"/>
                  <a:t>w.g</a:t>
                </a:r>
                <a:r>
                  <a:rPr lang="en-US" sz="1000" b="1" dirty="0"/>
                  <a:t>.]</a:t>
                </a:r>
                <a:endParaRPr lang="ru-RU" sz="1000" b="1" dirty="0"/>
              </a:p>
            </c:rich>
          </c:tx>
          <c:layout>
            <c:manualLayout>
              <c:xMode val="edge"/>
              <c:yMode val="edge"/>
              <c:x val="2.8720776741897058E-2"/>
              <c:y val="0.31402492620801714"/>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crossAx val="747897264"/>
        <c:crosses val="autoZero"/>
        <c:crossBetween val="midCat"/>
        <c:majorUnit val="0.2"/>
        <c:minorUnit val="5.000000000000001E-2"/>
      </c:valAx>
      <c:valAx>
        <c:axId val="394113712"/>
        <c:scaling>
          <c:orientation val="minMax"/>
          <c:max val="1300"/>
          <c:min val="0"/>
        </c:scaling>
        <c:delete val="1"/>
        <c:axPos val="r"/>
        <c:numFmt formatCode="General" sourceLinked="1"/>
        <c:majorTickMark val="out"/>
        <c:minorTickMark val="none"/>
        <c:tickLblPos val="nextTo"/>
        <c:crossAx val="394114792"/>
        <c:crosses val="max"/>
        <c:crossBetween val="midCat"/>
      </c:valAx>
      <c:valAx>
        <c:axId val="394114792"/>
        <c:scaling>
          <c:orientation val="minMax"/>
          <c:max val="113.27"/>
          <c:min val="0"/>
        </c:scaling>
        <c:delete val="1"/>
        <c:axPos val="t"/>
        <c:numFmt formatCode="General" sourceLinked="1"/>
        <c:majorTickMark val="out"/>
        <c:minorTickMark val="none"/>
        <c:tickLblPos val="high"/>
        <c:crossAx val="394113712"/>
        <c:crosses val="max"/>
        <c:crossBetween val="midCat"/>
        <c:majorUnit val="20"/>
      </c:valAx>
      <c:spPr>
        <a:noFill/>
        <a:ln w="25400">
          <a:noFill/>
        </a:ln>
        <a:effectLst/>
      </c:spPr>
    </c:plotArea>
    <c:legend>
      <c:legendPos val="r"/>
      <c:layout>
        <c:manualLayout>
          <c:xMode val="edge"/>
          <c:yMode val="edge"/>
          <c:x val="0.66481388642311467"/>
          <c:y val="0.1175385715113602"/>
          <c:w val="0.26895383892181912"/>
          <c:h val="0.28562507215193467"/>
        </c:manualLayout>
      </c:layout>
      <c:overlay val="0"/>
      <c:spPr>
        <a:noFill/>
        <a:ln>
          <a:solidFill>
            <a:sysClr val="window" lastClr="FFFFFF">
              <a:lumMod val="85000"/>
            </a:sysClr>
          </a:solid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tx1"/>
      </a:solidFill>
      <a:round/>
    </a:ln>
    <a:effectLst/>
  </c:spPr>
  <c:txPr>
    <a:bodyPr/>
    <a:lstStyle/>
    <a:p>
      <a:pPr>
        <a:defRPr sz="800">
          <a:latin typeface="Arial Cyr" panose="020B0604020202020204" pitchFamily="34" charset="0"/>
          <a:cs typeface="Arial Cyr" panose="020B0604020202020204" pitchFamily="34" charset="0"/>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B9FFB5-6BD9-402B-AFA7-03E1C0413315}" type="datetimeFigureOut">
              <a:rPr lang="ru-RU" smtClean="0"/>
              <a:t>20.02.2024</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FCBBB-0DD5-475C-9836-4C347B62E669}" type="slidenum">
              <a:rPr lang="ru-RU" smtClean="0"/>
              <a:t>‹#›</a:t>
            </a:fld>
            <a:endParaRPr lang="ru-RU"/>
          </a:p>
        </p:txBody>
      </p:sp>
    </p:spTree>
    <p:extLst>
      <p:ext uri="{BB962C8B-B14F-4D97-AF65-F5344CB8AC3E}">
        <p14:creationId xmlns:p14="http://schemas.microsoft.com/office/powerpoint/2010/main" val="4003034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F6F3C-847D-4795-AB30-C17263C32E0F}" type="datetimeFigureOut">
              <a:rPr lang="ru-RU" smtClean="0"/>
              <a:t>20.02.2024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B7555-5D0E-4F88-B17F-A5941F46DD8F}" type="slidenum">
              <a:rPr lang="ru-RU" smtClean="0"/>
              <a:t>‹#›</a:t>
            </a:fld>
            <a:endParaRPr lang="ru-RU"/>
          </a:p>
        </p:txBody>
      </p:sp>
    </p:spTree>
    <p:extLst>
      <p:ext uri="{BB962C8B-B14F-4D97-AF65-F5344CB8AC3E}">
        <p14:creationId xmlns:p14="http://schemas.microsoft.com/office/powerpoint/2010/main" val="23065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2</a:t>
            </a:fld>
            <a:endParaRPr lang="en-US"/>
          </a:p>
        </p:txBody>
      </p:sp>
    </p:spTree>
    <p:extLst>
      <p:ext uri="{BB962C8B-B14F-4D97-AF65-F5344CB8AC3E}">
        <p14:creationId xmlns:p14="http://schemas.microsoft.com/office/powerpoint/2010/main" val="2509417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50000"/>
              </a:lnSpc>
              <a:buFont typeface="+mj-lt"/>
              <a:buNone/>
            </a:pP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17B8D6AE-980A-4B5C-B585-050948335FFF}" type="slidenum">
              <a:rPr lang="en-US" smtClean="0"/>
              <a:t>11</a:t>
            </a:fld>
            <a:endParaRPr lang="en-US"/>
          </a:p>
        </p:txBody>
      </p:sp>
    </p:spTree>
    <p:extLst>
      <p:ext uri="{BB962C8B-B14F-4D97-AF65-F5344CB8AC3E}">
        <p14:creationId xmlns:p14="http://schemas.microsoft.com/office/powerpoint/2010/main" val="136149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12</a:t>
            </a:fld>
            <a:endParaRPr lang="en-US"/>
          </a:p>
        </p:txBody>
      </p:sp>
    </p:spTree>
    <p:extLst>
      <p:ext uri="{BB962C8B-B14F-4D97-AF65-F5344CB8AC3E}">
        <p14:creationId xmlns:p14="http://schemas.microsoft.com/office/powerpoint/2010/main" val="283211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Dear colleagues, thank you very much for your attention, please send your enquires to our sales department, visit our stand on ISH, for more information about our assortment, solutions and selection software, please, visit our web-site. Good bye and see you soon.</a:t>
            </a:r>
            <a:endParaRPr lang="ru-U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p:txBody>
      </p:sp>
      <p:sp>
        <p:nvSpPr>
          <p:cNvPr id="4" name="Номер слайда 3"/>
          <p:cNvSpPr>
            <a:spLocks noGrp="1"/>
          </p:cNvSpPr>
          <p:nvPr>
            <p:ph type="sldNum" sz="quarter" idx="5"/>
          </p:nvPr>
        </p:nvSpPr>
        <p:spPr/>
        <p:txBody>
          <a:bodyPr/>
          <a:lstStyle/>
          <a:p>
            <a:fld id="{A07B7555-5D0E-4F88-B17F-A5941F46DD8F}" type="slidenum">
              <a:rPr lang="ru-RU" smtClean="0"/>
              <a:t>13</a:t>
            </a:fld>
            <a:endParaRPr lang="ru-RU"/>
          </a:p>
        </p:txBody>
      </p:sp>
    </p:spTree>
    <p:extLst>
      <p:ext uri="{BB962C8B-B14F-4D97-AF65-F5344CB8AC3E}">
        <p14:creationId xmlns:p14="http://schemas.microsoft.com/office/powerpoint/2010/main" val="132974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3</a:t>
            </a:fld>
            <a:endParaRPr lang="en-US"/>
          </a:p>
        </p:txBody>
      </p:sp>
    </p:spTree>
    <p:extLst>
      <p:ext uri="{BB962C8B-B14F-4D97-AF65-F5344CB8AC3E}">
        <p14:creationId xmlns:p14="http://schemas.microsoft.com/office/powerpoint/2010/main" val="243513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4</a:t>
            </a:fld>
            <a:endParaRPr lang="en-US"/>
          </a:p>
        </p:txBody>
      </p:sp>
    </p:spTree>
    <p:extLst>
      <p:ext uri="{BB962C8B-B14F-4D97-AF65-F5344CB8AC3E}">
        <p14:creationId xmlns:p14="http://schemas.microsoft.com/office/powerpoint/2010/main" val="91589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5</a:t>
            </a:fld>
            <a:endParaRPr lang="en-US"/>
          </a:p>
        </p:txBody>
      </p:sp>
    </p:spTree>
    <p:extLst>
      <p:ext uri="{BB962C8B-B14F-4D97-AF65-F5344CB8AC3E}">
        <p14:creationId xmlns:p14="http://schemas.microsoft.com/office/powerpoint/2010/main" val="199143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6</a:t>
            </a:fld>
            <a:endParaRPr lang="en-US"/>
          </a:p>
        </p:txBody>
      </p:sp>
    </p:spTree>
    <p:extLst>
      <p:ext uri="{BB962C8B-B14F-4D97-AF65-F5344CB8AC3E}">
        <p14:creationId xmlns:p14="http://schemas.microsoft.com/office/powerpoint/2010/main" val="210615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7</a:t>
            </a:fld>
            <a:endParaRPr lang="en-US"/>
          </a:p>
        </p:txBody>
      </p:sp>
    </p:spTree>
    <p:extLst>
      <p:ext uri="{BB962C8B-B14F-4D97-AF65-F5344CB8AC3E}">
        <p14:creationId xmlns:p14="http://schemas.microsoft.com/office/powerpoint/2010/main" val="352738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8</a:t>
            </a:fld>
            <a:endParaRPr lang="en-US"/>
          </a:p>
        </p:txBody>
      </p:sp>
    </p:spTree>
    <p:extLst>
      <p:ext uri="{BB962C8B-B14F-4D97-AF65-F5344CB8AC3E}">
        <p14:creationId xmlns:p14="http://schemas.microsoft.com/office/powerpoint/2010/main" val="22584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50000"/>
              </a:lnSpc>
              <a:buFont typeface="+mj-lt"/>
              <a:buNone/>
            </a:pP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17B8D6AE-980A-4B5C-B585-050948335FFF}" type="slidenum">
              <a:rPr lang="en-US" smtClean="0"/>
              <a:t>9</a:t>
            </a:fld>
            <a:endParaRPr lang="en-US"/>
          </a:p>
        </p:txBody>
      </p:sp>
    </p:spTree>
    <p:extLst>
      <p:ext uri="{BB962C8B-B14F-4D97-AF65-F5344CB8AC3E}">
        <p14:creationId xmlns:p14="http://schemas.microsoft.com/office/powerpoint/2010/main" val="133988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50000"/>
              </a:lnSpc>
              <a:buFont typeface="+mj-lt"/>
              <a:buNone/>
            </a:pP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17B8D6AE-980A-4B5C-B585-050948335FFF}" type="slidenum">
              <a:rPr lang="en-US" smtClean="0"/>
              <a:t>10</a:t>
            </a:fld>
            <a:endParaRPr lang="en-US"/>
          </a:p>
        </p:txBody>
      </p:sp>
    </p:spTree>
    <p:extLst>
      <p:ext uri="{BB962C8B-B14F-4D97-AF65-F5344CB8AC3E}">
        <p14:creationId xmlns:p14="http://schemas.microsoft.com/office/powerpoint/2010/main" val="112838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0" y="2844804"/>
            <a:ext cx="12192000" cy="4013199"/>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Tree>
    <p:extLst>
      <p:ext uri="{BB962C8B-B14F-4D97-AF65-F5344CB8AC3E}">
        <p14:creationId xmlns:p14="http://schemas.microsoft.com/office/powerpoint/2010/main" val="287154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FB7473-9221-4C77-A864-6C7DA4AEC535}" type="slidenum">
              <a:rPr lang="ru-RU" smtClean="0"/>
              <a:t>‹#›</a:t>
            </a:fld>
            <a:endParaRPr lang="ru-RU"/>
          </a:p>
        </p:txBody>
      </p:sp>
    </p:spTree>
    <p:extLst>
      <p:ext uri="{BB962C8B-B14F-4D97-AF65-F5344CB8AC3E}">
        <p14:creationId xmlns:p14="http://schemas.microsoft.com/office/powerpoint/2010/main" val="1357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FB7473-9221-4C77-A864-6C7DA4AEC535}" type="slidenum">
              <a:rPr lang="ru-RU" smtClean="0"/>
              <a:t>‹#›</a:t>
            </a:fld>
            <a:endParaRPr lang="ru-RU"/>
          </a:p>
        </p:txBody>
      </p:sp>
    </p:spTree>
    <p:extLst>
      <p:ext uri="{BB962C8B-B14F-4D97-AF65-F5344CB8AC3E}">
        <p14:creationId xmlns:p14="http://schemas.microsoft.com/office/powerpoint/2010/main" val="3112868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20" name="Прямоугольник 19"/>
          <p:cNvSpPr/>
          <p:nvPr userDrawn="1"/>
        </p:nvSpPr>
        <p:spPr>
          <a:xfrm>
            <a:off x="11544302" y="6431015"/>
            <a:ext cx="647700" cy="427205"/>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21" name="Параллелограмм 20"/>
          <p:cNvSpPr/>
          <p:nvPr userDrawn="1"/>
        </p:nvSpPr>
        <p:spPr>
          <a:xfrm>
            <a:off x="11029949" y="6430937"/>
            <a:ext cx="1162051" cy="427064"/>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cxnSp>
        <p:nvCxnSpPr>
          <p:cNvPr id="14" name="Прямая соединительная линия 13"/>
          <p:cNvCxnSpPr/>
          <p:nvPr userDrawn="1"/>
        </p:nvCxnSpPr>
        <p:spPr>
          <a:xfrm>
            <a:off x="0" y="6434667"/>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0" y="4"/>
            <a:ext cx="220133"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cxnSp>
        <p:nvCxnSpPr>
          <p:cNvPr id="8" name="Прямая соединительная линия 7"/>
          <p:cNvCxnSpPr/>
          <p:nvPr userDrawn="1"/>
        </p:nvCxnSpPr>
        <p:spPr>
          <a:xfrm>
            <a:off x="0" y="651934"/>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Прямоугольник 11"/>
          <p:cNvSpPr/>
          <p:nvPr userDrawn="1"/>
        </p:nvSpPr>
        <p:spPr>
          <a:xfrm>
            <a:off x="9220200" y="4"/>
            <a:ext cx="2971800"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3" name="Параллелограмм 12"/>
          <p:cNvSpPr/>
          <p:nvPr userDrawn="1"/>
        </p:nvSpPr>
        <p:spPr>
          <a:xfrm>
            <a:off x="8478308" y="0"/>
            <a:ext cx="2480733" cy="651718"/>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6" name="Прямоугольник 15"/>
          <p:cNvSpPr/>
          <p:nvPr userDrawn="1"/>
        </p:nvSpPr>
        <p:spPr>
          <a:xfrm>
            <a:off x="0" y="6443136"/>
            <a:ext cx="220133" cy="414867"/>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9" name="Текст 18"/>
          <p:cNvSpPr>
            <a:spLocks noGrp="1"/>
          </p:cNvSpPr>
          <p:nvPr>
            <p:ph type="body" sz="quarter" idx="10" hasCustomPrompt="1"/>
          </p:nvPr>
        </p:nvSpPr>
        <p:spPr>
          <a:xfrm>
            <a:off x="278874" y="6552675"/>
            <a:ext cx="1524529" cy="212195"/>
          </a:xfrm>
        </p:spPr>
        <p:txBody>
          <a:bodyPr/>
          <a:lstStyle>
            <a:lvl1pPr marL="0" indent="0">
              <a:buNone/>
              <a:defRPr sz="1000"/>
            </a:lvl1pPr>
          </a:lstStyle>
          <a:p>
            <a:pPr lvl="0"/>
            <a:r>
              <a:rPr lang="en-US" dirty="0"/>
              <a:t>blauberg-group.com</a:t>
            </a:r>
            <a:endParaRPr lang="ru-RU" dirty="0"/>
          </a:p>
        </p:txBody>
      </p:sp>
      <p:sp>
        <p:nvSpPr>
          <p:cNvPr id="22" name="Текст 18"/>
          <p:cNvSpPr>
            <a:spLocks noGrp="1"/>
          </p:cNvSpPr>
          <p:nvPr>
            <p:ph type="body" sz="quarter" idx="11" hasCustomPrompt="1"/>
          </p:nvPr>
        </p:nvSpPr>
        <p:spPr>
          <a:xfrm>
            <a:off x="10346800" y="6548163"/>
            <a:ext cx="1524529" cy="212195"/>
          </a:xfrm>
        </p:spPr>
        <p:txBody>
          <a:bodyPr/>
          <a:lstStyle>
            <a:lvl1pPr marL="0" indent="0" algn="r">
              <a:buNone/>
              <a:defRPr sz="1000" b="1"/>
            </a:lvl1pPr>
          </a:lstStyle>
          <a:p>
            <a:pPr lvl="0"/>
            <a:r>
              <a:rPr lang="en-US" dirty="0"/>
              <a:t>10</a:t>
            </a:r>
            <a:endParaRPr lang="ru-RU" dirty="0"/>
          </a:p>
        </p:txBody>
      </p:sp>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73" y="174950"/>
            <a:ext cx="1103779" cy="354313"/>
          </a:xfrm>
          <a:prstGeom prst="rect">
            <a:avLst/>
          </a:prstGeom>
        </p:spPr>
      </p:pic>
    </p:spTree>
    <p:extLst>
      <p:ext uri="{BB962C8B-B14F-4D97-AF65-F5344CB8AC3E}">
        <p14:creationId xmlns:p14="http://schemas.microsoft.com/office/powerpoint/2010/main" val="352018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0" y="2844804"/>
            <a:ext cx="12192000" cy="4013199"/>
          </a:xfrm>
          <a:prstGeom prst="rect">
            <a:avLst/>
          </a:prstGeom>
          <a:solidFill>
            <a:srgbClr val="7CC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Tree>
    <p:extLst>
      <p:ext uri="{BB962C8B-B14F-4D97-AF65-F5344CB8AC3E}">
        <p14:creationId xmlns:p14="http://schemas.microsoft.com/office/powerpoint/2010/main" val="254397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1" y="4"/>
            <a:ext cx="2497667" cy="6857999"/>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3F43C-CDD1-470C-89CF-8EC159B38D1C}" type="slidenum">
              <a:rPr lang="ru-RU" smtClean="0"/>
              <a:t>‹#›</a:t>
            </a:fld>
            <a:endParaRPr lang="ru-RU"/>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3224" y="2410963"/>
            <a:ext cx="3858776" cy="4447041"/>
          </a:xfrm>
          <a:prstGeom prst="rect">
            <a:avLst/>
          </a:prstGeom>
        </p:spPr>
      </p:pic>
    </p:spTree>
    <p:extLst>
      <p:ext uri="{BB962C8B-B14F-4D97-AF65-F5344CB8AC3E}">
        <p14:creationId xmlns:p14="http://schemas.microsoft.com/office/powerpoint/2010/main" val="14074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1" y="4"/>
            <a:ext cx="2497667" cy="6857999"/>
          </a:xfrm>
          <a:prstGeom prst="rect">
            <a:avLst/>
          </a:prstGeom>
          <a:solidFill>
            <a:srgbClr val="7CC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3F43C-CDD1-470C-89CF-8EC159B38D1C}" type="slidenum">
              <a:rPr lang="ru-RU" smtClean="0"/>
              <a:t>‹#›</a:t>
            </a:fld>
            <a:endParaRPr lang="ru-RU"/>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3224" y="2410963"/>
            <a:ext cx="3858776" cy="4447041"/>
          </a:xfrm>
          <a:prstGeom prst="rect">
            <a:avLst/>
          </a:prstGeom>
        </p:spPr>
      </p:pic>
      <p:cxnSp>
        <p:nvCxnSpPr>
          <p:cNvPr id="7" name="Прямая соединительная линия 6"/>
          <p:cNvCxnSpPr/>
          <p:nvPr userDrawn="1"/>
        </p:nvCxnSpPr>
        <p:spPr>
          <a:xfrm>
            <a:off x="2497667" y="0"/>
            <a:ext cx="0" cy="685800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848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1" y="4"/>
            <a:ext cx="2497667" cy="6857999"/>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3F43C-CDD1-470C-89CF-8EC159B38D1C}" type="slidenum">
              <a:rPr lang="ru-RU" smtClean="0"/>
              <a:t>‹#›</a:t>
            </a:fld>
            <a:endParaRPr lang="ru-RU"/>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3224" y="2410963"/>
            <a:ext cx="3858776" cy="4447041"/>
          </a:xfrm>
          <a:prstGeom prst="rect">
            <a:avLst/>
          </a:prstGeom>
        </p:spPr>
      </p:pic>
      <p:cxnSp>
        <p:nvCxnSpPr>
          <p:cNvPr id="8" name="Прямая соединительная линия 7"/>
          <p:cNvCxnSpPr/>
          <p:nvPr userDrawn="1"/>
        </p:nvCxnSpPr>
        <p:spPr>
          <a:xfrm>
            <a:off x="2497667" y="0"/>
            <a:ext cx="0" cy="685800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069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4"/>
            <a:ext cx="12192000" cy="6857999"/>
          </a:xfrm>
          <a:prstGeom prst="rect">
            <a:avLst/>
          </a:prstGeom>
          <a:solidFill>
            <a:srgbClr val="7CC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3F43C-CDD1-470C-89CF-8EC159B38D1C}" type="slidenum">
              <a:rPr lang="ru-RU" smtClean="0"/>
              <a:t>‹#›</a:t>
            </a:fld>
            <a:endParaRPr lang="ru-RU"/>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3224" y="2410963"/>
            <a:ext cx="3858776" cy="4447041"/>
          </a:xfrm>
          <a:prstGeom prst="rect">
            <a:avLst/>
          </a:prstGeom>
        </p:spPr>
      </p:pic>
      <p:cxnSp>
        <p:nvCxnSpPr>
          <p:cNvPr id="8" name="Прямая соединительная линия 7"/>
          <p:cNvCxnSpPr/>
          <p:nvPr userDrawn="1"/>
        </p:nvCxnSpPr>
        <p:spPr>
          <a:xfrm>
            <a:off x="2497667"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784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0" name="Прямоугольник 19"/>
          <p:cNvSpPr/>
          <p:nvPr userDrawn="1"/>
        </p:nvSpPr>
        <p:spPr>
          <a:xfrm>
            <a:off x="11544302" y="6431015"/>
            <a:ext cx="647700" cy="427205"/>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21" name="Параллелограмм 20"/>
          <p:cNvSpPr/>
          <p:nvPr userDrawn="1"/>
        </p:nvSpPr>
        <p:spPr>
          <a:xfrm>
            <a:off x="11029949" y="6430937"/>
            <a:ext cx="1162051" cy="427064"/>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cxnSp>
        <p:nvCxnSpPr>
          <p:cNvPr id="14" name="Прямая соединительная линия 13"/>
          <p:cNvCxnSpPr/>
          <p:nvPr userDrawn="1"/>
        </p:nvCxnSpPr>
        <p:spPr>
          <a:xfrm>
            <a:off x="0" y="6434667"/>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0" y="4"/>
            <a:ext cx="220133"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cxnSp>
        <p:nvCxnSpPr>
          <p:cNvPr id="8" name="Прямая соединительная линия 7"/>
          <p:cNvCxnSpPr/>
          <p:nvPr userDrawn="1"/>
        </p:nvCxnSpPr>
        <p:spPr>
          <a:xfrm>
            <a:off x="0" y="651934"/>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Прямоугольник 11"/>
          <p:cNvSpPr/>
          <p:nvPr userDrawn="1"/>
        </p:nvSpPr>
        <p:spPr>
          <a:xfrm>
            <a:off x="9220200" y="4"/>
            <a:ext cx="2971800"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3" name="Параллелограмм 12"/>
          <p:cNvSpPr/>
          <p:nvPr userDrawn="1"/>
        </p:nvSpPr>
        <p:spPr>
          <a:xfrm>
            <a:off x="8478308" y="0"/>
            <a:ext cx="2480733" cy="651718"/>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6" name="Прямоугольник 15"/>
          <p:cNvSpPr/>
          <p:nvPr userDrawn="1"/>
        </p:nvSpPr>
        <p:spPr>
          <a:xfrm>
            <a:off x="0" y="6443136"/>
            <a:ext cx="220133" cy="414867"/>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0" name="TextBox 9"/>
          <p:cNvSpPr txBox="1"/>
          <p:nvPr userDrawn="1"/>
        </p:nvSpPr>
        <p:spPr>
          <a:xfrm>
            <a:off x="220133" y="6533387"/>
            <a:ext cx="132600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blauberg-group.com</a:t>
            </a:r>
            <a:endParaRPr lang="ru-RU" sz="1000" dirty="0"/>
          </a:p>
        </p:txBody>
      </p:sp>
      <p:sp>
        <p:nvSpPr>
          <p:cNvPr id="29" name="TextBox 28"/>
          <p:cNvSpPr txBox="1"/>
          <p:nvPr userDrawn="1"/>
        </p:nvSpPr>
        <p:spPr>
          <a:xfrm>
            <a:off x="10263709" y="6548163"/>
            <a:ext cx="1607621" cy="246221"/>
          </a:xfrm>
          <a:prstGeom prst="rect">
            <a:avLst/>
          </a:prstGeom>
          <a:noFill/>
        </p:spPr>
        <p:txBody>
          <a:bodyPr wrap="square" rtlCol="0">
            <a:spAutoFit/>
          </a:bodyPr>
          <a:lstStyle/>
          <a:p>
            <a:pPr lvl="0" algn="r"/>
            <a:fld id="{5673F43C-CDD1-470C-89CF-8EC159B38D1C}" type="slidenum">
              <a:rPr lang="ru-RU" sz="1000" smtClean="0"/>
              <a:pPr lvl="0" algn="r"/>
              <a:t>‹#›</a:t>
            </a:fld>
            <a:endParaRPr lang="ru-RU" sz="1000" dirty="0"/>
          </a:p>
        </p:txBody>
      </p:sp>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73" y="174950"/>
            <a:ext cx="1103779" cy="354313"/>
          </a:xfrm>
          <a:prstGeom prst="rect">
            <a:avLst/>
          </a:prstGeom>
        </p:spPr>
      </p:pic>
    </p:spTree>
    <p:extLst>
      <p:ext uri="{BB962C8B-B14F-4D97-AF65-F5344CB8AC3E}">
        <p14:creationId xmlns:p14="http://schemas.microsoft.com/office/powerpoint/2010/main" val="203735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lank+text">
    <p:spTree>
      <p:nvGrpSpPr>
        <p:cNvPr id="1" name=""/>
        <p:cNvGrpSpPr/>
        <p:nvPr/>
      </p:nvGrpSpPr>
      <p:grpSpPr>
        <a:xfrm>
          <a:off x="0" y="0"/>
          <a:ext cx="0" cy="0"/>
          <a:chOff x="0" y="0"/>
          <a:chExt cx="0" cy="0"/>
        </a:xfrm>
      </p:grpSpPr>
      <p:sp>
        <p:nvSpPr>
          <p:cNvPr id="20" name="Прямоугольник 19"/>
          <p:cNvSpPr/>
          <p:nvPr userDrawn="1"/>
        </p:nvSpPr>
        <p:spPr>
          <a:xfrm>
            <a:off x="11544302" y="6431015"/>
            <a:ext cx="647700" cy="427205"/>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21" name="Параллелограмм 20"/>
          <p:cNvSpPr/>
          <p:nvPr userDrawn="1"/>
        </p:nvSpPr>
        <p:spPr>
          <a:xfrm>
            <a:off x="11029949" y="6430937"/>
            <a:ext cx="1162051" cy="427064"/>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cxnSp>
        <p:nvCxnSpPr>
          <p:cNvPr id="14" name="Прямая соединительная линия 13"/>
          <p:cNvCxnSpPr/>
          <p:nvPr userDrawn="1"/>
        </p:nvCxnSpPr>
        <p:spPr>
          <a:xfrm>
            <a:off x="0" y="6434667"/>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0" y="4"/>
            <a:ext cx="220133"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cxnSp>
        <p:nvCxnSpPr>
          <p:cNvPr id="8" name="Прямая соединительная линия 7"/>
          <p:cNvCxnSpPr/>
          <p:nvPr userDrawn="1"/>
        </p:nvCxnSpPr>
        <p:spPr>
          <a:xfrm>
            <a:off x="0" y="651934"/>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Прямоугольник 11"/>
          <p:cNvSpPr/>
          <p:nvPr userDrawn="1"/>
        </p:nvSpPr>
        <p:spPr>
          <a:xfrm>
            <a:off x="9220200" y="4"/>
            <a:ext cx="2971800"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3" name="Параллелограмм 12"/>
          <p:cNvSpPr/>
          <p:nvPr userDrawn="1"/>
        </p:nvSpPr>
        <p:spPr>
          <a:xfrm>
            <a:off x="8478308" y="0"/>
            <a:ext cx="2480733" cy="651718"/>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6" name="Прямоугольник 15"/>
          <p:cNvSpPr/>
          <p:nvPr userDrawn="1"/>
        </p:nvSpPr>
        <p:spPr>
          <a:xfrm>
            <a:off x="0" y="6443136"/>
            <a:ext cx="220133" cy="414867"/>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0" name="TextBox 9"/>
          <p:cNvSpPr txBox="1"/>
          <p:nvPr userDrawn="1"/>
        </p:nvSpPr>
        <p:spPr>
          <a:xfrm>
            <a:off x="220133" y="6533387"/>
            <a:ext cx="132600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blauberg-group.com</a:t>
            </a:r>
            <a:endParaRPr lang="ru-RU" sz="1000" dirty="0"/>
          </a:p>
        </p:txBody>
      </p:sp>
      <p:sp>
        <p:nvSpPr>
          <p:cNvPr id="29" name="TextBox 28"/>
          <p:cNvSpPr txBox="1"/>
          <p:nvPr userDrawn="1"/>
        </p:nvSpPr>
        <p:spPr>
          <a:xfrm>
            <a:off x="10263709" y="6548163"/>
            <a:ext cx="1607621" cy="246221"/>
          </a:xfrm>
          <a:prstGeom prst="rect">
            <a:avLst/>
          </a:prstGeom>
          <a:noFill/>
        </p:spPr>
        <p:txBody>
          <a:bodyPr wrap="square" rtlCol="0">
            <a:spAutoFit/>
          </a:bodyPr>
          <a:lstStyle/>
          <a:p>
            <a:pPr lvl="0" algn="r"/>
            <a:fld id="{5673F43C-CDD1-470C-89CF-8EC159B38D1C}" type="slidenum">
              <a:rPr lang="ru-RU" sz="1000" smtClean="0"/>
              <a:pPr lvl="0" algn="r"/>
              <a:t>‹#›</a:t>
            </a:fld>
            <a:endParaRPr lang="ru-RU" sz="1000" dirty="0"/>
          </a:p>
        </p:txBody>
      </p:sp>
      <p:sp>
        <p:nvSpPr>
          <p:cNvPr id="17" name="Заголовок 16"/>
          <p:cNvSpPr>
            <a:spLocks noGrp="1"/>
          </p:cNvSpPr>
          <p:nvPr>
            <p:ph type="title" hasCustomPrompt="1"/>
          </p:nvPr>
        </p:nvSpPr>
        <p:spPr>
          <a:xfrm>
            <a:off x="220132" y="1018694"/>
            <a:ext cx="11637965" cy="434521"/>
          </a:xfrm>
        </p:spPr>
        <p:txBody>
          <a:bodyPr/>
          <a:lstStyle/>
          <a:p>
            <a:r>
              <a:rPr lang="en-US" b="1" dirty="0"/>
              <a:t>Header</a:t>
            </a:r>
            <a:endParaRPr lang="ru-RU" b="1" dirty="0"/>
          </a:p>
        </p:txBody>
      </p:sp>
      <p:sp>
        <p:nvSpPr>
          <p:cNvPr id="35" name="Текст 34"/>
          <p:cNvSpPr>
            <a:spLocks noGrp="1"/>
          </p:cNvSpPr>
          <p:nvPr>
            <p:ph type="body" sz="quarter" idx="10" hasCustomPrompt="1"/>
          </p:nvPr>
        </p:nvSpPr>
        <p:spPr>
          <a:xfrm>
            <a:off x="220663" y="1600200"/>
            <a:ext cx="11647487" cy="4554538"/>
          </a:xfrm>
        </p:spPr>
        <p:txBody>
          <a:bodyPr/>
          <a:lstStyle>
            <a:lvl1pPr>
              <a:defRPr/>
            </a:lvl1pPr>
          </a:lstStyle>
          <a:p>
            <a:pPr lvl="0"/>
            <a:r>
              <a:rPr lang="en-US" dirty="0"/>
              <a:t>Text sample</a:t>
            </a:r>
            <a:endParaRPr lang="ru-RU" dirty="0"/>
          </a:p>
        </p:txBody>
      </p:sp>
      <p:pic>
        <p:nvPicPr>
          <p:cNvPr id="38" name="Рисунок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73" y="174950"/>
            <a:ext cx="1103779" cy="354313"/>
          </a:xfrm>
          <a:prstGeom prst="rect">
            <a:avLst/>
          </a:prstGeom>
        </p:spPr>
      </p:pic>
    </p:spTree>
    <p:extLst>
      <p:ext uri="{BB962C8B-B14F-4D97-AF65-F5344CB8AC3E}">
        <p14:creationId xmlns:p14="http://schemas.microsoft.com/office/powerpoint/2010/main" val="129458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4"/>
            <a:ext cx="220133"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cxnSp>
        <p:nvCxnSpPr>
          <p:cNvPr id="8" name="Прямая соединительная линия 7"/>
          <p:cNvCxnSpPr/>
          <p:nvPr userDrawn="1"/>
        </p:nvCxnSpPr>
        <p:spPr>
          <a:xfrm>
            <a:off x="0" y="651934"/>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Прямоугольник 11"/>
          <p:cNvSpPr/>
          <p:nvPr userDrawn="1"/>
        </p:nvSpPr>
        <p:spPr>
          <a:xfrm>
            <a:off x="9220200" y="4"/>
            <a:ext cx="2971800"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3" name="Параллелограмм 12"/>
          <p:cNvSpPr/>
          <p:nvPr userDrawn="1"/>
        </p:nvSpPr>
        <p:spPr>
          <a:xfrm>
            <a:off x="8478308" y="0"/>
            <a:ext cx="2480733" cy="651718"/>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73" y="174950"/>
            <a:ext cx="1103779" cy="354313"/>
          </a:xfrm>
          <a:prstGeom prst="rect">
            <a:avLst/>
          </a:prstGeom>
        </p:spPr>
      </p:pic>
    </p:spTree>
    <p:extLst>
      <p:ext uri="{BB962C8B-B14F-4D97-AF65-F5344CB8AC3E}">
        <p14:creationId xmlns:p14="http://schemas.microsoft.com/office/powerpoint/2010/main" val="55681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367" y="1045625"/>
            <a:ext cx="11637965" cy="338666"/>
          </a:xfrm>
          <a:prstGeom prst="rect">
            <a:avLst/>
          </a:prstGeom>
        </p:spPr>
        <p:txBody>
          <a:bodyPr vert="horz" lIns="91440" tIns="45720" rIns="91440" bIns="45720" rtlCol="0" anchor="ctr">
            <a:normAutofit/>
          </a:bodyPr>
          <a:lstStyle/>
          <a:p>
            <a:r>
              <a:rPr lang="en-US" dirty="0"/>
              <a:t>Header</a:t>
            </a:r>
            <a:endParaRPr lang="ru-RU" dirty="0"/>
          </a:p>
        </p:txBody>
      </p:sp>
      <p:sp>
        <p:nvSpPr>
          <p:cNvPr id="3" name="Текст 2"/>
          <p:cNvSpPr>
            <a:spLocks noGrp="1"/>
          </p:cNvSpPr>
          <p:nvPr>
            <p:ph type="body" idx="1"/>
          </p:nvPr>
        </p:nvSpPr>
        <p:spPr>
          <a:xfrm>
            <a:off x="215366" y="1588559"/>
            <a:ext cx="11637965" cy="4351338"/>
          </a:xfrm>
          <a:prstGeom prst="rect">
            <a:avLst/>
          </a:prstGeom>
        </p:spPr>
        <p:txBody>
          <a:bodyPr vert="horz" lIns="91440" tIns="45720" rIns="91440" bIns="45720" rtlCol="0">
            <a:normAutofit/>
          </a:bodyPr>
          <a:lstStyle/>
          <a:p>
            <a:pPr lvl="0"/>
            <a:r>
              <a:rPr lang="en-US" dirty="0"/>
              <a:t>Text</a:t>
            </a:r>
          </a:p>
        </p:txBody>
      </p:sp>
      <p:sp>
        <p:nvSpPr>
          <p:cNvPr id="4" name="Дата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3F43C-CDD1-470C-89CF-8EC159B38D1C}" type="slidenum">
              <a:rPr lang="ru-RU" smtClean="0"/>
              <a:t>‹#›</a:t>
            </a:fld>
            <a:endParaRPr lang="ru-RU"/>
          </a:p>
        </p:txBody>
      </p:sp>
    </p:spTree>
    <p:extLst>
      <p:ext uri="{BB962C8B-B14F-4D97-AF65-F5344CB8AC3E}">
        <p14:creationId xmlns:p14="http://schemas.microsoft.com/office/powerpoint/2010/main" val="237241823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4" r:id="rId5"/>
    <p:sldLayoutId id="2147483653" r:id="rId6"/>
    <p:sldLayoutId id="2147483657" r:id="rId7"/>
    <p:sldLayoutId id="2147483655" r:id="rId8"/>
    <p:sldLayoutId id="2147483656" r:id="rId9"/>
    <p:sldLayoutId id="2147483659" r:id="rId10"/>
    <p:sldLayoutId id="2147483660" r:id="rId11"/>
    <p:sldLayoutId id="2147483661" r:id="rId12"/>
  </p:sldLayoutIdLst>
  <p:hf hdr="0" ftr="0" dt="0"/>
  <p:txStyles>
    <p:titleStyle>
      <a:lvl1pPr algn="l" defTabSz="914377"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400" kern="1200" baseline="30000">
          <a:solidFill>
            <a:schemeClr val="tx1"/>
          </a:solidFill>
          <a:latin typeface="Arial" panose="020B0604020202020204" pitchFamily="34" charset="0"/>
          <a:ea typeface="+mn-ea"/>
          <a:cs typeface="Arial" panose="020B0604020202020204" pitchFamily="34" charset="0"/>
        </a:defRPr>
      </a:lvl2pPr>
      <a:lvl3pPr marL="1257277" indent="-342900"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57316" indent="-28575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14505" indent="-28575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7E869E-F4F8-CE0B-56C1-BA63A871CB17}"/>
              </a:ext>
            </a:extLst>
          </p:cNvPr>
          <p:cNvSpPr txBox="1">
            <a:spLocks/>
          </p:cNvSpPr>
          <p:nvPr/>
        </p:nvSpPr>
        <p:spPr>
          <a:xfrm>
            <a:off x="1524000" y="4220022"/>
            <a:ext cx="9144000" cy="750188"/>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r>
              <a:rPr lang="en-US" sz="3800" dirty="0" err="1">
                <a:solidFill>
                  <a:schemeClr val="bg1"/>
                </a:solidFill>
                <a:latin typeface="Myriad Pro bold"/>
              </a:rPr>
              <a:t>HRV</a:t>
            </a:r>
            <a:r>
              <a:rPr lang="en-US" sz="3800" dirty="0">
                <a:solidFill>
                  <a:schemeClr val="bg1"/>
                </a:solidFill>
                <a:latin typeface="Myriad Pro bold"/>
              </a:rPr>
              <a:t> &amp; </a:t>
            </a:r>
            <a:r>
              <a:rPr lang="en-US" sz="3800" dirty="0" err="1">
                <a:solidFill>
                  <a:schemeClr val="bg1"/>
                </a:solidFill>
                <a:latin typeface="Myriad Pro bold"/>
              </a:rPr>
              <a:t>ERV</a:t>
            </a:r>
            <a:r>
              <a:rPr lang="en-US" sz="3800" dirty="0">
                <a:solidFill>
                  <a:schemeClr val="bg1"/>
                </a:solidFill>
                <a:latin typeface="Myriad Pro bold"/>
              </a:rPr>
              <a:t> units</a:t>
            </a:r>
            <a:r>
              <a:rPr lang="en-US" sz="3800" dirty="0" smtClean="0">
                <a:solidFill>
                  <a:schemeClr val="bg1"/>
                </a:solidFill>
                <a:latin typeface="Myriad Pro bold"/>
              </a:rPr>
              <a:t>. </a:t>
            </a:r>
            <a:r>
              <a:rPr lang="en-US" sz="3800" dirty="0">
                <a:solidFill>
                  <a:schemeClr val="bg1"/>
                </a:solidFill>
                <a:latin typeface="Myriad Pro bold"/>
              </a:rPr>
              <a:t>Reneo range.</a:t>
            </a:r>
            <a:endParaRPr lang="ru-RU" sz="3800" dirty="0">
              <a:solidFill>
                <a:schemeClr val="bg1"/>
              </a:solidFill>
              <a:latin typeface="Myriad Pro bold"/>
            </a:endParaRPr>
          </a:p>
        </p:txBody>
      </p:sp>
      <p:sp>
        <p:nvSpPr>
          <p:cNvPr id="3" name="Подзаголовок 2">
            <a:extLst>
              <a:ext uri="{FF2B5EF4-FFF2-40B4-BE49-F238E27FC236}">
                <a16:creationId xmlns:a16="http://schemas.microsoft.com/office/drawing/2014/main" id="{921D78B5-5045-3FB1-11DC-771D32A13007}"/>
              </a:ext>
            </a:extLst>
          </p:cNvPr>
          <p:cNvSpPr txBox="1">
            <a:spLocks/>
          </p:cNvSpPr>
          <p:nvPr/>
        </p:nvSpPr>
        <p:spPr>
          <a:xfrm>
            <a:off x="1524000" y="5709517"/>
            <a:ext cx="9144000" cy="642938"/>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400" kern="1200" baseline="30000">
                <a:solidFill>
                  <a:schemeClr val="tx1"/>
                </a:solidFill>
                <a:latin typeface="Arial" panose="020B0604020202020204" pitchFamily="34" charset="0"/>
                <a:ea typeface="+mn-ea"/>
                <a:cs typeface="Arial" panose="020B0604020202020204" pitchFamily="34" charset="0"/>
              </a:defRPr>
            </a:lvl2pPr>
            <a:lvl3pPr marL="1257277" indent="-342900"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57316" indent="-28575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14505" indent="-28575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800" dirty="0">
                <a:solidFill>
                  <a:schemeClr val="bg1"/>
                </a:solidFill>
              </a:rPr>
              <a:t>20</a:t>
            </a:r>
            <a:r>
              <a:rPr lang="en-US" sz="1800" dirty="0" smtClean="0">
                <a:solidFill>
                  <a:schemeClr val="bg1"/>
                </a:solidFill>
              </a:rPr>
              <a:t>23</a:t>
            </a:r>
            <a:endParaRPr lang="ru-RU" sz="1800" dirty="0">
              <a:solidFill>
                <a:schemeClr val="bg1"/>
              </a:solidFill>
            </a:endParaRPr>
          </a:p>
        </p:txBody>
      </p:sp>
      <p:pic>
        <p:nvPicPr>
          <p:cNvPr id="4" name="Рисунок 3">
            <a:extLst>
              <a:ext uri="{FF2B5EF4-FFF2-40B4-BE49-F238E27FC236}">
                <a16:creationId xmlns:a16="http://schemas.microsoft.com/office/drawing/2014/main" id="{A5A192C2-DC47-ABB7-A47A-D5AF3E91B5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8393" y="1187189"/>
            <a:ext cx="1715211" cy="550582"/>
          </a:xfrm>
          <a:prstGeom prst="rect">
            <a:avLst/>
          </a:prstGeom>
        </p:spPr>
      </p:pic>
      <p:pic>
        <p:nvPicPr>
          <p:cNvPr id="5" name="Рисунок 4">
            <a:extLst>
              <a:ext uri="{FF2B5EF4-FFF2-40B4-BE49-F238E27FC236}">
                <a16:creationId xmlns:a16="http://schemas.microsoft.com/office/drawing/2014/main" id="{9CEC28FD-96BB-0C67-CB34-AD2FC6284D79}"/>
              </a:ext>
            </a:extLst>
          </p:cNvPr>
          <p:cNvPicPr>
            <a:picLocks noChangeAspect="1"/>
          </p:cNvPicPr>
          <p:nvPr/>
        </p:nvPicPr>
        <p:blipFill>
          <a:blip r:embed="rId3"/>
          <a:stretch>
            <a:fillRect/>
          </a:stretch>
        </p:blipFill>
        <p:spPr>
          <a:xfrm>
            <a:off x="4486621" y="1902078"/>
            <a:ext cx="3218757" cy="735996"/>
          </a:xfrm>
          <a:prstGeom prst="rect">
            <a:avLst/>
          </a:prstGeom>
        </p:spPr>
      </p:pic>
    </p:spTree>
    <p:extLst>
      <p:ext uri="{BB962C8B-B14F-4D97-AF65-F5344CB8AC3E}">
        <p14:creationId xmlns:p14="http://schemas.microsoft.com/office/powerpoint/2010/main" val="353279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336024" y="6552672"/>
            <a:ext cx="1524529" cy="212195"/>
          </a:xfrm>
        </p:spPr>
        <p:txBody>
          <a:bodyPr>
            <a:normAutofit fontScale="92500" lnSpcReduction="10000"/>
          </a:bodyPr>
          <a:lstStyle/>
          <a:p>
            <a:endParaRPr lang="ru-RU"/>
          </a:p>
        </p:txBody>
      </p:sp>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336024" y="817834"/>
            <a:ext cx="8262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smtClean="0">
                <a:solidFill>
                  <a:srgbClr val="004699"/>
                </a:solidFill>
                <a:latin typeface="Arial" panose="020B0604020202020204" pitchFamily="34" charset="0"/>
                <a:cs typeface="Arial" panose="020B0604020202020204" pitchFamily="34" charset="0"/>
              </a:rPr>
              <a:t>Air </a:t>
            </a:r>
            <a:r>
              <a:rPr lang="en-US" altLang="ru-RU" sz="2800" b="1" dirty="0">
                <a:solidFill>
                  <a:srgbClr val="004699"/>
                </a:solidFill>
                <a:latin typeface="Arial" panose="020B0604020202020204" pitchFamily="34" charset="0"/>
                <a:cs typeface="Arial" panose="020B0604020202020204" pitchFamily="34" charset="0"/>
              </a:rPr>
              <a:t>quality control.</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13" name="Группа 12">
            <a:extLst>
              <a:ext uri="{FF2B5EF4-FFF2-40B4-BE49-F238E27FC236}">
                <a16:creationId xmlns:a16="http://schemas.microsoft.com/office/drawing/2014/main" id="{AC16FAC3-99D8-44EE-924C-EC96CEA3DEFA}"/>
              </a:ext>
            </a:extLst>
          </p:cNvPr>
          <p:cNvGrpSpPr/>
          <p:nvPr/>
        </p:nvGrpSpPr>
        <p:grpSpPr>
          <a:xfrm>
            <a:off x="514679" y="2217716"/>
            <a:ext cx="2927115" cy="3248965"/>
            <a:chOff x="536322" y="1859043"/>
            <a:chExt cx="3410036" cy="3829991"/>
          </a:xfrm>
        </p:grpSpPr>
        <p:pic>
          <p:nvPicPr>
            <p:cNvPr id="14" name="Рисунок 13">
              <a:extLst>
                <a:ext uri="{FF2B5EF4-FFF2-40B4-BE49-F238E27FC236}">
                  <a16:creationId xmlns:a16="http://schemas.microsoft.com/office/drawing/2014/main" id="{9112C154-CC2C-4C05-AE37-BB5606C1BE30}"/>
                </a:ext>
              </a:extLst>
            </p:cNvPr>
            <p:cNvPicPr>
              <a:picLocks noChangeAspect="1"/>
            </p:cNvPicPr>
            <p:nvPr/>
          </p:nvPicPr>
          <p:blipFill>
            <a:blip r:embed="rId3"/>
            <a:stretch>
              <a:fillRect/>
            </a:stretch>
          </p:blipFill>
          <p:spPr>
            <a:xfrm>
              <a:off x="536322" y="1859043"/>
              <a:ext cx="3410036" cy="3829991"/>
            </a:xfrm>
            <a:prstGeom prst="rect">
              <a:avLst/>
            </a:prstGeom>
          </p:spPr>
        </p:pic>
        <p:pic>
          <p:nvPicPr>
            <p:cNvPr id="15" name="Рисунок 14">
              <a:extLst>
                <a:ext uri="{FF2B5EF4-FFF2-40B4-BE49-F238E27FC236}">
                  <a16:creationId xmlns:a16="http://schemas.microsoft.com/office/drawing/2014/main" id="{602C42DA-7AF8-4E6F-99F7-0F6B3443E384}"/>
                </a:ext>
              </a:extLst>
            </p:cNvPr>
            <p:cNvPicPr>
              <a:picLocks noChangeAspect="1"/>
            </p:cNvPicPr>
            <p:nvPr/>
          </p:nvPicPr>
          <p:blipFill rotWithShape="1">
            <a:blip r:embed="rId3"/>
            <a:srcRect l="56589" t="79328"/>
            <a:stretch/>
          </p:blipFill>
          <p:spPr>
            <a:xfrm>
              <a:off x="2456734" y="3040060"/>
              <a:ext cx="1372334" cy="733979"/>
            </a:xfrm>
            <a:prstGeom prst="rect">
              <a:avLst/>
            </a:prstGeom>
          </p:spPr>
        </p:pic>
      </p:grpSp>
      <p:grpSp>
        <p:nvGrpSpPr>
          <p:cNvPr id="16" name="Группа 15">
            <a:extLst>
              <a:ext uri="{FF2B5EF4-FFF2-40B4-BE49-F238E27FC236}">
                <a16:creationId xmlns:a16="http://schemas.microsoft.com/office/drawing/2014/main" id="{E61E5758-4BC3-44AC-943D-3B59DF605325}"/>
              </a:ext>
            </a:extLst>
          </p:cNvPr>
          <p:cNvGrpSpPr/>
          <p:nvPr/>
        </p:nvGrpSpPr>
        <p:grpSpPr>
          <a:xfrm>
            <a:off x="4155744" y="2319752"/>
            <a:ext cx="1624225" cy="2370352"/>
            <a:chOff x="6096000" y="882145"/>
            <a:chExt cx="2300767" cy="3343969"/>
          </a:xfrm>
        </p:grpSpPr>
        <p:pic>
          <p:nvPicPr>
            <p:cNvPr id="18" name="Рисунок 17">
              <a:extLst>
                <a:ext uri="{FF2B5EF4-FFF2-40B4-BE49-F238E27FC236}">
                  <a16:creationId xmlns:a16="http://schemas.microsoft.com/office/drawing/2014/main" id="{17CF3B41-75A1-44F5-A7B1-51C22FAF98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882145"/>
              <a:ext cx="2176423" cy="2176423"/>
            </a:xfrm>
            <a:prstGeom prst="rect">
              <a:avLst/>
            </a:prstGeom>
          </p:spPr>
        </p:pic>
        <p:sp>
          <p:nvSpPr>
            <p:cNvPr id="25" name="TextBox 17">
              <a:extLst>
                <a:ext uri="{FF2B5EF4-FFF2-40B4-BE49-F238E27FC236}">
                  <a16:creationId xmlns:a16="http://schemas.microsoft.com/office/drawing/2014/main" id="{BAA2CD47-FC3E-4C8A-B136-9C34F60EF3BF}"/>
                </a:ext>
              </a:extLst>
            </p:cNvPr>
            <p:cNvSpPr txBox="1">
              <a:spLocks noChangeArrowheads="1"/>
            </p:cNvSpPr>
            <p:nvPr/>
          </p:nvSpPr>
          <p:spPr bwMode="auto">
            <a:xfrm>
              <a:off x="6220343" y="3227465"/>
              <a:ext cx="2176424" cy="99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dirty="0">
                  <a:latin typeface="Arial" panose="020B0604020202020204" pitchFamily="34" charset="0"/>
                  <a:cs typeface="Arial" panose="020B0604020202020204" pitchFamily="34" charset="0"/>
                </a:rPr>
                <a:t>Humidistat </a:t>
              </a:r>
              <a:r>
                <a:rPr lang="en-US" altLang="en-US" sz="2000" b="1" dirty="0">
                  <a:latin typeface="Arial" panose="020B0604020202020204" pitchFamily="34" charset="0"/>
                  <a:cs typeface="Arial" panose="020B0604020202020204" pitchFamily="34" charset="0"/>
                </a:rPr>
                <a:t>HR-S</a:t>
              </a:r>
              <a:r>
                <a:rPr lang="en-US" altLang="en-US" sz="2000" dirty="0">
                  <a:latin typeface="Arial" panose="020B0604020202020204" pitchFamily="34" charset="0"/>
                  <a:cs typeface="Arial" panose="020B0604020202020204" pitchFamily="34" charset="0"/>
                </a:rPr>
                <a:t> </a:t>
              </a:r>
            </a:p>
          </p:txBody>
        </p:sp>
      </p:grpSp>
      <p:grpSp>
        <p:nvGrpSpPr>
          <p:cNvPr id="26" name="Группа 25">
            <a:extLst>
              <a:ext uri="{FF2B5EF4-FFF2-40B4-BE49-F238E27FC236}">
                <a16:creationId xmlns:a16="http://schemas.microsoft.com/office/drawing/2014/main" id="{2051805D-112A-4494-ABD4-7C53DA7A099D}"/>
              </a:ext>
            </a:extLst>
          </p:cNvPr>
          <p:cNvGrpSpPr/>
          <p:nvPr/>
        </p:nvGrpSpPr>
        <p:grpSpPr>
          <a:xfrm>
            <a:off x="9866966" y="2229088"/>
            <a:ext cx="1810355" cy="2628774"/>
            <a:chOff x="6071971" y="3630534"/>
            <a:chExt cx="2473168" cy="3325265"/>
          </a:xfrm>
        </p:grpSpPr>
        <p:pic>
          <p:nvPicPr>
            <p:cNvPr id="27" name="Рисунок 5">
              <a:extLst>
                <a:ext uri="{FF2B5EF4-FFF2-40B4-BE49-F238E27FC236}">
                  <a16:creationId xmlns:a16="http://schemas.microsoft.com/office/drawing/2014/main" id="{0C71A2C9-1F8A-4EF1-82B7-27D14C3837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630534"/>
              <a:ext cx="2176423" cy="217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7">
              <a:extLst>
                <a:ext uri="{FF2B5EF4-FFF2-40B4-BE49-F238E27FC236}">
                  <a16:creationId xmlns:a16="http://schemas.microsoft.com/office/drawing/2014/main" id="{4C9AC106-4D41-401F-8FCA-021A07985147}"/>
                </a:ext>
              </a:extLst>
            </p:cNvPr>
            <p:cNvSpPr txBox="1">
              <a:spLocks noChangeArrowheads="1"/>
            </p:cNvSpPr>
            <p:nvPr/>
          </p:nvSpPr>
          <p:spPr bwMode="auto">
            <a:xfrm>
              <a:off x="6071971" y="5671037"/>
              <a:ext cx="2473168" cy="12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dirty="0">
                  <a:latin typeface="Arial" panose="020B0604020202020204" pitchFamily="34" charset="0"/>
                  <a:cs typeface="Arial" panose="020B0604020202020204" pitchFamily="34" charset="0"/>
                </a:rPr>
                <a:t>Temperature sensor in </a:t>
              </a:r>
              <a:r>
                <a:rPr lang="en-US" altLang="en-US" sz="2000" b="1" dirty="0">
                  <a:latin typeface="Arial" panose="020B0604020202020204" pitchFamily="34" charset="0"/>
                  <a:cs typeface="Arial" panose="020B0604020202020204" pitchFamily="34" charset="0"/>
                </a:rPr>
                <a:t>S25</a:t>
              </a:r>
              <a:r>
                <a:rPr lang="en-US" altLang="en-US" sz="2000" dirty="0">
                  <a:latin typeface="Arial" panose="020B0604020202020204" pitchFamily="34" charset="0"/>
                  <a:cs typeface="Arial" panose="020B0604020202020204" pitchFamily="34" charset="0"/>
                </a:rPr>
                <a:t> panel</a:t>
              </a:r>
            </a:p>
          </p:txBody>
        </p:sp>
      </p:grpSp>
      <p:grpSp>
        <p:nvGrpSpPr>
          <p:cNvPr id="30" name="Группа 29">
            <a:extLst>
              <a:ext uri="{FF2B5EF4-FFF2-40B4-BE49-F238E27FC236}">
                <a16:creationId xmlns:a16="http://schemas.microsoft.com/office/drawing/2014/main" id="{406B1F01-3C7F-4AF2-B3DD-9250D56365BC}"/>
              </a:ext>
            </a:extLst>
          </p:cNvPr>
          <p:cNvGrpSpPr/>
          <p:nvPr/>
        </p:nvGrpSpPr>
        <p:grpSpPr>
          <a:xfrm>
            <a:off x="5829024" y="2328972"/>
            <a:ext cx="1873961" cy="2389179"/>
            <a:chOff x="9307740" y="3630534"/>
            <a:chExt cx="2306743" cy="3118308"/>
          </a:xfrm>
        </p:grpSpPr>
        <p:pic>
          <p:nvPicPr>
            <p:cNvPr id="31" name="Рисунок 30">
              <a:extLst>
                <a:ext uri="{FF2B5EF4-FFF2-40B4-BE49-F238E27FC236}">
                  <a16:creationId xmlns:a16="http://schemas.microsoft.com/office/drawing/2014/main" id="{AA0C1A01-0308-4D10-8A7D-2125BF2DB0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7743" y="3630534"/>
              <a:ext cx="2176423" cy="2176423"/>
            </a:xfrm>
            <a:prstGeom prst="rect">
              <a:avLst/>
            </a:prstGeom>
          </p:spPr>
        </p:pic>
        <p:sp>
          <p:nvSpPr>
            <p:cNvPr id="32" name="TextBox 17">
              <a:extLst>
                <a:ext uri="{FF2B5EF4-FFF2-40B4-BE49-F238E27FC236}">
                  <a16:creationId xmlns:a16="http://schemas.microsoft.com/office/drawing/2014/main" id="{95FDF3E4-CB22-406A-96AC-0AEF4BE3E028}"/>
                </a:ext>
              </a:extLst>
            </p:cNvPr>
            <p:cNvSpPr txBox="1">
              <a:spLocks noChangeArrowheads="1"/>
            </p:cNvSpPr>
            <p:nvPr/>
          </p:nvSpPr>
          <p:spPr bwMode="auto">
            <a:xfrm>
              <a:off x="9307740" y="5824924"/>
              <a:ext cx="2306743" cy="92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dirty="0">
                  <a:latin typeface="Arial" panose="020B0604020202020204" pitchFamily="34" charset="0"/>
                  <a:cs typeface="Arial" panose="020B0604020202020204" pitchFamily="34" charset="0"/>
                </a:rPr>
                <a:t>CO</a:t>
              </a:r>
              <a:r>
                <a:rPr lang="en-US" altLang="en-US" sz="2000" baseline="-25000" dirty="0">
                  <a:latin typeface="Arial" panose="020B0604020202020204" pitchFamily="34" charset="0"/>
                  <a:cs typeface="Arial" panose="020B0604020202020204" pitchFamily="34" charset="0"/>
                </a:rPr>
                <a:t>2</a:t>
              </a:r>
              <a:r>
                <a:rPr lang="en-US" altLang="en-US" sz="2000" dirty="0">
                  <a:latin typeface="Arial" panose="020B0604020202020204" pitchFamily="34" charset="0"/>
                  <a:cs typeface="Arial" panose="020B0604020202020204" pitchFamily="34" charset="0"/>
                </a:rPr>
                <a:t> sensor </a:t>
              </a:r>
              <a:r>
                <a:rPr lang="en-US" altLang="en-US" sz="2000" b="1" dirty="0">
                  <a:latin typeface="Arial" panose="020B0604020202020204" pitchFamily="34" charset="0"/>
                  <a:cs typeface="Arial" panose="020B0604020202020204" pitchFamily="34" charset="0"/>
                </a:rPr>
                <a:t>CD-1</a:t>
              </a:r>
              <a:r>
                <a:rPr lang="en-US" altLang="en-US" sz="2000" dirty="0">
                  <a:latin typeface="Arial" panose="020B0604020202020204" pitchFamily="34" charset="0"/>
                  <a:cs typeface="Arial" panose="020B0604020202020204" pitchFamily="34" charset="0"/>
                </a:rPr>
                <a:t> </a:t>
              </a:r>
            </a:p>
          </p:txBody>
        </p:sp>
      </p:grpSp>
      <p:grpSp>
        <p:nvGrpSpPr>
          <p:cNvPr id="33" name="Группа 32">
            <a:extLst>
              <a:ext uri="{FF2B5EF4-FFF2-40B4-BE49-F238E27FC236}">
                <a16:creationId xmlns:a16="http://schemas.microsoft.com/office/drawing/2014/main" id="{40952FE2-AA1A-4A00-A476-543EF7795246}"/>
              </a:ext>
            </a:extLst>
          </p:cNvPr>
          <p:cNvGrpSpPr/>
          <p:nvPr/>
        </p:nvGrpSpPr>
        <p:grpSpPr>
          <a:xfrm>
            <a:off x="7799079" y="2323991"/>
            <a:ext cx="1699463" cy="2448467"/>
            <a:chOff x="9307742" y="882145"/>
            <a:chExt cx="2176423" cy="3270354"/>
          </a:xfrm>
        </p:grpSpPr>
        <p:pic>
          <p:nvPicPr>
            <p:cNvPr id="34" name="Рисунок 33">
              <a:extLst>
                <a:ext uri="{FF2B5EF4-FFF2-40B4-BE49-F238E27FC236}">
                  <a16:creationId xmlns:a16="http://schemas.microsoft.com/office/drawing/2014/main" id="{A19E1FE8-F0C0-41A5-AA4A-77E421779D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07742" y="882145"/>
              <a:ext cx="2176423" cy="2176423"/>
            </a:xfrm>
            <a:prstGeom prst="rect">
              <a:avLst/>
            </a:prstGeom>
          </p:spPr>
        </p:pic>
        <p:sp>
          <p:nvSpPr>
            <p:cNvPr id="35" name="TextBox 17">
              <a:extLst>
                <a:ext uri="{FF2B5EF4-FFF2-40B4-BE49-F238E27FC236}">
                  <a16:creationId xmlns:a16="http://schemas.microsoft.com/office/drawing/2014/main" id="{93F6A56A-BC24-4552-AD0D-59A529A6A207}"/>
                </a:ext>
              </a:extLst>
            </p:cNvPr>
            <p:cNvSpPr txBox="1">
              <a:spLocks noChangeArrowheads="1"/>
            </p:cNvSpPr>
            <p:nvPr/>
          </p:nvSpPr>
          <p:spPr bwMode="auto">
            <a:xfrm>
              <a:off x="9530845" y="3206994"/>
              <a:ext cx="1730218" cy="94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b="1" dirty="0">
                  <a:latin typeface="Arial" panose="020B0604020202020204" pitchFamily="34" charset="0"/>
                  <a:cs typeface="Arial" panose="020B0604020202020204" pitchFamily="34" charset="0"/>
                </a:rPr>
                <a:t>VOC</a:t>
              </a:r>
              <a:r>
                <a:rPr lang="en-US" altLang="en-US" sz="2000" dirty="0">
                  <a:latin typeface="Arial" panose="020B0604020202020204" pitchFamily="34" charset="0"/>
                  <a:cs typeface="Arial" panose="020B0604020202020204" pitchFamily="34" charset="0"/>
                </a:rPr>
                <a:t> sensor </a:t>
              </a:r>
            </a:p>
          </p:txBody>
        </p:sp>
      </p:grpSp>
    </p:spTree>
    <p:extLst>
      <p:ext uri="{BB962C8B-B14F-4D97-AF65-F5344CB8AC3E}">
        <p14:creationId xmlns:p14="http://schemas.microsoft.com/office/powerpoint/2010/main" val="3978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336024" y="6552672"/>
            <a:ext cx="1524529" cy="212195"/>
          </a:xfrm>
        </p:spPr>
        <p:txBody>
          <a:bodyPr>
            <a:normAutofit fontScale="92500" lnSpcReduction="10000"/>
          </a:bodyPr>
          <a:lstStyle/>
          <a:p>
            <a:endParaRPr lang="ru-RU"/>
          </a:p>
        </p:txBody>
      </p:sp>
      <p:pic>
        <p:nvPicPr>
          <p:cNvPr id="3" name="Рисунок 2">
            <a:extLst>
              <a:ext uri="{FF2B5EF4-FFF2-40B4-BE49-F238E27FC236}">
                <a16:creationId xmlns:a16="http://schemas.microsoft.com/office/drawing/2014/main" id="{7C3B3D5E-FFA9-5C9A-8604-2D5C05D16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480" y="1276811"/>
            <a:ext cx="3393261" cy="4691916"/>
          </a:xfrm>
          <a:prstGeom prst="rect">
            <a:avLst/>
          </a:prstGeom>
        </p:spPr>
      </p:pic>
      <p:pic>
        <p:nvPicPr>
          <p:cNvPr id="4" name="Рисунок 3">
            <a:extLst>
              <a:ext uri="{FF2B5EF4-FFF2-40B4-BE49-F238E27FC236}">
                <a16:creationId xmlns:a16="http://schemas.microsoft.com/office/drawing/2014/main" id="{28AFA7DE-BABC-8414-6B29-7A33848ECF6D}"/>
              </a:ext>
            </a:extLst>
          </p:cNvPr>
          <p:cNvPicPr>
            <a:picLocks noChangeAspect="1"/>
          </p:cNvPicPr>
          <p:nvPr/>
        </p:nvPicPr>
        <p:blipFill>
          <a:blip r:embed="rId4"/>
          <a:stretch>
            <a:fillRect/>
          </a:stretch>
        </p:blipFill>
        <p:spPr>
          <a:xfrm>
            <a:off x="6905345" y="2424112"/>
            <a:ext cx="3686175" cy="2009775"/>
          </a:xfrm>
          <a:prstGeom prst="rect">
            <a:avLst/>
          </a:prstGeom>
        </p:spPr>
      </p:pic>
    </p:spTree>
    <p:extLst>
      <p:ext uri="{BB962C8B-B14F-4D97-AF65-F5344CB8AC3E}">
        <p14:creationId xmlns:p14="http://schemas.microsoft.com/office/powerpoint/2010/main" val="87694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2187130" y="361441"/>
            <a:ext cx="9802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a:solidFill>
                  <a:srgbClr val="004699"/>
                </a:solidFill>
                <a:latin typeface="Arial" panose="020B0604020202020204" pitchFamily="34" charset="0"/>
                <a:cs typeface="Arial" panose="020B0604020202020204" pitchFamily="34" charset="0"/>
              </a:rPr>
              <a:t>Range of application</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2" name="Місце для номера слайда 1">
            <a:extLst>
              <a:ext uri="{FF2B5EF4-FFF2-40B4-BE49-F238E27FC236}">
                <a16:creationId xmlns:a16="http://schemas.microsoft.com/office/drawing/2014/main" id="{6FEF2E8E-3E8F-41BA-919D-B7F1B91A2608}"/>
              </a:ext>
            </a:extLst>
          </p:cNvPr>
          <p:cNvSpPr>
            <a:spLocks noGrp="1"/>
          </p:cNvSpPr>
          <p:nvPr>
            <p:ph type="sldNum" sz="quarter" idx="12"/>
          </p:nvPr>
        </p:nvSpPr>
        <p:spPr/>
        <p:txBody>
          <a:bodyPr/>
          <a:lstStyle/>
          <a:p>
            <a:fld id="{28FB7473-9221-4C77-A864-6C7DA4AEC535}" type="slidenum">
              <a:rPr lang="ru-RU" smtClean="0"/>
              <a:t>12</a:t>
            </a:fld>
            <a:endParaRPr lang="ru-RU"/>
          </a:p>
        </p:txBody>
      </p:sp>
      <p:sp>
        <p:nvSpPr>
          <p:cNvPr id="19" name="TextBox 5">
            <a:extLst>
              <a:ext uri="{FF2B5EF4-FFF2-40B4-BE49-F238E27FC236}">
                <a16:creationId xmlns:a16="http://schemas.microsoft.com/office/drawing/2014/main" id="{8151DBE9-BF1A-592A-455E-7C92ED6784C0}"/>
              </a:ext>
            </a:extLst>
          </p:cNvPr>
          <p:cNvSpPr txBox="1">
            <a:spLocks noChangeArrowheads="1"/>
          </p:cNvSpPr>
          <p:nvPr/>
        </p:nvSpPr>
        <p:spPr bwMode="auto">
          <a:xfrm>
            <a:off x="1098569" y="4953992"/>
            <a:ext cx="2045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pPr>
            <a:r>
              <a:rPr lang="en-US" sz="2800" dirty="0">
                <a:solidFill>
                  <a:srgbClr val="004899"/>
                </a:solidFill>
              </a:rPr>
              <a:t>Apartments</a:t>
            </a:r>
          </a:p>
        </p:txBody>
      </p:sp>
      <p:sp>
        <p:nvSpPr>
          <p:cNvPr id="20" name="TextBox 5">
            <a:extLst>
              <a:ext uri="{FF2B5EF4-FFF2-40B4-BE49-F238E27FC236}">
                <a16:creationId xmlns:a16="http://schemas.microsoft.com/office/drawing/2014/main" id="{F8FA55DE-11C6-690A-A16D-B27E56D1C300}"/>
              </a:ext>
            </a:extLst>
          </p:cNvPr>
          <p:cNvSpPr txBox="1">
            <a:spLocks noChangeArrowheads="1"/>
          </p:cNvSpPr>
          <p:nvPr/>
        </p:nvSpPr>
        <p:spPr bwMode="auto">
          <a:xfrm>
            <a:off x="9360929" y="4930542"/>
            <a:ext cx="1992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ru-UA" sz="2800" dirty="0">
                <a:solidFill>
                  <a:srgbClr val="004899"/>
                </a:solidFill>
              </a:rPr>
              <a:t>Cottages</a:t>
            </a:r>
            <a:endParaRPr lang="ru-RU" altLang="ru-UA" sz="2800" dirty="0">
              <a:solidFill>
                <a:srgbClr val="004899"/>
              </a:solidFill>
            </a:endParaRPr>
          </a:p>
        </p:txBody>
      </p:sp>
      <p:pic>
        <p:nvPicPr>
          <p:cNvPr id="23" name="Рисунок 22">
            <a:extLst>
              <a:ext uri="{FF2B5EF4-FFF2-40B4-BE49-F238E27FC236}">
                <a16:creationId xmlns:a16="http://schemas.microsoft.com/office/drawing/2014/main" id="{B101B1F3-F734-679F-083D-AEEEFBC31393}"/>
              </a:ext>
            </a:extLst>
          </p:cNvPr>
          <p:cNvPicPr>
            <a:picLocks noChangeAspect="1"/>
          </p:cNvPicPr>
          <p:nvPr/>
        </p:nvPicPr>
        <p:blipFill>
          <a:blip r:embed="rId4"/>
          <a:stretch>
            <a:fillRect/>
          </a:stretch>
        </p:blipFill>
        <p:spPr>
          <a:xfrm>
            <a:off x="315735" y="2146867"/>
            <a:ext cx="3611274" cy="2480375"/>
          </a:xfrm>
          <a:prstGeom prst="rect">
            <a:avLst/>
          </a:prstGeom>
        </p:spPr>
      </p:pic>
      <p:pic>
        <p:nvPicPr>
          <p:cNvPr id="24" name="Рисунок 23">
            <a:extLst>
              <a:ext uri="{FF2B5EF4-FFF2-40B4-BE49-F238E27FC236}">
                <a16:creationId xmlns:a16="http://schemas.microsoft.com/office/drawing/2014/main" id="{0CAA5A95-3EF3-5FCA-0F90-3A3EC24F15DB}"/>
              </a:ext>
            </a:extLst>
          </p:cNvPr>
          <p:cNvPicPr>
            <a:picLocks noChangeAspect="1"/>
          </p:cNvPicPr>
          <p:nvPr/>
        </p:nvPicPr>
        <p:blipFill>
          <a:blip r:embed="rId5"/>
          <a:stretch>
            <a:fillRect/>
          </a:stretch>
        </p:blipFill>
        <p:spPr>
          <a:xfrm>
            <a:off x="4370140" y="2146867"/>
            <a:ext cx="3611274" cy="2480375"/>
          </a:xfrm>
          <a:prstGeom prst="rect">
            <a:avLst/>
          </a:prstGeom>
        </p:spPr>
      </p:pic>
      <p:pic>
        <p:nvPicPr>
          <p:cNvPr id="25" name="Рисунок 24">
            <a:extLst>
              <a:ext uri="{FF2B5EF4-FFF2-40B4-BE49-F238E27FC236}">
                <a16:creationId xmlns:a16="http://schemas.microsoft.com/office/drawing/2014/main" id="{CFAD389F-369D-50AA-0776-9841D096EF13}"/>
              </a:ext>
            </a:extLst>
          </p:cNvPr>
          <p:cNvPicPr>
            <a:picLocks noChangeAspect="1"/>
          </p:cNvPicPr>
          <p:nvPr/>
        </p:nvPicPr>
        <p:blipFill>
          <a:blip r:embed="rId6"/>
          <a:stretch>
            <a:fillRect/>
          </a:stretch>
        </p:blipFill>
        <p:spPr>
          <a:xfrm>
            <a:off x="8424545" y="2146867"/>
            <a:ext cx="3611275" cy="2480375"/>
          </a:xfrm>
          <a:prstGeom prst="rect">
            <a:avLst/>
          </a:prstGeom>
        </p:spPr>
      </p:pic>
      <p:sp>
        <p:nvSpPr>
          <p:cNvPr id="26" name="TextBox 5">
            <a:extLst>
              <a:ext uri="{FF2B5EF4-FFF2-40B4-BE49-F238E27FC236}">
                <a16:creationId xmlns:a16="http://schemas.microsoft.com/office/drawing/2014/main" id="{8151DBE9-BF1A-592A-455E-7C92ED6784C0}"/>
              </a:ext>
            </a:extLst>
          </p:cNvPr>
          <p:cNvSpPr txBox="1">
            <a:spLocks noChangeArrowheads="1"/>
          </p:cNvSpPr>
          <p:nvPr/>
        </p:nvSpPr>
        <p:spPr bwMode="auto">
          <a:xfrm>
            <a:off x="5102428" y="4738548"/>
            <a:ext cx="23002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ts val="600"/>
              </a:spcBef>
              <a:spcAft>
                <a:spcPts val="600"/>
              </a:spcAft>
            </a:pPr>
            <a:r>
              <a:rPr lang="en-US" sz="2800" dirty="0">
                <a:solidFill>
                  <a:srgbClr val="004899"/>
                </a:solidFill>
              </a:rPr>
              <a:t>Single-family houses</a:t>
            </a:r>
          </a:p>
        </p:txBody>
      </p:sp>
    </p:spTree>
    <p:extLst>
      <p:ext uri="{BB962C8B-B14F-4D97-AF65-F5344CB8AC3E}">
        <p14:creationId xmlns:p14="http://schemas.microsoft.com/office/powerpoint/2010/main" val="8748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1424117" y="5850384"/>
            <a:ext cx="9144000" cy="655192"/>
          </a:xfrm>
        </p:spPr>
        <p:txBody>
          <a:bodyPr>
            <a:normAutofit/>
          </a:bodyPr>
          <a:lstStyle/>
          <a:p>
            <a:pPr algn="ctr"/>
            <a:r>
              <a:rPr lang="en-US" sz="1051" dirty="0">
                <a:solidFill>
                  <a:schemeClr val="bg1"/>
                </a:solidFill>
              </a:rPr>
              <a:t>blauberg-group.com</a:t>
            </a:r>
            <a:endParaRPr lang="ru-RU" sz="1051" dirty="0">
              <a:solidFill>
                <a:schemeClr val="bg1"/>
              </a:solidFill>
            </a:endParaRPr>
          </a:p>
          <a:p>
            <a:pPr algn="ctr">
              <a:spcBef>
                <a:spcPts val="1800"/>
              </a:spcBef>
            </a:pPr>
            <a:r>
              <a:rPr lang="ru-RU" sz="1051" dirty="0" smtClean="0">
                <a:solidFill>
                  <a:schemeClr val="bg1"/>
                </a:solidFill>
              </a:rPr>
              <a:t>202</a:t>
            </a:r>
            <a:r>
              <a:rPr lang="en-US" sz="1051" dirty="0" smtClean="0">
                <a:solidFill>
                  <a:schemeClr val="bg1"/>
                </a:solidFill>
              </a:rPr>
              <a:t>3</a:t>
            </a:r>
            <a:endParaRPr lang="ru-RU" sz="1051" dirty="0">
              <a:solidFill>
                <a:schemeClr val="bg1"/>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75" y="5107389"/>
            <a:ext cx="1457284" cy="467788"/>
          </a:xfrm>
          <a:prstGeom prst="rect">
            <a:avLst/>
          </a:prstGeom>
        </p:spPr>
      </p:pic>
      <p:pic>
        <p:nvPicPr>
          <p:cNvPr id="2" name="Рисунок 1">
            <a:extLst>
              <a:ext uri="{FF2B5EF4-FFF2-40B4-BE49-F238E27FC236}">
                <a16:creationId xmlns:a16="http://schemas.microsoft.com/office/drawing/2014/main" id="{C96E5476-5EC5-7CC7-4D68-38805FAC6BB7}"/>
              </a:ext>
            </a:extLst>
          </p:cNvPr>
          <p:cNvPicPr>
            <a:picLocks noChangeAspect="1"/>
          </p:cNvPicPr>
          <p:nvPr/>
        </p:nvPicPr>
        <p:blipFill>
          <a:blip r:embed="rId4"/>
          <a:stretch>
            <a:fillRect/>
          </a:stretch>
        </p:blipFill>
        <p:spPr>
          <a:xfrm>
            <a:off x="4486621" y="1282823"/>
            <a:ext cx="3218757" cy="735996"/>
          </a:xfrm>
          <a:prstGeom prst="rect">
            <a:avLst/>
          </a:prstGeom>
        </p:spPr>
      </p:pic>
    </p:spTree>
    <p:extLst>
      <p:ext uri="{BB962C8B-B14F-4D97-AF65-F5344CB8AC3E}">
        <p14:creationId xmlns:p14="http://schemas.microsoft.com/office/powerpoint/2010/main" val="166662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442913" y="1271068"/>
            <a:ext cx="4586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err="1" smtClean="0">
                <a:solidFill>
                  <a:srgbClr val="004699"/>
                </a:solidFill>
                <a:latin typeface="Arial" panose="020B0604020202020204" pitchFamily="34" charset="0"/>
                <a:cs typeface="Arial" panose="020B0604020202020204" pitchFamily="34" charset="0"/>
              </a:rPr>
              <a:t>Reneo</a:t>
            </a:r>
            <a:r>
              <a:rPr lang="en-US" altLang="ru-RU" sz="2800" b="1" dirty="0" smtClean="0">
                <a:solidFill>
                  <a:srgbClr val="004699"/>
                </a:solidFill>
                <a:latin typeface="Arial" panose="020B0604020202020204" pitchFamily="34" charset="0"/>
                <a:cs typeface="Arial" panose="020B0604020202020204" pitchFamily="34" charset="0"/>
              </a:rPr>
              <a:t> </a:t>
            </a:r>
            <a:r>
              <a:rPr lang="en-US" altLang="ru-RU" sz="2800" b="1" dirty="0">
                <a:solidFill>
                  <a:srgbClr val="004699"/>
                </a:solidFill>
                <a:latin typeface="Arial" panose="020B0604020202020204" pitchFamily="34" charset="0"/>
                <a:cs typeface="Arial" panose="020B0604020202020204" pitchFamily="34" charset="0"/>
              </a:rPr>
              <a:t>D </a:t>
            </a:r>
            <a:r>
              <a:rPr lang="en-US" altLang="ru-RU" sz="2800" b="1" dirty="0" smtClean="0">
                <a:solidFill>
                  <a:srgbClr val="004699"/>
                </a:solidFill>
                <a:latin typeface="Arial" panose="020B0604020202020204" pitchFamily="34" charset="0"/>
                <a:cs typeface="Arial" panose="020B0604020202020204" pitchFamily="34" charset="0"/>
              </a:rPr>
              <a:t>180-E</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21628"/>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2" name="Місце для номера слайда 1">
            <a:extLst>
              <a:ext uri="{FF2B5EF4-FFF2-40B4-BE49-F238E27FC236}">
                <a16:creationId xmlns:a16="http://schemas.microsoft.com/office/drawing/2014/main" id="{6FEF2E8E-3E8F-41BA-919D-B7F1B91A2608}"/>
              </a:ext>
            </a:extLst>
          </p:cNvPr>
          <p:cNvSpPr>
            <a:spLocks noGrp="1"/>
          </p:cNvSpPr>
          <p:nvPr>
            <p:ph type="sldNum" sz="quarter" idx="12"/>
          </p:nvPr>
        </p:nvSpPr>
        <p:spPr/>
        <p:txBody>
          <a:bodyPr/>
          <a:lstStyle/>
          <a:p>
            <a:fld id="{28FB7473-9221-4C77-A864-6C7DA4AEC535}" type="slidenum">
              <a:rPr lang="ru-RU" smtClean="0"/>
              <a:t>2</a:t>
            </a:fld>
            <a:endParaRPr lang="ru-RU"/>
          </a:p>
        </p:txBody>
      </p:sp>
      <p:sp>
        <p:nvSpPr>
          <p:cNvPr id="9" name="TextBox 8">
            <a:extLst>
              <a:ext uri="{FF2B5EF4-FFF2-40B4-BE49-F238E27FC236}">
                <a16:creationId xmlns:a16="http://schemas.microsoft.com/office/drawing/2014/main" id="{851760A1-F5FE-515E-839F-44C3D2533F2D}"/>
              </a:ext>
            </a:extLst>
          </p:cNvPr>
          <p:cNvSpPr txBox="1"/>
          <p:nvPr/>
        </p:nvSpPr>
        <p:spPr>
          <a:xfrm>
            <a:off x="255893" y="2228341"/>
            <a:ext cx="6022000" cy="363176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000" dirty="0">
                <a:solidFill>
                  <a:srgbClr val="004899"/>
                </a:solidFill>
              </a:rPr>
              <a:t>EC-motors</a:t>
            </a:r>
          </a:p>
          <a:p>
            <a:pPr marL="342900" indent="-342900">
              <a:spcBef>
                <a:spcPts val="600"/>
              </a:spcBef>
              <a:spcAft>
                <a:spcPts val="600"/>
              </a:spcAft>
              <a:buFont typeface="Arial" panose="020B0604020202020204" pitchFamily="34" charset="0"/>
              <a:buChar char="•"/>
            </a:pPr>
            <a:r>
              <a:rPr lang="en-US" sz="2000" dirty="0" err="1">
                <a:solidFill>
                  <a:srgbClr val="004899"/>
                </a:solidFill>
              </a:rPr>
              <a:t>Counterflow</a:t>
            </a:r>
            <a:r>
              <a:rPr lang="en-US" sz="2000" dirty="0">
                <a:solidFill>
                  <a:srgbClr val="004899"/>
                </a:solidFill>
              </a:rPr>
              <a:t> heat exchanger</a:t>
            </a:r>
          </a:p>
          <a:p>
            <a:pPr marL="342900" indent="-342900">
              <a:spcBef>
                <a:spcPts val="600"/>
              </a:spcBef>
              <a:spcAft>
                <a:spcPts val="600"/>
              </a:spcAft>
              <a:buFont typeface="Arial" panose="020B0604020202020204" pitchFamily="34" charset="0"/>
              <a:buChar char="•"/>
            </a:pPr>
            <a:r>
              <a:rPr lang="en-US" sz="2000" dirty="0">
                <a:solidFill>
                  <a:srgbClr val="004899"/>
                </a:solidFill>
              </a:rPr>
              <a:t>Airflow – </a:t>
            </a:r>
            <a:r>
              <a:rPr lang="en-US" sz="2000" dirty="0" smtClean="0">
                <a:solidFill>
                  <a:srgbClr val="004899"/>
                </a:solidFill>
              </a:rPr>
              <a:t>93 </a:t>
            </a:r>
            <a:r>
              <a:rPr lang="en-US" sz="2000" dirty="0">
                <a:solidFill>
                  <a:srgbClr val="004899"/>
                </a:solidFill>
              </a:rPr>
              <a:t>CFM / 0,4 </a:t>
            </a:r>
            <a:r>
              <a:rPr lang="en-US" sz="2000" dirty="0" err="1">
                <a:solidFill>
                  <a:srgbClr val="004899"/>
                </a:solidFill>
              </a:rPr>
              <a:t>i.w.g</a:t>
            </a:r>
            <a:r>
              <a:rPr lang="en-US" sz="2000" dirty="0">
                <a:solidFill>
                  <a:srgbClr val="004899"/>
                </a:solidFill>
              </a:rPr>
              <a:t>.</a:t>
            </a:r>
          </a:p>
          <a:p>
            <a:pPr marL="342900" indent="-342900">
              <a:spcBef>
                <a:spcPts val="600"/>
              </a:spcBef>
              <a:spcAft>
                <a:spcPts val="600"/>
              </a:spcAft>
              <a:buFont typeface="Arial" panose="020B0604020202020204" pitchFamily="34" charset="0"/>
              <a:buChar char="•"/>
            </a:pPr>
            <a:r>
              <a:rPr lang="en-US" sz="2000" dirty="0" err="1">
                <a:solidFill>
                  <a:srgbClr val="004899"/>
                </a:solidFill>
              </a:rPr>
              <a:t>SRE</a:t>
            </a:r>
            <a:r>
              <a:rPr lang="en-US" sz="2000" dirty="0">
                <a:solidFill>
                  <a:srgbClr val="004899"/>
                </a:solidFill>
              </a:rPr>
              <a:t> (</a:t>
            </a:r>
            <a:r>
              <a:rPr lang="en-US" sz="2000" dirty="0">
                <a:solidFill>
                  <a:srgbClr val="004899"/>
                </a:solidFill>
              </a:rPr>
              <a:t>32 F) – </a:t>
            </a:r>
            <a:r>
              <a:rPr lang="en-US" sz="2000" dirty="0">
                <a:solidFill>
                  <a:srgbClr val="004899"/>
                </a:solidFill>
              </a:rPr>
              <a:t>78 </a:t>
            </a:r>
            <a:r>
              <a:rPr lang="en-US" sz="2000" dirty="0">
                <a:solidFill>
                  <a:srgbClr val="004899"/>
                </a:solidFill>
              </a:rPr>
              <a:t>%</a:t>
            </a:r>
          </a:p>
          <a:p>
            <a:pPr marL="342900" indent="-342900">
              <a:spcBef>
                <a:spcPts val="600"/>
              </a:spcBef>
              <a:spcAft>
                <a:spcPts val="600"/>
              </a:spcAft>
              <a:buFont typeface="Arial" panose="020B0604020202020204" pitchFamily="34" charset="0"/>
              <a:buChar char="•"/>
            </a:pPr>
            <a:r>
              <a:rPr lang="en-US" sz="2000" dirty="0" err="1">
                <a:solidFill>
                  <a:srgbClr val="004899"/>
                </a:solidFill>
              </a:rPr>
              <a:t>SRE</a:t>
            </a:r>
            <a:r>
              <a:rPr lang="en-US" sz="2000" dirty="0">
                <a:solidFill>
                  <a:srgbClr val="004899"/>
                </a:solidFill>
              </a:rPr>
              <a:t> (-13 F) – </a:t>
            </a:r>
            <a:r>
              <a:rPr lang="en-US" sz="2000" dirty="0">
                <a:solidFill>
                  <a:srgbClr val="004899"/>
                </a:solidFill>
              </a:rPr>
              <a:t>66 </a:t>
            </a:r>
            <a:r>
              <a:rPr lang="en-US" sz="2000" dirty="0">
                <a:solidFill>
                  <a:srgbClr val="004899"/>
                </a:solidFill>
              </a:rPr>
              <a:t>%</a:t>
            </a:r>
          </a:p>
          <a:p>
            <a:pPr marL="342900" indent="-342900">
              <a:spcBef>
                <a:spcPts val="600"/>
              </a:spcBef>
              <a:spcAft>
                <a:spcPts val="600"/>
              </a:spcAft>
              <a:buFont typeface="Arial" panose="020B0604020202020204" pitchFamily="34" charset="0"/>
              <a:buChar char="•"/>
            </a:pPr>
            <a:r>
              <a:rPr lang="en-US" sz="2000" dirty="0">
                <a:solidFill>
                  <a:srgbClr val="004899"/>
                </a:solidFill>
              </a:rPr>
              <a:t>Fan defrost</a:t>
            </a:r>
          </a:p>
          <a:p>
            <a:pPr marL="342900" indent="-342900">
              <a:spcBef>
                <a:spcPts val="600"/>
              </a:spcBef>
              <a:spcAft>
                <a:spcPts val="600"/>
              </a:spcAft>
              <a:buFont typeface="Arial" panose="020B0604020202020204" pitchFamily="34" charset="0"/>
              <a:buChar char="•"/>
            </a:pPr>
            <a:r>
              <a:rPr lang="en-US" sz="2000" dirty="0" err="1">
                <a:solidFill>
                  <a:srgbClr val="004899"/>
                </a:solidFill>
              </a:rPr>
              <a:t>HRV</a:t>
            </a:r>
            <a:r>
              <a:rPr lang="en-US" sz="2000" dirty="0">
                <a:solidFill>
                  <a:srgbClr val="004899"/>
                </a:solidFill>
              </a:rPr>
              <a:t> modification available</a:t>
            </a:r>
          </a:p>
          <a:p>
            <a:pPr marL="342900" indent="-342900">
              <a:spcBef>
                <a:spcPts val="600"/>
              </a:spcBef>
              <a:spcAft>
                <a:spcPts val="600"/>
              </a:spcAft>
              <a:buFont typeface="Arial" panose="020B0604020202020204" pitchFamily="34" charset="0"/>
              <a:buChar char="•"/>
            </a:pPr>
            <a:r>
              <a:rPr lang="en-US" sz="2000" dirty="0" smtClean="0">
                <a:solidFill>
                  <a:srgbClr val="004899"/>
                </a:solidFill>
              </a:rPr>
              <a:t>Control </a:t>
            </a:r>
            <a:r>
              <a:rPr lang="en-US" sz="2000" dirty="0">
                <a:solidFill>
                  <a:srgbClr val="004899"/>
                </a:solidFill>
              </a:rPr>
              <a:t>system</a:t>
            </a:r>
          </a:p>
        </p:txBody>
      </p:sp>
      <p:pic>
        <p:nvPicPr>
          <p:cNvPr id="16" name="Рисунок 15"/>
          <p:cNvPicPr>
            <a:picLocks noChangeAspect="1"/>
          </p:cNvPicPr>
          <p:nvPr/>
        </p:nvPicPr>
        <p:blipFill>
          <a:blip r:embed="rId4"/>
          <a:stretch>
            <a:fillRect/>
          </a:stretch>
        </p:blipFill>
        <p:spPr>
          <a:xfrm>
            <a:off x="6583267" y="1045386"/>
            <a:ext cx="5165820" cy="3891389"/>
          </a:xfrm>
          <a:prstGeom prst="rect">
            <a:avLst/>
          </a:prstGeom>
        </p:spPr>
      </p:pic>
    </p:spTree>
    <p:extLst>
      <p:ext uri="{BB962C8B-B14F-4D97-AF65-F5344CB8AC3E}">
        <p14:creationId xmlns:p14="http://schemas.microsoft.com/office/powerpoint/2010/main" val="161905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442913" y="1271068"/>
            <a:ext cx="4586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err="1">
                <a:solidFill>
                  <a:srgbClr val="004699"/>
                </a:solidFill>
                <a:latin typeface="Arial" panose="020B0604020202020204" pitchFamily="34" charset="0"/>
                <a:cs typeface="Arial" panose="020B0604020202020204" pitchFamily="34" charset="0"/>
              </a:rPr>
              <a:t>Reneo</a:t>
            </a:r>
            <a:r>
              <a:rPr lang="en-US" altLang="ru-RU" sz="2800" b="1" dirty="0">
                <a:solidFill>
                  <a:srgbClr val="004699"/>
                </a:solidFill>
                <a:latin typeface="Arial" panose="020B0604020202020204" pitchFamily="34" charset="0"/>
                <a:cs typeface="Arial" panose="020B0604020202020204" pitchFamily="34" charset="0"/>
              </a:rPr>
              <a:t> D </a:t>
            </a:r>
            <a:r>
              <a:rPr lang="en-US" altLang="ru-RU" sz="2800" b="1" dirty="0" smtClean="0">
                <a:solidFill>
                  <a:srgbClr val="004699"/>
                </a:solidFill>
                <a:latin typeface="Arial" panose="020B0604020202020204" pitchFamily="34" charset="0"/>
                <a:cs typeface="Arial" panose="020B0604020202020204" pitchFamily="34" charset="0"/>
              </a:rPr>
              <a:t>240-E</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2" name="Місце для номера слайда 1">
            <a:extLst>
              <a:ext uri="{FF2B5EF4-FFF2-40B4-BE49-F238E27FC236}">
                <a16:creationId xmlns:a16="http://schemas.microsoft.com/office/drawing/2014/main" id="{6FEF2E8E-3E8F-41BA-919D-B7F1B91A2608}"/>
              </a:ext>
            </a:extLst>
          </p:cNvPr>
          <p:cNvSpPr>
            <a:spLocks noGrp="1"/>
          </p:cNvSpPr>
          <p:nvPr>
            <p:ph type="sldNum" sz="quarter" idx="12"/>
          </p:nvPr>
        </p:nvSpPr>
        <p:spPr/>
        <p:txBody>
          <a:bodyPr/>
          <a:lstStyle/>
          <a:p>
            <a:fld id="{28FB7473-9221-4C77-A864-6C7DA4AEC535}" type="slidenum">
              <a:rPr lang="ru-RU" smtClean="0"/>
              <a:t>3</a:t>
            </a:fld>
            <a:endParaRPr lang="ru-RU"/>
          </a:p>
        </p:txBody>
      </p:sp>
      <p:sp>
        <p:nvSpPr>
          <p:cNvPr id="9" name="TextBox 8">
            <a:extLst>
              <a:ext uri="{FF2B5EF4-FFF2-40B4-BE49-F238E27FC236}">
                <a16:creationId xmlns:a16="http://schemas.microsoft.com/office/drawing/2014/main" id="{851760A1-F5FE-515E-839F-44C3D2533F2D}"/>
              </a:ext>
            </a:extLst>
          </p:cNvPr>
          <p:cNvSpPr txBox="1"/>
          <p:nvPr/>
        </p:nvSpPr>
        <p:spPr>
          <a:xfrm>
            <a:off x="189018" y="2268154"/>
            <a:ext cx="6294150" cy="363176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000" dirty="0">
                <a:solidFill>
                  <a:srgbClr val="004899"/>
                </a:solidFill>
              </a:rPr>
              <a:t>EC-motors</a:t>
            </a:r>
          </a:p>
          <a:p>
            <a:pPr marL="342900" indent="-342900">
              <a:spcBef>
                <a:spcPts val="600"/>
              </a:spcBef>
              <a:spcAft>
                <a:spcPts val="600"/>
              </a:spcAft>
              <a:buFont typeface="Arial" panose="020B0604020202020204" pitchFamily="34" charset="0"/>
              <a:buChar char="•"/>
            </a:pPr>
            <a:r>
              <a:rPr lang="en-US" sz="2000" dirty="0" err="1">
                <a:solidFill>
                  <a:srgbClr val="004899"/>
                </a:solidFill>
              </a:rPr>
              <a:t>Counterflow</a:t>
            </a:r>
            <a:r>
              <a:rPr lang="en-US" sz="2000" dirty="0">
                <a:solidFill>
                  <a:srgbClr val="004899"/>
                </a:solidFill>
              </a:rPr>
              <a:t> heat exchanger</a:t>
            </a:r>
          </a:p>
          <a:p>
            <a:pPr marL="342900" indent="-342900">
              <a:spcBef>
                <a:spcPts val="600"/>
              </a:spcBef>
              <a:spcAft>
                <a:spcPts val="600"/>
              </a:spcAft>
              <a:buFont typeface="Arial" panose="020B0604020202020204" pitchFamily="34" charset="0"/>
              <a:buChar char="•"/>
            </a:pPr>
            <a:r>
              <a:rPr lang="en-US" sz="2000" dirty="0">
                <a:solidFill>
                  <a:srgbClr val="004899"/>
                </a:solidFill>
              </a:rPr>
              <a:t>Airflow </a:t>
            </a:r>
            <a:r>
              <a:rPr lang="en-US" sz="2000" dirty="0">
                <a:solidFill>
                  <a:srgbClr val="004899"/>
                </a:solidFill>
              </a:rPr>
              <a:t>– </a:t>
            </a:r>
            <a:r>
              <a:rPr lang="en-US" sz="2000" dirty="0">
                <a:solidFill>
                  <a:srgbClr val="004899"/>
                </a:solidFill>
              </a:rPr>
              <a:t>170 </a:t>
            </a:r>
            <a:r>
              <a:rPr lang="en-US" sz="2000" dirty="0">
                <a:solidFill>
                  <a:srgbClr val="004899"/>
                </a:solidFill>
              </a:rPr>
              <a:t>CFM / 0,4 </a:t>
            </a:r>
            <a:r>
              <a:rPr lang="en-US" sz="2000" dirty="0" err="1">
                <a:solidFill>
                  <a:srgbClr val="004899"/>
                </a:solidFill>
              </a:rPr>
              <a:t>i.w.g</a:t>
            </a:r>
            <a:r>
              <a:rPr lang="en-US" sz="2000" dirty="0">
                <a:solidFill>
                  <a:srgbClr val="004899"/>
                </a:solidFill>
              </a:rPr>
              <a:t>.</a:t>
            </a:r>
          </a:p>
          <a:p>
            <a:pPr marL="342900" indent="-342900">
              <a:spcBef>
                <a:spcPts val="600"/>
              </a:spcBef>
              <a:spcAft>
                <a:spcPts val="600"/>
              </a:spcAft>
              <a:buFont typeface="Arial" panose="020B0604020202020204" pitchFamily="34" charset="0"/>
              <a:buChar char="•"/>
            </a:pPr>
            <a:r>
              <a:rPr lang="en-US" sz="2000" dirty="0" err="1">
                <a:solidFill>
                  <a:srgbClr val="004899"/>
                </a:solidFill>
              </a:rPr>
              <a:t>SRE</a:t>
            </a:r>
            <a:r>
              <a:rPr lang="en-US" sz="2000" dirty="0">
                <a:solidFill>
                  <a:srgbClr val="004899"/>
                </a:solidFill>
              </a:rPr>
              <a:t> (32 F) – </a:t>
            </a:r>
            <a:r>
              <a:rPr lang="en-US" sz="2000" dirty="0">
                <a:solidFill>
                  <a:srgbClr val="004899"/>
                </a:solidFill>
              </a:rPr>
              <a:t>77 </a:t>
            </a:r>
            <a:r>
              <a:rPr lang="en-US" sz="2000" dirty="0">
                <a:solidFill>
                  <a:srgbClr val="004899"/>
                </a:solidFill>
              </a:rPr>
              <a:t>%</a:t>
            </a:r>
          </a:p>
          <a:p>
            <a:pPr marL="342900" indent="-342900">
              <a:spcBef>
                <a:spcPts val="600"/>
              </a:spcBef>
              <a:spcAft>
                <a:spcPts val="600"/>
              </a:spcAft>
              <a:buFont typeface="Arial" panose="020B0604020202020204" pitchFamily="34" charset="0"/>
              <a:buChar char="•"/>
            </a:pPr>
            <a:r>
              <a:rPr lang="en-US" sz="2000" dirty="0" err="1">
                <a:solidFill>
                  <a:srgbClr val="004899"/>
                </a:solidFill>
              </a:rPr>
              <a:t>SRE</a:t>
            </a:r>
            <a:r>
              <a:rPr lang="en-US" sz="2000" dirty="0">
                <a:solidFill>
                  <a:srgbClr val="004899"/>
                </a:solidFill>
              </a:rPr>
              <a:t> (-13 F) – </a:t>
            </a:r>
            <a:r>
              <a:rPr lang="en-US" sz="2000" dirty="0">
                <a:solidFill>
                  <a:srgbClr val="004899"/>
                </a:solidFill>
              </a:rPr>
              <a:t>65 </a:t>
            </a:r>
            <a:r>
              <a:rPr lang="en-US" sz="2000" dirty="0">
                <a:solidFill>
                  <a:srgbClr val="004899"/>
                </a:solidFill>
              </a:rPr>
              <a:t>%</a:t>
            </a:r>
          </a:p>
          <a:p>
            <a:pPr marL="342900" indent="-342900">
              <a:spcBef>
                <a:spcPts val="600"/>
              </a:spcBef>
              <a:spcAft>
                <a:spcPts val="600"/>
              </a:spcAft>
              <a:buFont typeface="Arial" panose="020B0604020202020204" pitchFamily="34" charset="0"/>
              <a:buChar char="•"/>
            </a:pPr>
            <a:r>
              <a:rPr lang="en-US" sz="2000" dirty="0">
                <a:solidFill>
                  <a:srgbClr val="004899"/>
                </a:solidFill>
              </a:rPr>
              <a:t>Fan defrost</a:t>
            </a:r>
          </a:p>
          <a:p>
            <a:pPr marL="342900" indent="-342900">
              <a:spcBef>
                <a:spcPts val="600"/>
              </a:spcBef>
              <a:spcAft>
                <a:spcPts val="600"/>
              </a:spcAft>
              <a:buFont typeface="Arial" panose="020B0604020202020204" pitchFamily="34" charset="0"/>
              <a:buChar char="•"/>
            </a:pPr>
            <a:r>
              <a:rPr lang="en-US" sz="2000" dirty="0" err="1">
                <a:solidFill>
                  <a:srgbClr val="004899"/>
                </a:solidFill>
              </a:rPr>
              <a:t>HRV</a:t>
            </a:r>
            <a:r>
              <a:rPr lang="en-US" sz="2000" dirty="0">
                <a:solidFill>
                  <a:srgbClr val="004899"/>
                </a:solidFill>
              </a:rPr>
              <a:t> modification available</a:t>
            </a:r>
          </a:p>
          <a:p>
            <a:pPr marL="342900" indent="-342900">
              <a:spcBef>
                <a:spcPts val="600"/>
              </a:spcBef>
              <a:spcAft>
                <a:spcPts val="600"/>
              </a:spcAft>
              <a:buFont typeface="Arial" panose="020B0604020202020204" pitchFamily="34" charset="0"/>
              <a:buChar char="•"/>
            </a:pPr>
            <a:r>
              <a:rPr lang="en-US" sz="2000" dirty="0" smtClean="0">
                <a:solidFill>
                  <a:srgbClr val="004899"/>
                </a:solidFill>
              </a:rPr>
              <a:t>Control </a:t>
            </a:r>
            <a:r>
              <a:rPr lang="en-US" sz="2000" dirty="0">
                <a:solidFill>
                  <a:srgbClr val="004899"/>
                </a:solidFill>
              </a:rPr>
              <a:t>system</a:t>
            </a:r>
          </a:p>
        </p:txBody>
      </p:sp>
      <p:pic>
        <p:nvPicPr>
          <p:cNvPr id="15" name="Рисунок 14"/>
          <p:cNvPicPr>
            <a:picLocks noChangeAspect="1"/>
          </p:cNvPicPr>
          <p:nvPr/>
        </p:nvPicPr>
        <p:blipFill>
          <a:blip r:embed="rId4"/>
          <a:stretch>
            <a:fillRect/>
          </a:stretch>
        </p:blipFill>
        <p:spPr>
          <a:xfrm>
            <a:off x="6583267" y="1196045"/>
            <a:ext cx="5165820" cy="3891389"/>
          </a:xfrm>
          <a:prstGeom prst="rect">
            <a:avLst/>
          </a:prstGeom>
        </p:spPr>
      </p:pic>
    </p:spTree>
    <p:extLst>
      <p:ext uri="{BB962C8B-B14F-4D97-AF65-F5344CB8AC3E}">
        <p14:creationId xmlns:p14="http://schemas.microsoft.com/office/powerpoint/2010/main" val="181435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2133744" y="236174"/>
            <a:ext cx="9802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a:solidFill>
                  <a:srgbClr val="004699"/>
                </a:solidFill>
                <a:latin typeface="Arial" panose="020B0604020202020204" pitchFamily="34" charset="0"/>
                <a:cs typeface="Arial" panose="020B0604020202020204" pitchFamily="34" charset="0"/>
              </a:rPr>
              <a:t>Technical parameters. Airflow.</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2" name="Місце для номера слайда 1">
            <a:extLst>
              <a:ext uri="{FF2B5EF4-FFF2-40B4-BE49-F238E27FC236}">
                <a16:creationId xmlns:a16="http://schemas.microsoft.com/office/drawing/2014/main" id="{6FEF2E8E-3E8F-41BA-919D-B7F1B91A2608}"/>
              </a:ext>
            </a:extLst>
          </p:cNvPr>
          <p:cNvSpPr>
            <a:spLocks noGrp="1"/>
          </p:cNvSpPr>
          <p:nvPr>
            <p:ph type="sldNum" sz="quarter" idx="12"/>
          </p:nvPr>
        </p:nvSpPr>
        <p:spPr/>
        <p:txBody>
          <a:bodyPr/>
          <a:lstStyle/>
          <a:p>
            <a:fld id="{28FB7473-9221-4C77-A864-6C7DA4AEC535}" type="slidenum">
              <a:rPr lang="ru-RU" smtClean="0"/>
              <a:t>4</a:t>
            </a:fld>
            <a:endParaRPr lang="ru-RU"/>
          </a:p>
        </p:txBody>
      </p:sp>
      <p:graphicFrame>
        <p:nvGraphicFramePr>
          <p:cNvPr id="14" name="Диаграмма 13">
            <a:extLst>
              <a:ext uri="{FF2B5EF4-FFF2-40B4-BE49-F238E27FC236}">
                <a16:creationId xmlns:a16="http://schemas.microsoft.com/office/drawing/2014/main" id="{36ACD0F1-4473-4A68-BCED-A8058B3BAC9C}"/>
              </a:ext>
            </a:extLst>
          </p:cNvPr>
          <p:cNvGraphicFramePr>
            <a:graphicFrameLocks/>
          </p:cNvGraphicFramePr>
          <p:nvPr>
            <p:extLst>
              <p:ext uri="{D42A27DB-BD31-4B8C-83A1-F6EECF244321}">
                <p14:modId xmlns:p14="http://schemas.microsoft.com/office/powerpoint/2010/main" val="467215104"/>
              </p:ext>
            </p:extLst>
          </p:nvPr>
        </p:nvGraphicFramePr>
        <p:xfrm>
          <a:off x="6419009" y="1658469"/>
          <a:ext cx="5010991" cy="41240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Диаграмма 14">
            <a:extLst>
              <a:ext uri="{FF2B5EF4-FFF2-40B4-BE49-F238E27FC236}">
                <a16:creationId xmlns:a16="http://schemas.microsoft.com/office/drawing/2014/main" id="{36ACD0F1-4473-4A68-BCED-A8058B3BAC9C}"/>
              </a:ext>
            </a:extLst>
          </p:cNvPr>
          <p:cNvGraphicFramePr>
            <a:graphicFrameLocks/>
          </p:cNvGraphicFramePr>
          <p:nvPr>
            <p:extLst>
              <p:ext uri="{D42A27DB-BD31-4B8C-83A1-F6EECF244321}">
                <p14:modId xmlns:p14="http://schemas.microsoft.com/office/powerpoint/2010/main" val="4107061558"/>
              </p:ext>
            </p:extLst>
          </p:nvPr>
        </p:nvGraphicFramePr>
        <p:xfrm>
          <a:off x="851648" y="1658470"/>
          <a:ext cx="4783262" cy="4124093"/>
        </p:xfrm>
        <a:graphic>
          <a:graphicData uri="http://schemas.openxmlformats.org/drawingml/2006/chart">
            <c:chart xmlns:c="http://schemas.openxmlformats.org/drawingml/2006/chart" xmlns:r="http://schemas.openxmlformats.org/officeDocument/2006/relationships" r:id="rId5"/>
          </a:graphicData>
        </a:graphic>
      </p:graphicFrame>
      <p:sp>
        <p:nvSpPr>
          <p:cNvPr id="18" name="Заголовок 3">
            <a:extLst>
              <a:ext uri="{FF2B5EF4-FFF2-40B4-BE49-F238E27FC236}">
                <a16:creationId xmlns:a16="http://schemas.microsoft.com/office/drawing/2014/main" id="{6910FAE3-4E48-CA67-72EB-F732722F8057}"/>
              </a:ext>
            </a:extLst>
          </p:cNvPr>
          <p:cNvSpPr txBox="1">
            <a:spLocks/>
          </p:cNvSpPr>
          <p:nvPr/>
        </p:nvSpPr>
        <p:spPr>
          <a:xfrm>
            <a:off x="2119242" y="993604"/>
            <a:ext cx="2728803" cy="6190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lumMod val="50000"/>
                  </a:schemeClr>
                </a:solidFill>
                <a:latin typeface="+mj-lt"/>
                <a:ea typeface="+mj-ea"/>
                <a:cs typeface="+mj-cs"/>
              </a:defRPr>
            </a:lvl1pPr>
          </a:lstStyle>
          <a:p>
            <a:r>
              <a:rPr lang="en-US" altLang="ru-RU" sz="2400" b="1" dirty="0" err="1">
                <a:solidFill>
                  <a:srgbClr val="004699"/>
                </a:solidFill>
                <a:latin typeface="Arial" panose="020B0604020202020204" pitchFamily="34" charset="0"/>
                <a:cs typeface="Arial" panose="020B0604020202020204" pitchFamily="34" charset="0"/>
              </a:rPr>
              <a:t>Reneo</a:t>
            </a:r>
            <a:r>
              <a:rPr lang="en-US" altLang="ru-RU" sz="2400" b="1" dirty="0">
                <a:solidFill>
                  <a:srgbClr val="004699"/>
                </a:solidFill>
                <a:latin typeface="Arial" panose="020B0604020202020204" pitchFamily="34" charset="0"/>
                <a:cs typeface="Arial" panose="020B0604020202020204" pitchFamily="34" charset="0"/>
              </a:rPr>
              <a:t> D 180-E</a:t>
            </a:r>
            <a:endParaRPr lang="ru-RU" altLang="ru-RU" sz="2400" b="1" dirty="0">
              <a:solidFill>
                <a:srgbClr val="004699"/>
              </a:solidFill>
              <a:latin typeface="Arial" panose="020B0604020202020204" pitchFamily="34" charset="0"/>
              <a:cs typeface="Arial" panose="020B0604020202020204" pitchFamily="34" charset="0"/>
            </a:endParaRPr>
          </a:p>
        </p:txBody>
      </p:sp>
      <p:sp>
        <p:nvSpPr>
          <p:cNvPr id="19" name="Заголовок 3">
            <a:extLst>
              <a:ext uri="{FF2B5EF4-FFF2-40B4-BE49-F238E27FC236}">
                <a16:creationId xmlns:a16="http://schemas.microsoft.com/office/drawing/2014/main" id="{FDD57659-84F6-1BD1-F8BB-718678B0C70E}"/>
              </a:ext>
            </a:extLst>
          </p:cNvPr>
          <p:cNvSpPr txBox="1">
            <a:spLocks/>
          </p:cNvSpPr>
          <p:nvPr/>
        </p:nvSpPr>
        <p:spPr>
          <a:xfrm>
            <a:off x="7687913" y="993604"/>
            <a:ext cx="2473181" cy="619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lumMod val="50000"/>
                  </a:schemeClr>
                </a:solidFill>
                <a:latin typeface="+mj-lt"/>
                <a:ea typeface="+mj-ea"/>
                <a:cs typeface="+mj-cs"/>
              </a:defRPr>
            </a:lvl1pPr>
          </a:lstStyle>
          <a:p>
            <a:r>
              <a:rPr lang="en-US" altLang="ru-RU" sz="2400" b="1" dirty="0" err="1">
                <a:solidFill>
                  <a:srgbClr val="004699"/>
                </a:solidFill>
                <a:latin typeface="Arial" panose="020B0604020202020204" pitchFamily="34" charset="0"/>
                <a:cs typeface="Arial" panose="020B0604020202020204" pitchFamily="34" charset="0"/>
              </a:rPr>
              <a:t>Reneo</a:t>
            </a:r>
            <a:r>
              <a:rPr lang="en-US" altLang="ru-RU" sz="2400" b="1" dirty="0">
                <a:solidFill>
                  <a:srgbClr val="004699"/>
                </a:solidFill>
                <a:latin typeface="Arial" panose="020B0604020202020204" pitchFamily="34" charset="0"/>
                <a:cs typeface="Arial" panose="020B0604020202020204" pitchFamily="34" charset="0"/>
              </a:rPr>
              <a:t> D 240-E</a:t>
            </a:r>
            <a:endParaRPr lang="ru-RU" altLang="ru-RU" sz="2400" b="1" dirty="0">
              <a:solidFill>
                <a:srgbClr val="004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24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2069576" y="228630"/>
            <a:ext cx="37300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a:solidFill>
                  <a:srgbClr val="004699"/>
                </a:solidFill>
                <a:latin typeface="Arial" panose="020B0604020202020204" pitchFamily="34" charset="0"/>
                <a:cs typeface="Arial" panose="020B0604020202020204" pitchFamily="34" charset="0"/>
              </a:rPr>
              <a:t>Thermal efficiency.</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graphicFrame>
        <p:nvGraphicFramePr>
          <p:cNvPr id="14" name="Таблица 13"/>
          <p:cNvGraphicFramePr>
            <a:graphicFrameLocks noGrp="1"/>
          </p:cNvGraphicFramePr>
          <p:nvPr>
            <p:extLst>
              <p:ext uri="{D42A27DB-BD31-4B8C-83A1-F6EECF244321}">
                <p14:modId xmlns:p14="http://schemas.microsoft.com/office/powerpoint/2010/main" val="1719793819"/>
              </p:ext>
            </p:extLst>
          </p:nvPr>
        </p:nvGraphicFramePr>
        <p:xfrm>
          <a:off x="1438363" y="1321868"/>
          <a:ext cx="9149292" cy="1954962"/>
        </p:xfrm>
        <a:graphic>
          <a:graphicData uri="http://schemas.openxmlformats.org/drawingml/2006/table">
            <a:tbl>
              <a:tblPr/>
              <a:tblGrid>
                <a:gridCol w="972016">
                  <a:extLst>
                    <a:ext uri="{9D8B030D-6E8A-4147-A177-3AD203B41FA5}">
                      <a16:colId xmlns:a16="http://schemas.microsoft.com/office/drawing/2014/main" val="3810786006"/>
                    </a:ext>
                  </a:extLst>
                </a:gridCol>
                <a:gridCol w="624867">
                  <a:extLst>
                    <a:ext uri="{9D8B030D-6E8A-4147-A177-3AD203B41FA5}">
                      <a16:colId xmlns:a16="http://schemas.microsoft.com/office/drawing/2014/main" val="764417830"/>
                    </a:ext>
                  </a:extLst>
                </a:gridCol>
                <a:gridCol w="624867">
                  <a:extLst>
                    <a:ext uri="{9D8B030D-6E8A-4147-A177-3AD203B41FA5}">
                      <a16:colId xmlns:a16="http://schemas.microsoft.com/office/drawing/2014/main" val="3548481470"/>
                    </a:ext>
                  </a:extLst>
                </a:gridCol>
                <a:gridCol w="632582">
                  <a:extLst>
                    <a:ext uri="{9D8B030D-6E8A-4147-A177-3AD203B41FA5}">
                      <a16:colId xmlns:a16="http://schemas.microsoft.com/office/drawing/2014/main" val="1416649147"/>
                    </a:ext>
                  </a:extLst>
                </a:gridCol>
                <a:gridCol w="632582">
                  <a:extLst>
                    <a:ext uri="{9D8B030D-6E8A-4147-A177-3AD203B41FA5}">
                      <a16:colId xmlns:a16="http://schemas.microsoft.com/office/drawing/2014/main" val="1279908965"/>
                    </a:ext>
                  </a:extLst>
                </a:gridCol>
                <a:gridCol w="632582">
                  <a:extLst>
                    <a:ext uri="{9D8B030D-6E8A-4147-A177-3AD203B41FA5}">
                      <a16:colId xmlns:a16="http://schemas.microsoft.com/office/drawing/2014/main" val="1944883582"/>
                    </a:ext>
                  </a:extLst>
                </a:gridCol>
                <a:gridCol w="624867">
                  <a:extLst>
                    <a:ext uri="{9D8B030D-6E8A-4147-A177-3AD203B41FA5}">
                      <a16:colId xmlns:a16="http://schemas.microsoft.com/office/drawing/2014/main" val="3654559004"/>
                    </a:ext>
                  </a:extLst>
                </a:gridCol>
                <a:gridCol w="624867">
                  <a:extLst>
                    <a:ext uri="{9D8B030D-6E8A-4147-A177-3AD203B41FA5}">
                      <a16:colId xmlns:a16="http://schemas.microsoft.com/office/drawing/2014/main" val="1151089526"/>
                    </a:ext>
                  </a:extLst>
                </a:gridCol>
                <a:gridCol w="624867">
                  <a:extLst>
                    <a:ext uri="{9D8B030D-6E8A-4147-A177-3AD203B41FA5}">
                      <a16:colId xmlns:a16="http://schemas.microsoft.com/office/drawing/2014/main" val="3210683438"/>
                    </a:ext>
                  </a:extLst>
                </a:gridCol>
                <a:gridCol w="624867">
                  <a:extLst>
                    <a:ext uri="{9D8B030D-6E8A-4147-A177-3AD203B41FA5}">
                      <a16:colId xmlns:a16="http://schemas.microsoft.com/office/drawing/2014/main" val="4227459653"/>
                    </a:ext>
                  </a:extLst>
                </a:gridCol>
                <a:gridCol w="632582">
                  <a:extLst>
                    <a:ext uri="{9D8B030D-6E8A-4147-A177-3AD203B41FA5}">
                      <a16:colId xmlns:a16="http://schemas.microsoft.com/office/drawing/2014/main" val="4292241400"/>
                    </a:ext>
                  </a:extLst>
                </a:gridCol>
                <a:gridCol w="632582">
                  <a:extLst>
                    <a:ext uri="{9D8B030D-6E8A-4147-A177-3AD203B41FA5}">
                      <a16:colId xmlns:a16="http://schemas.microsoft.com/office/drawing/2014/main" val="2272786456"/>
                    </a:ext>
                  </a:extLst>
                </a:gridCol>
                <a:gridCol w="632582">
                  <a:extLst>
                    <a:ext uri="{9D8B030D-6E8A-4147-A177-3AD203B41FA5}">
                      <a16:colId xmlns:a16="http://schemas.microsoft.com/office/drawing/2014/main" val="3660186520"/>
                    </a:ext>
                  </a:extLst>
                </a:gridCol>
                <a:gridCol w="632582">
                  <a:extLst>
                    <a:ext uri="{9D8B030D-6E8A-4147-A177-3AD203B41FA5}">
                      <a16:colId xmlns:a16="http://schemas.microsoft.com/office/drawing/2014/main" val="2970772466"/>
                    </a:ext>
                  </a:extLst>
                </a:gridCol>
              </a:tblGrid>
              <a:tr h="204708">
                <a:tc gridSpan="10">
                  <a:txBody>
                    <a:bodyPr/>
                    <a:lstStyle/>
                    <a:p>
                      <a:r>
                        <a:rPr lang="en-US" sz="1000" dirty="0" smtClean="0">
                          <a:solidFill>
                            <a:srgbClr val="004899"/>
                          </a:solidFill>
                          <a:latin typeface="HelveticaNeueCyr" panose="02000503040000020004" pitchFamily="2" charset="-52"/>
                        </a:rPr>
                        <a:t>    </a:t>
                      </a:r>
                      <a:r>
                        <a:rPr lang="en-US" sz="1000" dirty="0" err="1" smtClean="0">
                          <a:solidFill>
                            <a:srgbClr val="004899"/>
                          </a:solidFill>
                          <a:latin typeface="HelveticaNeueCyr" panose="02000503040000020004" pitchFamily="2" charset="-52"/>
                        </a:rPr>
                        <a:t>Reneo</a:t>
                      </a:r>
                      <a:r>
                        <a:rPr lang="en-US" sz="1000" baseline="0" dirty="0" smtClean="0">
                          <a:solidFill>
                            <a:srgbClr val="004899"/>
                          </a:solidFill>
                          <a:latin typeface="HelveticaNeueCyr" panose="02000503040000020004" pitchFamily="2" charset="-52"/>
                        </a:rPr>
                        <a:t> D 180-E</a:t>
                      </a:r>
                      <a:endParaRPr lang="ru-RU" sz="1000" dirty="0">
                        <a:solidFill>
                          <a:srgbClr val="004899"/>
                        </a:solidFill>
                        <a:latin typeface="HelveticaNeueCyr" panose="02000503040000020004" pitchFamily="2" charset="-52"/>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1000" b="0" i="0" u="none" strike="noStrike" dirty="0">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0458302"/>
                  </a:ext>
                </a:extLst>
              </a:tr>
              <a:tr h="204708">
                <a:tc rowSpan="3" gridSpan="2">
                  <a:txBody>
                    <a:bodyPr/>
                    <a:lstStyle/>
                    <a:p>
                      <a:pPr algn="ctr" fontAlgn="ctr"/>
                      <a:r>
                        <a:rPr lang="ru-RU" sz="1000" b="0" i="0" u="none" strike="noStrike" dirty="0">
                          <a:solidFill>
                            <a:srgbClr val="004899"/>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Supply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Average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Apparent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extLst>
                  <a:ext uri="{0D108BD9-81ED-4DB2-BD59-A6C34878D82A}">
                    <a16:rowId xmlns:a16="http://schemas.microsoft.com/office/drawing/2014/main" val="1749618733"/>
                  </a:ext>
                </a:extLst>
              </a:tr>
              <a:tr h="204708">
                <a:tc gridSpan="2" vMerge="1">
                  <a:txBody>
                    <a:bodyPr/>
                    <a:lstStyle/>
                    <a:p>
                      <a:endParaRPr lang="ru-RU"/>
                    </a:p>
                  </a:txBody>
                  <a:tcPr/>
                </a:tc>
                <a:tc hMerge="1" v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Temperature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Airflow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dirty="0">
                          <a:solidFill>
                            <a:srgbClr val="004899"/>
                          </a:solidFill>
                          <a:effectLst/>
                          <a:latin typeface="Arial" panose="020B0604020202020204" pitchFamily="34" charset="0"/>
                        </a:rPr>
                        <a:t>Power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Recovery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Moisture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extLst>
                  <a:ext uri="{0D108BD9-81ED-4DB2-BD59-A6C34878D82A}">
                    <a16:rowId xmlns:a16="http://schemas.microsoft.com/office/drawing/2014/main" val="3554402872"/>
                  </a:ext>
                </a:extLst>
              </a:tr>
              <a:tr h="204708">
                <a:tc gridSpan="2" vMerge="1">
                  <a:txBody>
                    <a:bodyPr/>
                    <a:lstStyle/>
                    <a:p>
                      <a:endParaRPr lang="ru-RU"/>
                    </a:p>
                  </a:txBody>
                  <a:tcPr/>
                </a:tc>
                <a:tc hMerge="1"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°C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°F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cfm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4899"/>
                          </a:solidFill>
                          <a:effectLst/>
                          <a:latin typeface="Arial" panose="020B0604020202020204" pitchFamily="34" charset="0"/>
                        </a:rPr>
                        <a:t>(Watts)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Efficiency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Effectiveness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Transfer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307672728"/>
                  </a:ext>
                </a:extLst>
              </a:tr>
              <a:tr h="204708">
                <a:tc rowSpan="4">
                  <a:txBody>
                    <a:bodyPr/>
                    <a:lstStyle/>
                    <a:p>
                      <a:pPr algn="l" fontAlgn="ctr"/>
                      <a:r>
                        <a:rPr lang="en-US" sz="1000" b="0" i="0" u="none" strike="noStrike" dirty="0">
                          <a:solidFill>
                            <a:srgbClr val="004899"/>
                          </a:solidFill>
                          <a:effectLst/>
                          <a:latin typeface="Arial" panose="020B0604020202020204" pitchFamily="34" charset="0"/>
                        </a:rPr>
                        <a:t>HEATING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2922794225"/>
                  </a:ext>
                </a:extLst>
              </a:tr>
              <a:tr h="204708">
                <a:tc vMerge="1">
                  <a:txBody>
                    <a:bodyPr/>
                    <a:lstStyle/>
                    <a:p>
                      <a:endParaRPr lang="ru-RU"/>
                    </a:p>
                  </a:txBody>
                  <a:tcPr/>
                </a:tc>
                <a:tc>
                  <a:txBody>
                    <a:bodyPr/>
                    <a:lstStyle/>
                    <a:p>
                      <a:pPr algn="ctr" fontAlgn="b"/>
                      <a:r>
                        <a:rPr lang="en-US" sz="1000" b="0" i="0" u="none" strike="noStrike" dirty="0">
                          <a:solidFill>
                            <a:srgbClr val="004899"/>
                          </a:solidFill>
                          <a:effectLst/>
                          <a:latin typeface="Arial" panose="020B0604020202020204" pitchFamily="34" charset="0"/>
                        </a:rPr>
                        <a:t>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617074740"/>
                  </a:ext>
                </a:extLst>
              </a:tr>
              <a:tr h="204708">
                <a:tc vMerge="1">
                  <a:txBody>
                    <a:bodyPr/>
                    <a:lstStyle/>
                    <a:p>
                      <a:endParaRPr lang="ru-RU"/>
                    </a:p>
                  </a:txBody>
                  <a:tcPr/>
                </a:tc>
                <a:tc>
                  <a:txBody>
                    <a:bodyPr/>
                    <a:lstStyle/>
                    <a:p>
                      <a:pPr algn="ctr" fontAlgn="b"/>
                      <a:r>
                        <a:rPr lang="en-US" sz="1000" b="0" i="0" u="none" strike="noStrike" dirty="0">
                          <a:solidFill>
                            <a:srgbClr val="004899"/>
                          </a:solidFill>
                          <a:effectLst/>
                          <a:latin typeface="Arial" panose="020B0604020202020204" pitchFamily="34" charset="0"/>
                        </a:rPr>
                        <a:t>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507592463"/>
                  </a:ext>
                </a:extLst>
              </a:tr>
              <a:tr h="174002">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dirty="0">
                          <a:solidFill>
                            <a:srgbClr val="004899"/>
                          </a:solidFill>
                          <a:effectLst/>
                          <a:latin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2958247730"/>
                  </a:ext>
                </a:extLst>
              </a:tr>
              <a:tr h="174002">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dirty="0">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dirty="0">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2864363"/>
                  </a:ext>
                </a:extLst>
              </a:tr>
              <a:tr h="174002">
                <a:tc>
                  <a:txBody>
                    <a:bodyPr/>
                    <a:lstStyle/>
                    <a:p>
                      <a:pPr algn="l" fontAlgn="b"/>
                      <a:r>
                        <a:rPr lang="en-US" sz="1000" b="0" i="0" u="none" strike="noStrike">
                          <a:solidFill>
                            <a:srgbClr val="004899"/>
                          </a:solidFill>
                          <a:effectLst/>
                          <a:latin typeface="Arial" panose="020B0604020202020204" pitchFamily="34" charset="0"/>
                        </a:rPr>
                        <a:t>COOLING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dirty="0">
                          <a:solidFill>
                            <a:srgbClr val="004899"/>
                          </a:solidFill>
                          <a:effectLst/>
                          <a:latin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3435103425"/>
                  </a:ext>
                </a:extLst>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304557245"/>
              </p:ext>
            </p:extLst>
          </p:nvPr>
        </p:nvGraphicFramePr>
        <p:xfrm>
          <a:off x="1425660" y="3616833"/>
          <a:ext cx="9162001" cy="1982838"/>
        </p:xfrm>
        <a:graphic>
          <a:graphicData uri="http://schemas.openxmlformats.org/drawingml/2006/table">
            <a:tbl>
              <a:tblPr/>
              <a:tblGrid>
                <a:gridCol w="987151">
                  <a:extLst>
                    <a:ext uri="{9D8B030D-6E8A-4147-A177-3AD203B41FA5}">
                      <a16:colId xmlns:a16="http://schemas.microsoft.com/office/drawing/2014/main" val="1089994217"/>
                    </a:ext>
                  </a:extLst>
                </a:gridCol>
                <a:gridCol w="624682">
                  <a:extLst>
                    <a:ext uri="{9D8B030D-6E8A-4147-A177-3AD203B41FA5}">
                      <a16:colId xmlns:a16="http://schemas.microsoft.com/office/drawing/2014/main" val="911351770"/>
                    </a:ext>
                  </a:extLst>
                </a:gridCol>
                <a:gridCol w="624682">
                  <a:extLst>
                    <a:ext uri="{9D8B030D-6E8A-4147-A177-3AD203B41FA5}">
                      <a16:colId xmlns:a16="http://schemas.microsoft.com/office/drawing/2014/main" val="1574205504"/>
                    </a:ext>
                  </a:extLst>
                </a:gridCol>
                <a:gridCol w="632394">
                  <a:extLst>
                    <a:ext uri="{9D8B030D-6E8A-4147-A177-3AD203B41FA5}">
                      <a16:colId xmlns:a16="http://schemas.microsoft.com/office/drawing/2014/main" val="2835720556"/>
                    </a:ext>
                  </a:extLst>
                </a:gridCol>
                <a:gridCol w="632394">
                  <a:extLst>
                    <a:ext uri="{9D8B030D-6E8A-4147-A177-3AD203B41FA5}">
                      <a16:colId xmlns:a16="http://schemas.microsoft.com/office/drawing/2014/main" val="3452689515"/>
                    </a:ext>
                  </a:extLst>
                </a:gridCol>
                <a:gridCol w="632394">
                  <a:extLst>
                    <a:ext uri="{9D8B030D-6E8A-4147-A177-3AD203B41FA5}">
                      <a16:colId xmlns:a16="http://schemas.microsoft.com/office/drawing/2014/main" val="1318476075"/>
                    </a:ext>
                  </a:extLst>
                </a:gridCol>
                <a:gridCol w="624682">
                  <a:extLst>
                    <a:ext uri="{9D8B030D-6E8A-4147-A177-3AD203B41FA5}">
                      <a16:colId xmlns:a16="http://schemas.microsoft.com/office/drawing/2014/main" val="3600487734"/>
                    </a:ext>
                  </a:extLst>
                </a:gridCol>
                <a:gridCol w="624682">
                  <a:extLst>
                    <a:ext uri="{9D8B030D-6E8A-4147-A177-3AD203B41FA5}">
                      <a16:colId xmlns:a16="http://schemas.microsoft.com/office/drawing/2014/main" val="3211981167"/>
                    </a:ext>
                  </a:extLst>
                </a:gridCol>
                <a:gridCol w="624682">
                  <a:extLst>
                    <a:ext uri="{9D8B030D-6E8A-4147-A177-3AD203B41FA5}">
                      <a16:colId xmlns:a16="http://schemas.microsoft.com/office/drawing/2014/main" val="759897056"/>
                    </a:ext>
                  </a:extLst>
                </a:gridCol>
                <a:gridCol w="624682">
                  <a:extLst>
                    <a:ext uri="{9D8B030D-6E8A-4147-A177-3AD203B41FA5}">
                      <a16:colId xmlns:a16="http://schemas.microsoft.com/office/drawing/2014/main" val="3753420934"/>
                    </a:ext>
                  </a:extLst>
                </a:gridCol>
                <a:gridCol w="632394">
                  <a:extLst>
                    <a:ext uri="{9D8B030D-6E8A-4147-A177-3AD203B41FA5}">
                      <a16:colId xmlns:a16="http://schemas.microsoft.com/office/drawing/2014/main" val="245068046"/>
                    </a:ext>
                  </a:extLst>
                </a:gridCol>
                <a:gridCol w="632394">
                  <a:extLst>
                    <a:ext uri="{9D8B030D-6E8A-4147-A177-3AD203B41FA5}">
                      <a16:colId xmlns:a16="http://schemas.microsoft.com/office/drawing/2014/main" val="2377579048"/>
                    </a:ext>
                  </a:extLst>
                </a:gridCol>
                <a:gridCol w="632394">
                  <a:extLst>
                    <a:ext uri="{9D8B030D-6E8A-4147-A177-3AD203B41FA5}">
                      <a16:colId xmlns:a16="http://schemas.microsoft.com/office/drawing/2014/main" val="1974565868"/>
                    </a:ext>
                  </a:extLst>
                </a:gridCol>
                <a:gridCol w="632394">
                  <a:extLst>
                    <a:ext uri="{9D8B030D-6E8A-4147-A177-3AD203B41FA5}">
                      <a16:colId xmlns:a16="http://schemas.microsoft.com/office/drawing/2014/main" val="3877952896"/>
                    </a:ext>
                  </a:extLst>
                </a:gridCol>
              </a:tblGrid>
              <a:tr h="207627">
                <a:tc gridSpan="10">
                  <a:txBody>
                    <a:bodyPr/>
                    <a:lstStyle/>
                    <a:p>
                      <a:pPr algn="l" fontAlgn="b"/>
                      <a:r>
                        <a:rPr kumimoji="0" lang="en-US" sz="1000" b="1" i="0" u="none" strike="noStrike" kern="1200" cap="none" spc="0" normalizeH="0" baseline="0" noProof="0" dirty="0" smtClean="0">
                          <a:ln>
                            <a:noFill/>
                          </a:ln>
                          <a:solidFill>
                            <a:srgbClr val="004899"/>
                          </a:solidFill>
                          <a:effectLst/>
                          <a:uLnTx/>
                          <a:uFillTx/>
                          <a:latin typeface="Arial" panose="020B0604020202020204" pitchFamily="34" charset="0"/>
                          <a:ea typeface="+mn-ea"/>
                          <a:cs typeface="+mn-cs"/>
                        </a:rPr>
                        <a:t>  </a:t>
                      </a:r>
                      <a:r>
                        <a:rPr kumimoji="0" lang="en-US" sz="1000" b="0" i="0" u="none" strike="noStrike" kern="1200" cap="none" spc="0" normalizeH="0" baseline="0" noProof="0" dirty="0" smtClean="0">
                          <a:ln>
                            <a:noFill/>
                          </a:ln>
                          <a:solidFill>
                            <a:srgbClr val="004899"/>
                          </a:solidFill>
                          <a:effectLst/>
                          <a:uLnTx/>
                          <a:uFillTx/>
                          <a:latin typeface="HelveticaNeueCyr" panose="02000503040000020004" pitchFamily="2" charset="-52"/>
                          <a:ea typeface="+mn-ea"/>
                          <a:cs typeface="+mn-cs"/>
                        </a:rPr>
                        <a:t> </a:t>
                      </a:r>
                      <a:r>
                        <a:rPr kumimoji="0" lang="en-US" sz="1000" b="0" i="0" u="none" strike="noStrike" kern="1200" cap="none" spc="0" normalizeH="0" baseline="0" noProof="0" dirty="0" err="1" smtClean="0">
                          <a:ln>
                            <a:noFill/>
                          </a:ln>
                          <a:solidFill>
                            <a:srgbClr val="004899"/>
                          </a:solidFill>
                          <a:effectLst/>
                          <a:uLnTx/>
                          <a:uFillTx/>
                          <a:latin typeface="HelveticaNeueCyr" panose="02000503040000020004" pitchFamily="2" charset="-52"/>
                          <a:ea typeface="+mn-ea"/>
                          <a:cs typeface="+mn-cs"/>
                        </a:rPr>
                        <a:t>Reneo</a:t>
                      </a:r>
                      <a:r>
                        <a:rPr kumimoji="0" lang="en-US" sz="1000" b="0" i="0" u="none" strike="noStrike" kern="1200" cap="none" spc="0" normalizeH="0" baseline="0" noProof="0" dirty="0" smtClean="0">
                          <a:ln>
                            <a:noFill/>
                          </a:ln>
                          <a:solidFill>
                            <a:srgbClr val="004899"/>
                          </a:solidFill>
                          <a:effectLst/>
                          <a:uLnTx/>
                          <a:uFillTx/>
                          <a:latin typeface="HelveticaNeueCyr" panose="02000503040000020004" pitchFamily="2" charset="-52"/>
                          <a:ea typeface="+mn-ea"/>
                          <a:cs typeface="+mn-cs"/>
                        </a:rPr>
                        <a:t> 180 D</a:t>
                      </a:r>
                      <a:endParaRPr lang="en-US" sz="1000" b="1" i="0" u="none" strike="noStrike" dirty="0">
                        <a:solidFill>
                          <a:srgbClr val="004899"/>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8521565"/>
                  </a:ext>
                </a:extLst>
              </a:tr>
              <a:tr h="207627">
                <a:tc rowSpan="3" gridSpan="2">
                  <a:txBody>
                    <a:bodyPr/>
                    <a:lstStyle/>
                    <a:p>
                      <a:pPr algn="ctr" fontAlgn="ctr"/>
                      <a:r>
                        <a:rPr lang="ru-RU" sz="1000" b="0" i="0" u="none" strike="noStrike" dirty="0">
                          <a:solidFill>
                            <a:srgbClr val="004899"/>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hMerge="1">
                  <a:txBody>
                    <a:bodyPr/>
                    <a:lstStyle/>
                    <a:p>
                      <a:endParaRPr lang="ru-RU"/>
                    </a:p>
                  </a:txBody>
                  <a:tcPr/>
                </a:tc>
                <a:tc gridSpan="2">
                  <a:txBody>
                    <a:bodyPr/>
                    <a:lstStyle/>
                    <a:p>
                      <a:pPr algn="ctr" fontAlgn="b"/>
                      <a:r>
                        <a:rPr lang="en-US" sz="1000" b="0" i="0" u="none" strike="noStrike" dirty="0">
                          <a:solidFill>
                            <a:srgbClr val="004899"/>
                          </a:solidFill>
                          <a:effectLst/>
                          <a:latin typeface="Arial" panose="020B0604020202020204" pitchFamily="34" charset="0"/>
                        </a:rPr>
                        <a:t>Supply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Average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Apparent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extLst>
                  <a:ext uri="{0D108BD9-81ED-4DB2-BD59-A6C34878D82A}">
                    <a16:rowId xmlns:a16="http://schemas.microsoft.com/office/drawing/2014/main" val="2358775697"/>
                  </a:ext>
                </a:extLst>
              </a:tr>
              <a:tr h="207627">
                <a:tc gridSpan="2" vMerge="1">
                  <a:txBody>
                    <a:bodyPr/>
                    <a:lstStyle/>
                    <a:p>
                      <a:endParaRPr lang="ru-RU"/>
                    </a:p>
                  </a:txBody>
                  <a:tcPr/>
                </a:tc>
                <a:tc hMerge="1" vMerge="1">
                  <a:txBody>
                    <a:bodyPr/>
                    <a:lstStyle/>
                    <a:p>
                      <a:endParaRPr lang="ru-RU"/>
                    </a:p>
                  </a:txBody>
                  <a:tcPr/>
                </a:tc>
                <a:tc gridSpan="2">
                  <a:txBody>
                    <a:bodyPr/>
                    <a:lstStyle/>
                    <a:p>
                      <a:pPr algn="ctr" fontAlgn="b"/>
                      <a:r>
                        <a:rPr lang="en-US" sz="1000" b="0" i="0" u="none" strike="noStrike" dirty="0">
                          <a:solidFill>
                            <a:srgbClr val="004899"/>
                          </a:solidFill>
                          <a:effectLst/>
                          <a:latin typeface="Arial" panose="020B0604020202020204" pitchFamily="34" charset="0"/>
                        </a:rPr>
                        <a:t>Temperature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Airflow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Power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Recovery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Moisture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extLst>
                  <a:ext uri="{0D108BD9-81ED-4DB2-BD59-A6C34878D82A}">
                    <a16:rowId xmlns:a16="http://schemas.microsoft.com/office/drawing/2014/main" val="3944447255"/>
                  </a:ext>
                </a:extLst>
              </a:tr>
              <a:tr h="207627">
                <a:tc gridSpan="2" vMerge="1">
                  <a:txBody>
                    <a:bodyPr/>
                    <a:lstStyle/>
                    <a:p>
                      <a:endParaRPr lang="ru-RU"/>
                    </a:p>
                  </a:txBody>
                  <a:tcPr/>
                </a:tc>
                <a:tc hMerge="1"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°C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°F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4899"/>
                          </a:solidFill>
                          <a:effectLst/>
                          <a:latin typeface="Arial" panose="020B0604020202020204" pitchFamily="34" charset="0"/>
                        </a:rPr>
                        <a:t>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cfm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4899"/>
                          </a:solidFill>
                          <a:effectLst/>
                          <a:latin typeface="Arial" panose="020B0604020202020204" pitchFamily="34" charset="0"/>
                        </a:rPr>
                        <a:t>(Watts)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Efficiency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Effectiveness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Transfer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3287917770"/>
                  </a:ext>
                </a:extLst>
              </a:tr>
              <a:tr h="207627">
                <a:tc rowSpan="4">
                  <a:txBody>
                    <a:bodyPr/>
                    <a:lstStyle/>
                    <a:p>
                      <a:pPr algn="l" fontAlgn="ctr"/>
                      <a:r>
                        <a:rPr lang="en-US" sz="1000" b="0" i="0" u="none" strike="noStrike">
                          <a:solidFill>
                            <a:srgbClr val="004899"/>
                          </a:solidFill>
                          <a:effectLst/>
                          <a:latin typeface="Arial" panose="020B0604020202020204" pitchFamily="34" charset="0"/>
                        </a:rPr>
                        <a:t>HEATING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3011682345"/>
                  </a:ext>
                </a:extLst>
              </a:tr>
              <a:tr h="207627">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dirty="0">
                          <a:solidFill>
                            <a:srgbClr val="004899"/>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3720079330"/>
                  </a:ext>
                </a:extLst>
              </a:tr>
              <a:tr h="207627">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dirty="0">
                          <a:solidFill>
                            <a:srgbClr val="004899"/>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582844646"/>
                  </a:ext>
                </a:extLst>
              </a:tr>
              <a:tr h="176483">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dirty="0">
                          <a:solidFill>
                            <a:srgbClr val="004899"/>
                          </a:solidFill>
                          <a:effectLst/>
                          <a:latin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3720163326"/>
                  </a:ext>
                </a:extLst>
              </a:tr>
              <a:tr h="176483">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dirty="0">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3748807"/>
                  </a:ext>
                </a:extLst>
              </a:tr>
              <a:tr h="176483">
                <a:tc>
                  <a:txBody>
                    <a:bodyPr/>
                    <a:lstStyle/>
                    <a:p>
                      <a:pPr algn="l" fontAlgn="b"/>
                      <a:r>
                        <a:rPr lang="en-US" sz="1000" b="0" i="0" u="none" strike="noStrike">
                          <a:solidFill>
                            <a:srgbClr val="004899"/>
                          </a:solidFill>
                          <a:effectLst/>
                          <a:latin typeface="Arial" panose="020B0604020202020204" pitchFamily="34" charset="0"/>
                        </a:rPr>
                        <a:t>COOLING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3179304803"/>
                  </a:ext>
                </a:extLst>
              </a:tr>
            </a:tbl>
          </a:graphicData>
        </a:graphic>
      </p:graphicFrame>
    </p:spTree>
    <p:extLst>
      <p:ext uri="{BB962C8B-B14F-4D97-AF65-F5344CB8AC3E}">
        <p14:creationId xmlns:p14="http://schemas.microsoft.com/office/powerpoint/2010/main" val="6856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2069576" y="228630"/>
            <a:ext cx="37300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a:solidFill>
                  <a:srgbClr val="004699"/>
                </a:solidFill>
                <a:latin typeface="Arial" panose="020B0604020202020204" pitchFamily="34" charset="0"/>
                <a:cs typeface="Arial" panose="020B0604020202020204" pitchFamily="34" charset="0"/>
              </a:rPr>
              <a:t>Thermal efficiency.</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7" name="TextBox 5">
            <a:extLst>
              <a:ext uri="{FF2B5EF4-FFF2-40B4-BE49-F238E27FC236}">
                <a16:creationId xmlns:a16="http://schemas.microsoft.com/office/drawing/2014/main" id="{63EA1F89-FBE0-C174-22E3-B3523A56E96A}"/>
              </a:ext>
            </a:extLst>
          </p:cNvPr>
          <p:cNvSpPr txBox="1">
            <a:spLocks noChangeArrowheads="1"/>
          </p:cNvSpPr>
          <p:nvPr/>
        </p:nvSpPr>
        <p:spPr bwMode="auto">
          <a:xfrm>
            <a:off x="7454463" y="163024"/>
            <a:ext cx="4667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1800" i="1" dirty="0">
                <a:solidFill>
                  <a:srgbClr val="004899"/>
                </a:solidFill>
                <a:latin typeface="Arial" panose="020B0604020202020204" pitchFamily="34" charset="0"/>
                <a:cs typeface="Arial" panose="020B0604020202020204" pitchFamily="34" charset="0"/>
              </a:rPr>
              <a:t>Molded casing tested. Final parameters</a:t>
            </a:r>
            <a:endParaRPr lang="ru-RU" altLang="ru-RU" sz="1800" i="1" dirty="0">
              <a:solidFill>
                <a:srgbClr val="004899"/>
              </a:solidFill>
              <a:latin typeface="Arial" panose="020B0604020202020204" pitchFamily="34" charset="0"/>
              <a:cs typeface="Arial" panose="020B0604020202020204" pitchFamily="34"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3092421180"/>
              </p:ext>
            </p:extLst>
          </p:nvPr>
        </p:nvGraphicFramePr>
        <p:xfrm>
          <a:off x="1286969" y="1455098"/>
          <a:ext cx="9385429" cy="1981853"/>
        </p:xfrm>
        <a:graphic>
          <a:graphicData uri="http://schemas.openxmlformats.org/drawingml/2006/table">
            <a:tbl>
              <a:tblPr/>
              <a:tblGrid>
                <a:gridCol w="997103">
                  <a:extLst>
                    <a:ext uri="{9D8B030D-6E8A-4147-A177-3AD203B41FA5}">
                      <a16:colId xmlns:a16="http://schemas.microsoft.com/office/drawing/2014/main" val="699364215"/>
                    </a:ext>
                  </a:extLst>
                </a:gridCol>
                <a:gridCol w="640995">
                  <a:extLst>
                    <a:ext uri="{9D8B030D-6E8A-4147-A177-3AD203B41FA5}">
                      <a16:colId xmlns:a16="http://schemas.microsoft.com/office/drawing/2014/main" val="3571012727"/>
                    </a:ext>
                  </a:extLst>
                </a:gridCol>
                <a:gridCol w="640995">
                  <a:extLst>
                    <a:ext uri="{9D8B030D-6E8A-4147-A177-3AD203B41FA5}">
                      <a16:colId xmlns:a16="http://schemas.microsoft.com/office/drawing/2014/main" val="1301228717"/>
                    </a:ext>
                  </a:extLst>
                </a:gridCol>
                <a:gridCol w="648908">
                  <a:extLst>
                    <a:ext uri="{9D8B030D-6E8A-4147-A177-3AD203B41FA5}">
                      <a16:colId xmlns:a16="http://schemas.microsoft.com/office/drawing/2014/main" val="78667180"/>
                    </a:ext>
                  </a:extLst>
                </a:gridCol>
                <a:gridCol w="648908">
                  <a:extLst>
                    <a:ext uri="{9D8B030D-6E8A-4147-A177-3AD203B41FA5}">
                      <a16:colId xmlns:a16="http://schemas.microsoft.com/office/drawing/2014/main" val="4165111810"/>
                    </a:ext>
                  </a:extLst>
                </a:gridCol>
                <a:gridCol w="648908">
                  <a:extLst>
                    <a:ext uri="{9D8B030D-6E8A-4147-A177-3AD203B41FA5}">
                      <a16:colId xmlns:a16="http://schemas.microsoft.com/office/drawing/2014/main" val="1834608939"/>
                    </a:ext>
                  </a:extLst>
                </a:gridCol>
                <a:gridCol w="640995">
                  <a:extLst>
                    <a:ext uri="{9D8B030D-6E8A-4147-A177-3AD203B41FA5}">
                      <a16:colId xmlns:a16="http://schemas.microsoft.com/office/drawing/2014/main" val="852402698"/>
                    </a:ext>
                  </a:extLst>
                </a:gridCol>
                <a:gridCol w="640995">
                  <a:extLst>
                    <a:ext uri="{9D8B030D-6E8A-4147-A177-3AD203B41FA5}">
                      <a16:colId xmlns:a16="http://schemas.microsoft.com/office/drawing/2014/main" val="2008966451"/>
                    </a:ext>
                  </a:extLst>
                </a:gridCol>
                <a:gridCol w="640995">
                  <a:extLst>
                    <a:ext uri="{9D8B030D-6E8A-4147-A177-3AD203B41FA5}">
                      <a16:colId xmlns:a16="http://schemas.microsoft.com/office/drawing/2014/main" val="2608938564"/>
                    </a:ext>
                  </a:extLst>
                </a:gridCol>
                <a:gridCol w="640995">
                  <a:extLst>
                    <a:ext uri="{9D8B030D-6E8A-4147-A177-3AD203B41FA5}">
                      <a16:colId xmlns:a16="http://schemas.microsoft.com/office/drawing/2014/main" val="324830382"/>
                    </a:ext>
                  </a:extLst>
                </a:gridCol>
                <a:gridCol w="648908">
                  <a:extLst>
                    <a:ext uri="{9D8B030D-6E8A-4147-A177-3AD203B41FA5}">
                      <a16:colId xmlns:a16="http://schemas.microsoft.com/office/drawing/2014/main" val="1921194786"/>
                    </a:ext>
                  </a:extLst>
                </a:gridCol>
                <a:gridCol w="648908">
                  <a:extLst>
                    <a:ext uri="{9D8B030D-6E8A-4147-A177-3AD203B41FA5}">
                      <a16:colId xmlns:a16="http://schemas.microsoft.com/office/drawing/2014/main" val="2624206251"/>
                    </a:ext>
                  </a:extLst>
                </a:gridCol>
                <a:gridCol w="648908">
                  <a:extLst>
                    <a:ext uri="{9D8B030D-6E8A-4147-A177-3AD203B41FA5}">
                      <a16:colId xmlns:a16="http://schemas.microsoft.com/office/drawing/2014/main" val="1181929862"/>
                    </a:ext>
                  </a:extLst>
                </a:gridCol>
                <a:gridCol w="648908">
                  <a:extLst>
                    <a:ext uri="{9D8B030D-6E8A-4147-A177-3AD203B41FA5}">
                      <a16:colId xmlns:a16="http://schemas.microsoft.com/office/drawing/2014/main" val="2769746702"/>
                    </a:ext>
                  </a:extLst>
                </a:gridCol>
              </a:tblGrid>
              <a:tr h="207524">
                <a:tc gridSpan="10">
                  <a:txBody>
                    <a:bodyPr/>
                    <a:lstStyle/>
                    <a:p>
                      <a:pPr algn="l" fontAlgn="b"/>
                      <a:r>
                        <a:rPr lang="en-US" sz="1000" b="1" i="0" u="none" strike="noStrike" dirty="0" smtClean="0">
                          <a:solidFill>
                            <a:srgbClr val="004899"/>
                          </a:solidFill>
                          <a:effectLst/>
                          <a:latin typeface="Arial" panose="020B0604020202020204" pitchFamily="34" charset="0"/>
                        </a:rPr>
                        <a:t>      </a:t>
                      </a:r>
                      <a:r>
                        <a:rPr lang="en-US" sz="1000" kern="1200" dirty="0" err="1" smtClean="0">
                          <a:solidFill>
                            <a:srgbClr val="004899"/>
                          </a:solidFill>
                          <a:latin typeface="HelveticaNeueCyr" panose="02000503040000020004" pitchFamily="2" charset="-52"/>
                          <a:ea typeface="+mn-ea"/>
                          <a:cs typeface="+mn-cs"/>
                        </a:rPr>
                        <a:t>Reneo</a:t>
                      </a:r>
                      <a:r>
                        <a:rPr lang="en-US" sz="1000" kern="1200" dirty="0" smtClean="0">
                          <a:solidFill>
                            <a:srgbClr val="004899"/>
                          </a:solidFill>
                          <a:latin typeface="HelveticaNeueCyr" panose="02000503040000020004" pitchFamily="2" charset="-52"/>
                          <a:ea typeface="+mn-ea"/>
                          <a:cs typeface="+mn-cs"/>
                        </a:rPr>
                        <a:t> D 240-E</a:t>
                      </a:r>
                      <a:endParaRPr lang="en-US" sz="1000" kern="1200" dirty="0">
                        <a:solidFill>
                          <a:srgbClr val="004899"/>
                        </a:solidFill>
                        <a:latin typeface="HelveticaNeueCyr" panose="02000503040000020004" pitchFamily="2" charset="-52"/>
                        <a:ea typeface="+mn-ea"/>
                        <a:cs typeface="+mn-cs"/>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423547"/>
                  </a:ext>
                </a:extLst>
              </a:tr>
              <a:tr h="207524">
                <a:tc rowSpan="3" gridSpan="2">
                  <a:txBody>
                    <a:bodyPr/>
                    <a:lstStyle/>
                    <a:p>
                      <a:pPr algn="ctr" fontAlgn="ctr"/>
                      <a:r>
                        <a:rPr lang="ru-RU" sz="1000" b="0" i="0" u="none" strike="noStrike" dirty="0">
                          <a:solidFill>
                            <a:srgbClr val="004899"/>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Supply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Average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Apparent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extLst>
                  <a:ext uri="{0D108BD9-81ED-4DB2-BD59-A6C34878D82A}">
                    <a16:rowId xmlns:a16="http://schemas.microsoft.com/office/drawing/2014/main" val="1649660549"/>
                  </a:ext>
                </a:extLst>
              </a:tr>
              <a:tr h="207524">
                <a:tc gridSpan="2" vMerge="1">
                  <a:txBody>
                    <a:bodyPr/>
                    <a:lstStyle/>
                    <a:p>
                      <a:endParaRPr lang="ru-RU"/>
                    </a:p>
                  </a:txBody>
                  <a:tcPr/>
                </a:tc>
                <a:tc hMerge="1" v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Temperature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Airflow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Power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Recovery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Moisture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extLst>
                  <a:ext uri="{0D108BD9-81ED-4DB2-BD59-A6C34878D82A}">
                    <a16:rowId xmlns:a16="http://schemas.microsoft.com/office/drawing/2014/main" val="1110332685"/>
                  </a:ext>
                </a:extLst>
              </a:tr>
              <a:tr h="207524">
                <a:tc gridSpan="2" vMerge="1">
                  <a:txBody>
                    <a:bodyPr/>
                    <a:lstStyle/>
                    <a:p>
                      <a:endParaRPr lang="ru-RU"/>
                    </a:p>
                  </a:txBody>
                  <a:tcPr/>
                </a:tc>
                <a:tc hMerge="1"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°C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°F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cfm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4899"/>
                          </a:solidFill>
                          <a:effectLst/>
                          <a:latin typeface="Arial" panose="020B0604020202020204" pitchFamily="34" charset="0"/>
                        </a:rPr>
                        <a:t>(Watts)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Efficiency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Effectiveness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Transfer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2056127144"/>
                  </a:ext>
                </a:extLst>
              </a:tr>
              <a:tr h="207524">
                <a:tc rowSpan="4">
                  <a:txBody>
                    <a:bodyPr/>
                    <a:lstStyle/>
                    <a:p>
                      <a:pPr algn="l" fontAlgn="ctr"/>
                      <a:r>
                        <a:rPr lang="en-US" sz="1000" b="0" i="0" u="none" strike="noStrike">
                          <a:solidFill>
                            <a:srgbClr val="004899"/>
                          </a:solidFill>
                          <a:effectLst/>
                          <a:latin typeface="Arial" panose="020B0604020202020204" pitchFamily="34" charset="0"/>
                        </a:rPr>
                        <a:t>HEATING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4899"/>
                          </a:solidFill>
                          <a:effectLst/>
                          <a:latin typeface="Arial" panose="020B060402020202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367767977"/>
                  </a:ext>
                </a:extLst>
              </a:tr>
              <a:tr h="207524">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839676773"/>
                  </a:ext>
                </a:extLst>
              </a:tr>
              <a:tr h="207524">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718781817"/>
                  </a:ext>
                </a:extLst>
              </a:tr>
              <a:tr h="176395">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dirty="0">
                          <a:solidFill>
                            <a:srgbClr val="004899"/>
                          </a:solidFill>
                          <a:effectLst/>
                          <a:latin typeface="Arial" panose="020B060402020202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2124877911"/>
                  </a:ext>
                </a:extLst>
              </a:tr>
              <a:tr h="176395">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dirty="0">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dirty="0">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dirty="0">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dirty="0">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dirty="0">
                          <a:solidFill>
                            <a:srgbClr val="004899"/>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9452366"/>
                  </a:ext>
                </a:extLst>
              </a:tr>
              <a:tr h="176395">
                <a:tc>
                  <a:txBody>
                    <a:bodyPr/>
                    <a:lstStyle/>
                    <a:p>
                      <a:pPr algn="l" fontAlgn="b"/>
                      <a:r>
                        <a:rPr lang="en-US" sz="1000" b="0" i="0" u="none" strike="noStrike">
                          <a:solidFill>
                            <a:srgbClr val="004899"/>
                          </a:solidFill>
                          <a:effectLst/>
                          <a:latin typeface="Arial" panose="020B0604020202020204" pitchFamily="34" charset="0"/>
                        </a:rPr>
                        <a:t>COOLING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3712303647"/>
                  </a:ext>
                </a:extLst>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2076186058"/>
              </p:ext>
            </p:extLst>
          </p:nvPr>
        </p:nvGraphicFramePr>
        <p:xfrm>
          <a:off x="1286969" y="3810861"/>
          <a:ext cx="9385432" cy="1912091"/>
        </p:xfrm>
        <a:graphic>
          <a:graphicData uri="http://schemas.openxmlformats.org/drawingml/2006/table">
            <a:tbl>
              <a:tblPr/>
              <a:tblGrid>
                <a:gridCol w="1011224">
                  <a:extLst>
                    <a:ext uri="{9D8B030D-6E8A-4147-A177-3AD203B41FA5}">
                      <a16:colId xmlns:a16="http://schemas.microsoft.com/office/drawing/2014/main" val="3494436819"/>
                    </a:ext>
                  </a:extLst>
                </a:gridCol>
                <a:gridCol w="639916">
                  <a:extLst>
                    <a:ext uri="{9D8B030D-6E8A-4147-A177-3AD203B41FA5}">
                      <a16:colId xmlns:a16="http://schemas.microsoft.com/office/drawing/2014/main" val="917766427"/>
                    </a:ext>
                  </a:extLst>
                </a:gridCol>
                <a:gridCol w="639916">
                  <a:extLst>
                    <a:ext uri="{9D8B030D-6E8A-4147-A177-3AD203B41FA5}">
                      <a16:colId xmlns:a16="http://schemas.microsoft.com/office/drawing/2014/main" val="4245465772"/>
                    </a:ext>
                  </a:extLst>
                </a:gridCol>
                <a:gridCol w="647816">
                  <a:extLst>
                    <a:ext uri="{9D8B030D-6E8A-4147-A177-3AD203B41FA5}">
                      <a16:colId xmlns:a16="http://schemas.microsoft.com/office/drawing/2014/main" val="3750886036"/>
                    </a:ext>
                  </a:extLst>
                </a:gridCol>
                <a:gridCol w="647816">
                  <a:extLst>
                    <a:ext uri="{9D8B030D-6E8A-4147-A177-3AD203B41FA5}">
                      <a16:colId xmlns:a16="http://schemas.microsoft.com/office/drawing/2014/main" val="1003786080"/>
                    </a:ext>
                  </a:extLst>
                </a:gridCol>
                <a:gridCol w="647816">
                  <a:extLst>
                    <a:ext uri="{9D8B030D-6E8A-4147-A177-3AD203B41FA5}">
                      <a16:colId xmlns:a16="http://schemas.microsoft.com/office/drawing/2014/main" val="877401144"/>
                    </a:ext>
                  </a:extLst>
                </a:gridCol>
                <a:gridCol w="639916">
                  <a:extLst>
                    <a:ext uri="{9D8B030D-6E8A-4147-A177-3AD203B41FA5}">
                      <a16:colId xmlns:a16="http://schemas.microsoft.com/office/drawing/2014/main" val="542977117"/>
                    </a:ext>
                  </a:extLst>
                </a:gridCol>
                <a:gridCol w="639916">
                  <a:extLst>
                    <a:ext uri="{9D8B030D-6E8A-4147-A177-3AD203B41FA5}">
                      <a16:colId xmlns:a16="http://schemas.microsoft.com/office/drawing/2014/main" val="2020137536"/>
                    </a:ext>
                  </a:extLst>
                </a:gridCol>
                <a:gridCol w="639916">
                  <a:extLst>
                    <a:ext uri="{9D8B030D-6E8A-4147-A177-3AD203B41FA5}">
                      <a16:colId xmlns:a16="http://schemas.microsoft.com/office/drawing/2014/main" val="1292320034"/>
                    </a:ext>
                  </a:extLst>
                </a:gridCol>
                <a:gridCol w="639916">
                  <a:extLst>
                    <a:ext uri="{9D8B030D-6E8A-4147-A177-3AD203B41FA5}">
                      <a16:colId xmlns:a16="http://schemas.microsoft.com/office/drawing/2014/main" val="2473555706"/>
                    </a:ext>
                  </a:extLst>
                </a:gridCol>
                <a:gridCol w="647816">
                  <a:extLst>
                    <a:ext uri="{9D8B030D-6E8A-4147-A177-3AD203B41FA5}">
                      <a16:colId xmlns:a16="http://schemas.microsoft.com/office/drawing/2014/main" val="987636388"/>
                    </a:ext>
                  </a:extLst>
                </a:gridCol>
                <a:gridCol w="647816">
                  <a:extLst>
                    <a:ext uri="{9D8B030D-6E8A-4147-A177-3AD203B41FA5}">
                      <a16:colId xmlns:a16="http://schemas.microsoft.com/office/drawing/2014/main" val="296162738"/>
                    </a:ext>
                  </a:extLst>
                </a:gridCol>
                <a:gridCol w="647816">
                  <a:extLst>
                    <a:ext uri="{9D8B030D-6E8A-4147-A177-3AD203B41FA5}">
                      <a16:colId xmlns:a16="http://schemas.microsoft.com/office/drawing/2014/main" val="1056354765"/>
                    </a:ext>
                  </a:extLst>
                </a:gridCol>
                <a:gridCol w="647816">
                  <a:extLst>
                    <a:ext uri="{9D8B030D-6E8A-4147-A177-3AD203B41FA5}">
                      <a16:colId xmlns:a16="http://schemas.microsoft.com/office/drawing/2014/main" val="1106431091"/>
                    </a:ext>
                  </a:extLst>
                </a:gridCol>
              </a:tblGrid>
              <a:tr h="200219">
                <a:tc gridSpan="10">
                  <a:txBody>
                    <a:bodyPr/>
                    <a:lstStyle/>
                    <a:p>
                      <a:pPr algn="l" fontAlgn="b"/>
                      <a:r>
                        <a:rPr lang="en-US" sz="1000" b="1" i="0" u="none" strike="noStrike" dirty="0" smtClean="0">
                          <a:solidFill>
                            <a:srgbClr val="004899"/>
                          </a:solidFill>
                          <a:effectLst/>
                          <a:latin typeface="Arial" panose="020B0604020202020204" pitchFamily="34" charset="0"/>
                        </a:rPr>
                        <a:t>      </a:t>
                      </a:r>
                      <a:r>
                        <a:rPr lang="en-US" sz="1000" kern="1200" dirty="0" err="1" smtClean="0">
                          <a:solidFill>
                            <a:srgbClr val="004899"/>
                          </a:solidFill>
                          <a:latin typeface="HelveticaNeueCyr" panose="02000503040000020004" pitchFamily="2" charset="-52"/>
                          <a:ea typeface="+mn-ea"/>
                          <a:cs typeface="+mn-cs"/>
                        </a:rPr>
                        <a:t>Reneo</a:t>
                      </a:r>
                      <a:r>
                        <a:rPr lang="en-US" sz="1000" kern="1200" dirty="0" smtClean="0">
                          <a:solidFill>
                            <a:srgbClr val="004899"/>
                          </a:solidFill>
                          <a:latin typeface="HelveticaNeueCyr" panose="02000503040000020004" pitchFamily="2" charset="-52"/>
                          <a:ea typeface="+mn-ea"/>
                          <a:cs typeface="+mn-cs"/>
                        </a:rPr>
                        <a:t> D 240 </a:t>
                      </a:r>
                      <a:endParaRPr lang="en-US" sz="1000" kern="1200" dirty="0">
                        <a:solidFill>
                          <a:srgbClr val="004899"/>
                        </a:solidFill>
                        <a:latin typeface="HelveticaNeueCyr" panose="02000503040000020004" pitchFamily="2" charset="-52"/>
                        <a:ea typeface="+mn-ea"/>
                        <a:cs typeface="+mn-cs"/>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5699225"/>
                  </a:ext>
                </a:extLst>
              </a:tr>
              <a:tr h="200219">
                <a:tc rowSpan="3" gridSpan="2">
                  <a:txBody>
                    <a:bodyPr/>
                    <a:lstStyle/>
                    <a:p>
                      <a:pPr algn="ctr" fontAlgn="ctr"/>
                      <a:r>
                        <a:rPr lang="ru-RU" sz="1000" b="0" i="0" u="none" strike="noStrike" dirty="0">
                          <a:solidFill>
                            <a:srgbClr val="004899"/>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Supply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Average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Apparent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extLst>
                  <a:ext uri="{0D108BD9-81ED-4DB2-BD59-A6C34878D82A}">
                    <a16:rowId xmlns:a16="http://schemas.microsoft.com/office/drawing/2014/main" val="609929726"/>
                  </a:ext>
                </a:extLst>
              </a:tr>
              <a:tr h="200219">
                <a:tc gridSpan="2" vMerge="1">
                  <a:txBody>
                    <a:bodyPr/>
                    <a:lstStyle/>
                    <a:p>
                      <a:endParaRPr lang="ru-RU"/>
                    </a:p>
                  </a:txBody>
                  <a:tcPr/>
                </a:tc>
                <a:tc hMerge="1" v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Temperature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Airflow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Power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Recovery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Moisture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extLst>
                  <a:ext uri="{0D108BD9-81ED-4DB2-BD59-A6C34878D82A}">
                    <a16:rowId xmlns:a16="http://schemas.microsoft.com/office/drawing/2014/main" val="14089808"/>
                  </a:ext>
                </a:extLst>
              </a:tr>
              <a:tr h="200219">
                <a:tc gridSpan="2" vMerge="1">
                  <a:txBody>
                    <a:bodyPr/>
                    <a:lstStyle/>
                    <a:p>
                      <a:endParaRPr lang="ru-RU"/>
                    </a:p>
                  </a:txBody>
                  <a:tcPr/>
                </a:tc>
                <a:tc hMerge="1"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°C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°F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cfm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4899"/>
                          </a:solidFill>
                          <a:effectLst/>
                          <a:latin typeface="Arial" panose="020B0604020202020204" pitchFamily="34" charset="0"/>
                        </a:rPr>
                        <a:t>(Watts)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Efficiency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Effectiveness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Transfer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585594531"/>
                  </a:ext>
                </a:extLst>
              </a:tr>
              <a:tr h="200219">
                <a:tc rowSpan="4">
                  <a:txBody>
                    <a:bodyPr/>
                    <a:lstStyle/>
                    <a:p>
                      <a:pPr algn="l" fontAlgn="ctr"/>
                      <a:r>
                        <a:rPr lang="en-US" sz="1000" b="0" i="0" u="none" strike="noStrike">
                          <a:solidFill>
                            <a:srgbClr val="004899"/>
                          </a:solidFill>
                          <a:effectLst/>
                          <a:latin typeface="Arial" panose="020B0604020202020204" pitchFamily="34" charset="0"/>
                        </a:rPr>
                        <a:t>HEATING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445339002"/>
                  </a:ext>
                </a:extLst>
              </a:tr>
              <a:tr h="200219">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dirty="0">
                          <a:solidFill>
                            <a:srgbClr val="004899"/>
                          </a:solidFill>
                          <a:effectLst/>
                          <a:latin typeface="Arial" panose="020B060402020202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273172264"/>
                  </a:ext>
                </a:extLst>
              </a:tr>
              <a:tr h="200219">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4257544923"/>
                  </a:ext>
                </a:extLst>
              </a:tr>
              <a:tr h="170186">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4166814597"/>
                  </a:ext>
                </a:extLst>
              </a:tr>
              <a:tr h="170186">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dirty="0">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909919"/>
                  </a:ext>
                </a:extLst>
              </a:tr>
              <a:tr h="170186">
                <a:tc>
                  <a:txBody>
                    <a:bodyPr/>
                    <a:lstStyle/>
                    <a:p>
                      <a:pPr algn="l" fontAlgn="b"/>
                      <a:r>
                        <a:rPr lang="en-US" sz="1000" b="0" i="0" u="none" strike="noStrike">
                          <a:solidFill>
                            <a:srgbClr val="004899"/>
                          </a:solidFill>
                          <a:effectLst/>
                          <a:latin typeface="Arial" panose="020B0604020202020204" pitchFamily="34" charset="0"/>
                        </a:rPr>
                        <a:t>COOLING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362128191"/>
                  </a:ext>
                </a:extLst>
              </a:tr>
            </a:tbl>
          </a:graphicData>
        </a:graphic>
      </p:graphicFrame>
    </p:spTree>
    <p:extLst>
      <p:ext uri="{BB962C8B-B14F-4D97-AF65-F5344CB8AC3E}">
        <p14:creationId xmlns:p14="http://schemas.microsoft.com/office/powerpoint/2010/main" val="85195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2155658" y="328381"/>
            <a:ext cx="27602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a:solidFill>
                  <a:srgbClr val="004699"/>
                </a:solidFill>
                <a:latin typeface="Arial" panose="020B0604020202020204" pitchFamily="34" charset="0"/>
                <a:cs typeface="Arial" panose="020B0604020202020204" pitchFamily="34" charset="0"/>
              </a:rPr>
              <a:t>Dimensions.</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2" name="Місце для номера слайда 1">
            <a:extLst>
              <a:ext uri="{FF2B5EF4-FFF2-40B4-BE49-F238E27FC236}">
                <a16:creationId xmlns:a16="http://schemas.microsoft.com/office/drawing/2014/main" id="{6FEF2E8E-3E8F-41BA-919D-B7F1B91A2608}"/>
              </a:ext>
            </a:extLst>
          </p:cNvPr>
          <p:cNvSpPr>
            <a:spLocks noGrp="1"/>
          </p:cNvSpPr>
          <p:nvPr>
            <p:ph type="sldNum" sz="quarter" idx="12"/>
          </p:nvPr>
        </p:nvSpPr>
        <p:spPr/>
        <p:txBody>
          <a:bodyPr/>
          <a:lstStyle/>
          <a:p>
            <a:fld id="{28FB7473-9221-4C77-A864-6C7DA4AEC535}" type="slidenum">
              <a:rPr lang="ru-RU" smtClean="0"/>
              <a:t>7</a:t>
            </a:fld>
            <a:endParaRPr lang="ru-RU"/>
          </a:p>
        </p:txBody>
      </p:sp>
      <p:pic>
        <p:nvPicPr>
          <p:cNvPr id="14" name="Рисунок 13"/>
          <p:cNvPicPr>
            <a:picLocks noChangeAspect="1"/>
          </p:cNvPicPr>
          <p:nvPr/>
        </p:nvPicPr>
        <p:blipFill>
          <a:blip r:embed="rId4"/>
          <a:stretch>
            <a:fillRect/>
          </a:stretch>
        </p:blipFill>
        <p:spPr>
          <a:xfrm>
            <a:off x="707652" y="1268628"/>
            <a:ext cx="4177534" cy="3009900"/>
          </a:xfrm>
          <a:prstGeom prst="rect">
            <a:avLst/>
          </a:prstGeom>
        </p:spPr>
      </p:pic>
      <p:pic>
        <p:nvPicPr>
          <p:cNvPr id="16" name="Рисунок 15"/>
          <p:cNvPicPr>
            <a:picLocks noChangeAspect="1"/>
          </p:cNvPicPr>
          <p:nvPr/>
        </p:nvPicPr>
        <p:blipFill>
          <a:blip r:embed="rId5"/>
          <a:stretch>
            <a:fillRect/>
          </a:stretch>
        </p:blipFill>
        <p:spPr>
          <a:xfrm>
            <a:off x="4946967" y="1692612"/>
            <a:ext cx="4199554" cy="2133320"/>
          </a:xfrm>
          <a:prstGeom prst="rect">
            <a:avLst/>
          </a:prstGeom>
        </p:spPr>
      </p:pic>
      <p:pic>
        <p:nvPicPr>
          <p:cNvPr id="17" name="Рисунок 16"/>
          <p:cNvPicPr>
            <a:picLocks noChangeAspect="1"/>
          </p:cNvPicPr>
          <p:nvPr/>
        </p:nvPicPr>
        <p:blipFill>
          <a:blip r:embed="rId6"/>
          <a:stretch>
            <a:fillRect/>
          </a:stretch>
        </p:blipFill>
        <p:spPr>
          <a:xfrm>
            <a:off x="9208302" y="1120589"/>
            <a:ext cx="2426642" cy="2914930"/>
          </a:xfrm>
          <a:prstGeom prst="rect">
            <a:avLst/>
          </a:prstGeom>
        </p:spPr>
      </p:pic>
      <p:graphicFrame>
        <p:nvGraphicFramePr>
          <p:cNvPr id="18" name="Таблица 17"/>
          <p:cNvGraphicFramePr>
            <a:graphicFrameLocks noGrp="1"/>
          </p:cNvGraphicFramePr>
          <p:nvPr>
            <p:extLst>
              <p:ext uri="{D42A27DB-BD31-4B8C-83A1-F6EECF244321}">
                <p14:modId xmlns:p14="http://schemas.microsoft.com/office/powerpoint/2010/main" val="205262380"/>
              </p:ext>
            </p:extLst>
          </p:nvPr>
        </p:nvGraphicFramePr>
        <p:xfrm>
          <a:off x="1975450" y="4756386"/>
          <a:ext cx="8446174" cy="1450367"/>
        </p:xfrm>
        <a:graphic>
          <a:graphicData uri="http://schemas.openxmlformats.org/drawingml/2006/table">
            <a:tbl>
              <a:tblPr/>
              <a:tblGrid>
                <a:gridCol w="1276548">
                  <a:extLst>
                    <a:ext uri="{9D8B030D-6E8A-4147-A177-3AD203B41FA5}">
                      <a16:colId xmlns:a16="http://schemas.microsoft.com/office/drawing/2014/main" val="3777753199"/>
                    </a:ext>
                  </a:extLst>
                </a:gridCol>
                <a:gridCol w="517593">
                  <a:extLst>
                    <a:ext uri="{9D8B030D-6E8A-4147-A177-3AD203B41FA5}">
                      <a16:colId xmlns:a16="http://schemas.microsoft.com/office/drawing/2014/main" val="3689435823"/>
                    </a:ext>
                  </a:extLst>
                </a:gridCol>
                <a:gridCol w="517593">
                  <a:extLst>
                    <a:ext uri="{9D8B030D-6E8A-4147-A177-3AD203B41FA5}">
                      <a16:colId xmlns:a16="http://schemas.microsoft.com/office/drawing/2014/main" val="4130104548"/>
                    </a:ext>
                  </a:extLst>
                </a:gridCol>
                <a:gridCol w="613444">
                  <a:extLst>
                    <a:ext uri="{9D8B030D-6E8A-4147-A177-3AD203B41FA5}">
                      <a16:colId xmlns:a16="http://schemas.microsoft.com/office/drawing/2014/main" val="1294905685"/>
                    </a:ext>
                  </a:extLst>
                </a:gridCol>
                <a:gridCol w="613444">
                  <a:extLst>
                    <a:ext uri="{9D8B030D-6E8A-4147-A177-3AD203B41FA5}">
                      <a16:colId xmlns:a16="http://schemas.microsoft.com/office/drawing/2014/main" val="2400935279"/>
                    </a:ext>
                  </a:extLst>
                </a:gridCol>
                <a:gridCol w="613444">
                  <a:extLst>
                    <a:ext uri="{9D8B030D-6E8A-4147-A177-3AD203B41FA5}">
                      <a16:colId xmlns:a16="http://schemas.microsoft.com/office/drawing/2014/main" val="1685851219"/>
                    </a:ext>
                  </a:extLst>
                </a:gridCol>
                <a:gridCol w="613444">
                  <a:extLst>
                    <a:ext uri="{9D8B030D-6E8A-4147-A177-3AD203B41FA5}">
                      <a16:colId xmlns:a16="http://schemas.microsoft.com/office/drawing/2014/main" val="434642708"/>
                    </a:ext>
                  </a:extLst>
                </a:gridCol>
                <a:gridCol w="613444">
                  <a:extLst>
                    <a:ext uri="{9D8B030D-6E8A-4147-A177-3AD203B41FA5}">
                      <a16:colId xmlns:a16="http://schemas.microsoft.com/office/drawing/2014/main" val="4202205424"/>
                    </a:ext>
                  </a:extLst>
                </a:gridCol>
                <a:gridCol w="613444">
                  <a:extLst>
                    <a:ext uri="{9D8B030D-6E8A-4147-A177-3AD203B41FA5}">
                      <a16:colId xmlns:a16="http://schemas.microsoft.com/office/drawing/2014/main" val="2482565738"/>
                    </a:ext>
                  </a:extLst>
                </a:gridCol>
                <a:gridCol w="613444">
                  <a:extLst>
                    <a:ext uri="{9D8B030D-6E8A-4147-A177-3AD203B41FA5}">
                      <a16:colId xmlns:a16="http://schemas.microsoft.com/office/drawing/2014/main" val="4222947821"/>
                    </a:ext>
                  </a:extLst>
                </a:gridCol>
                <a:gridCol w="613444">
                  <a:extLst>
                    <a:ext uri="{9D8B030D-6E8A-4147-A177-3AD203B41FA5}">
                      <a16:colId xmlns:a16="http://schemas.microsoft.com/office/drawing/2014/main" val="1656035930"/>
                    </a:ext>
                  </a:extLst>
                </a:gridCol>
                <a:gridCol w="613444">
                  <a:extLst>
                    <a:ext uri="{9D8B030D-6E8A-4147-A177-3AD203B41FA5}">
                      <a16:colId xmlns:a16="http://schemas.microsoft.com/office/drawing/2014/main" val="1741676481"/>
                    </a:ext>
                  </a:extLst>
                </a:gridCol>
                <a:gridCol w="613444">
                  <a:extLst>
                    <a:ext uri="{9D8B030D-6E8A-4147-A177-3AD203B41FA5}">
                      <a16:colId xmlns:a16="http://schemas.microsoft.com/office/drawing/2014/main" val="1687707156"/>
                    </a:ext>
                  </a:extLst>
                </a:gridCol>
              </a:tblGrid>
              <a:tr h="279549">
                <a:tc rowSpan="2">
                  <a:txBody>
                    <a:bodyPr/>
                    <a:lstStyle/>
                    <a:p>
                      <a:pPr algn="ctr" fontAlgn="ctr"/>
                      <a:r>
                        <a:rPr lang="en-US" sz="1000" b="0" i="0" u="none" strike="noStrike">
                          <a:solidFill>
                            <a:srgbClr val="000000"/>
                          </a:solidFill>
                          <a:effectLst/>
                          <a:latin typeface="Arial" panose="020B0604020202020204" pitchFamily="34" charset="0"/>
                        </a:rPr>
                        <a:t>Model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000" b="0" i="0" u="none" strike="noStrike">
                          <a:solidFill>
                            <a:srgbClr val="000000"/>
                          </a:solidFill>
                          <a:effectLst/>
                          <a:latin typeface="Arial" panose="020B0604020202020204" pitchFamily="34" charset="0"/>
                        </a:rPr>
                        <a:t>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en-US" sz="1000" b="0" i="0" u="none" strike="noStrike">
                          <a:solidFill>
                            <a:srgbClr val="000000"/>
                          </a:solidFill>
                          <a:effectLst/>
                          <a:latin typeface="Arial" panose="020B0604020202020204" pitchFamily="34" charset="0"/>
                        </a:rPr>
                        <a:t>W1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en-US" sz="1000" b="0" i="0" u="none" strike="noStrike">
                          <a:solidFill>
                            <a:srgbClr val="000000"/>
                          </a:solidFill>
                          <a:effectLst/>
                          <a:latin typeface="Arial" panose="020B0604020202020204" pitchFamily="34" charset="0"/>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en-US" sz="1000" b="0" i="0" u="none" strike="noStrike" dirty="0" err="1" smtClean="0">
                          <a:solidFill>
                            <a:srgbClr val="000000"/>
                          </a:solidFill>
                          <a:effectLst/>
                          <a:latin typeface="Arial" panose="020B0604020202020204" pitchFamily="34" charset="0"/>
                        </a:rPr>
                        <a:t>L1</a:t>
                      </a:r>
                      <a:endParaRPr lang="en-US"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en-US" sz="1000" b="0" i="0" u="none" strike="noStrike" dirty="0" smtClean="0">
                          <a:solidFill>
                            <a:srgbClr val="000000"/>
                          </a:solidFill>
                          <a:effectLst/>
                          <a:latin typeface="Calibri" panose="020F0502020204030204" pitchFamily="34" charset="0"/>
                        </a:rPr>
                        <a:t>H</a:t>
                      </a:r>
                      <a:endParaRPr lang="en-US"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en-US" sz="1000" b="0" i="0" u="none" strike="noStrike" dirty="0" err="1" smtClean="0">
                          <a:solidFill>
                            <a:srgbClr val="000000"/>
                          </a:solidFill>
                          <a:effectLst/>
                          <a:latin typeface="Calibri" panose="020F0502020204030204" pitchFamily="34" charset="0"/>
                        </a:rPr>
                        <a:t>Ø</a:t>
                      </a:r>
                      <a:r>
                        <a:rPr lang="en-US" sz="1000" b="0" i="0" u="none" strike="noStrike" dirty="0" err="1" smtClean="0">
                          <a:solidFill>
                            <a:srgbClr val="000000"/>
                          </a:solidFill>
                          <a:effectLst/>
                          <a:latin typeface="Arial" panose="020B0604020202020204" pitchFamily="34" charset="0"/>
                        </a:rPr>
                        <a:t>D</a:t>
                      </a:r>
                      <a:endParaRPr lang="en-US"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222191015"/>
                  </a:ext>
                </a:extLst>
              </a:tr>
              <a:tr h="276262">
                <a:tc vMerge="1">
                  <a:txBody>
                    <a:bodyPr/>
                    <a:lstStyle/>
                    <a:p>
                      <a:endParaRPr lang="ru-RU"/>
                    </a:p>
                  </a:txBody>
                  <a:tcPr/>
                </a:tc>
                <a:tc>
                  <a:txBody>
                    <a:bodyPr/>
                    <a:lstStyle/>
                    <a:p>
                      <a:pPr algn="ctr" fontAlgn="ctr"/>
                      <a:r>
                        <a:rPr lang="en-US" sz="1000" b="0" i="0" u="none" strike="noStrike">
                          <a:solidFill>
                            <a:srgbClr val="000000"/>
                          </a:solidFill>
                          <a:effectLst/>
                          <a:latin typeface="Arial" panose="020B0604020202020204" pitchFamily="34" charset="0"/>
                        </a:rPr>
                        <a:t>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733723"/>
                  </a:ext>
                </a:extLst>
              </a:tr>
              <a:tr h="447278">
                <a:tc>
                  <a:txBody>
                    <a:bodyPr/>
                    <a:lstStyle/>
                    <a:p>
                      <a:pPr algn="ctr" fontAlgn="ctr"/>
                      <a:r>
                        <a:rPr lang="en-US" sz="1000" b="0" i="0" u="none" strike="noStrike" dirty="0">
                          <a:solidFill>
                            <a:srgbClr val="000000"/>
                          </a:solidFill>
                          <a:effectLst/>
                          <a:latin typeface="Arial" panose="020B0604020202020204" pitchFamily="34" charset="0"/>
                        </a:rPr>
                        <a:t> </a:t>
                      </a:r>
                      <a:r>
                        <a:rPr lang="en-US" sz="1000" b="0" i="0" u="none" strike="noStrike" dirty="0" err="1" smtClean="0">
                          <a:solidFill>
                            <a:srgbClr val="000000"/>
                          </a:solidFill>
                          <a:effectLst/>
                          <a:latin typeface="Arial" panose="020B0604020202020204" pitchFamily="34" charset="0"/>
                        </a:rPr>
                        <a:t>Reneo</a:t>
                      </a:r>
                      <a:r>
                        <a:rPr lang="en-US" sz="1000" b="0" i="0" u="none" strike="noStrike" dirty="0" smtClean="0">
                          <a:solidFill>
                            <a:srgbClr val="000000"/>
                          </a:solidFill>
                          <a:effectLst/>
                          <a:latin typeface="Arial" panose="020B0604020202020204" pitchFamily="34" charset="0"/>
                        </a:rPr>
                        <a:t> </a:t>
                      </a:r>
                      <a:r>
                        <a:rPr lang="en-US" sz="1000" b="0" i="0" u="none" strike="noStrike" dirty="0" err="1" smtClean="0">
                          <a:solidFill>
                            <a:srgbClr val="000000"/>
                          </a:solidFill>
                          <a:effectLst/>
                          <a:latin typeface="Arial" panose="020B0604020202020204" pitchFamily="34" charset="0"/>
                        </a:rPr>
                        <a:t>D180</a:t>
                      </a:r>
                      <a:r>
                        <a:rPr lang="en-US" sz="1000" b="0" i="0" u="none" strike="noStrike" dirty="0" smtClean="0">
                          <a:solidFill>
                            <a:srgbClr val="000000"/>
                          </a:solidFill>
                          <a:effectLst/>
                          <a:latin typeface="Arial" panose="020B0604020202020204" pitchFamily="34" charset="0"/>
                        </a:rPr>
                        <a:t>(-E)</a:t>
                      </a:r>
                      <a:endParaRPr lang="en-US"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25 1/5</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640</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11 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300</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36 2/3</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930</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24 3/5</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627</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10 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272</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6</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160</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472294"/>
                  </a:ext>
                </a:extLst>
              </a:tr>
              <a:tr h="447278">
                <a:tc>
                  <a:txBody>
                    <a:bodyPr/>
                    <a:lstStyle/>
                    <a:p>
                      <a:pPr algn="ctr" fontAlgn="ctr"/>
                      <a:r>
                        <a:rPr lang="en-US" sz="1000" b="0" i="0" u="none" strike="noStrike" dirty="0" err="1" smtClean="0">
                          <a:solidFill>
                            <a:srgbClr val="000000"/>
                          </a:solidFill>
                          <a:effectLst/>
                          <a:latin typeface="Arial" panose="020B0604020202020204" pitchFamily="34" charset="0"/>
                        </a:rPr>
                        <a:t>Reneo</a:t>
                      </a:r>
                      <a:r>
                        <a:rPr lang="en-US" sz="1000" b="0" i="0" u="none" strike="noStrike" dirty="0" smtClean="0">
                          <a:solidFill>
                            <a:srgbClr val="000000"/>
                          </a:solidFill>
                          <a:effectLst/>
                          <a:latin typeface="Arial" panose="020B0604020202020204" pitchFamily="34" charset="0"/>
                        </a:rPr>
                        <a:t> </a:t>
                      </a:r>
                      <a:r>
                        <a:rPr lang="en-US" sz="1000" b="0" i="0" u="none" strike="noStrike" dirty="0" err="1" smtClean="0">
                          <a:solidFill>
                            <a:srgbClr val="000000"/>
                          </a:solidFill>
                          <a:effectLst/>
                          <a:latin typeface="Arial" panose="020B0604020202020204" pitchFamily="34" charset="0"/>
                        </a:rPr>
                        <a:t>D240</a:t>
                      </a:r>
                      <a:r>
                        <a:rPr lang="en-US" sz="1000" b="0" i="0" u="none" strike="noStrike" dirty="0" smtClean="0">
                          <a:solidFill>
                            <a:srgbClr val="000000"/>
                          </a:solidFill>
                          <a:effectLst/>
                          <a:latin typeface="Arial" panose="020B0604020202020204" pitchFamily="34" charset="0"/>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25 1/5</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640</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11 8/9</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300</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36 2/3</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930</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24 3/5</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627</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10 7/9</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272</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6</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anose="020B0604020202020204" pitchFamily="34" charset="0"/>
                        </a:rPr>
                        <a:t>160</a:t>
                      </a:r>
                      <a:endParaRPr lang="ru-RU"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334435"/>
                  </a:ext>
                </a:extLst>
              </a:tr>
            </a:tbl>
          </a:graphicData>
        </a:graphic>
      </p:graphicFrame>
    </p:spTree>
    <p:extLst>
      <p:ext uri="{BB962C8B-B14F-4D97-AF65-F5344CB8AC3E}">
        <p14:creationId xmlns:p14="http://schemas.microsoft.com/office/powerpoint/2010/main" val="1019335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2187131" y="295321"/>
            <a:ext cx="9802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a:solidFill>
                  <a:srgbClr val="004699"/>
                </a:solidFill>
                <a:latin typeface="Arial" panose="020B0604020202020204" pitchFamily="34" charset="0"/>
                <a:cs typeface="Arial" panose="020B0604020202020204" pitchFamily="34" charset="0"/>
              </a:rPr>
              <a:t>C</a:t>
            </a:r>
            <a:r>
              <a:rPr lang="en-US" altLang="ru-RU" sz="2800" b="1" dirty="0" smtClean="0">
                <a:solidFill>
                  <a:srgbClr val="004699"/>
                </a:solidFill>
                <a:latin typeface="Arial" panose="020B0604020202020204" pitchFamily="34" charset="0"/>
                <a:cs typeface="Arial" panose="020B0604020202020204" pitchFamily="34" charset="0"/>
              </a:rPr>
              <a:t>ontrol </a:t>
            </a:r>
            <a:r>
              <a:rPr lang="en-US" altLang="ru-RU" sz="2800" b="1" dirty="0">
                <a:solidFill>
                  <a:srgbClr val="004699"/>
                </a:solidFill>
                <a:latin typeface="Arial" panose="020B0604020202020204" pitchFamily="34" charset="0"/>
                <a:cs typeface="Arial" panose="020B0604020202020204" pitchFamily="34" charset="0"/>
              </a:rPr>
              <a:t>system</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2" name="Місце для номера слайда 1">
            <a:extLst>
              <a:ext uri="{FF2B5EF4-FFF2-40B4-BE49-F238E27FC236}">
                <a16:creationId xmlns:a16="http://schemas.microsoft.com/office/drawing/2014/main" id="{6FEF2E8E-3E8F-41BA-919D-B7F1B91A2608}"/>
              </a:ext>
            </a:extLst>
          </p:cNvPr>
          <p:cNvSpPr>
            <a:spLocks noGrp="1"/>
          </p:cNvSpPr>
          <p:nvPr>
            <p:ph type="sldNum" sz="quarter" idx="12"/>
          </p:nvPr>
        </p:nvSpPr>
        <p:spPr/>
        <p:txBody>
          <a:bodyPr/>
          <a:lstStyle/>
          <a:p>
            <a:fld id="{28FB7473-9221-4C77-A864-6C7DA4AEC535}" type="slidenum">
              <a:rPr lang="ru-RU" smtClean="0"/>
              <a:t>8</a:t>
            </a:fld>
            <a:endParaRPr lang="ru-RU"/>
          </a:p>
        </p:txBody>
      </p:sp>
      <p:pic>
        <p:nvPicPr>
          <p:cNvPr id="3" name="Рисунок 2">
            <a:extLst>
              <a:ext uri="{FF2B5EF4-FFF2-40B4-BE49-F238E27FC236}">
                <a16:creationId xmlns:a16="http://schemas.microsoft.com/office/drawing/2014/main" id="{452A7B24-A39A-31F6-E89E-6DE989C25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369" y="1527464"/>
            <a:ext cx="3403790" cy="3403790"/>
          </a:xfrm>
          <a:prstGeom prst="rect">
            <a:avLst/>
          </a:prstGeom>
        </p:spPr>
      </p:pic>
      <p:sp>
        <p:nvSpPr>
          <p:cNvPr id="4" name="TextBox 5">
            <a:extLst>
              <a:ext uri="{FF2B5EF4-FFF2-40B4-BE49-F238E27FC236}">
                <a16:creationId xmlns:a16="http://schemas.microsoft.com/office/drawing/2014/main" id="{58B99CC4-A3FD-5234-BFB5-2EEE1F8887A5}"/>
              </a:ext>
            </a:extLst>
          </p:cNvPr>
          <p:cNvSpPr txBox="1">
            <a:spLocks noChangeArrowheads="1"/>
          </p:cNvSpPr>
          <p:nvPr/>
        </p:nvSpPr>
        <p:spPr bwMode="auto">
          <a:xfrm>
            <a:off x="8284345" y="5001100"/>
            <a:ext cx="1991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algn="ctr" eaLnBrk="1" hangingPunct="1"/>
            <a:r>
              <a:rPr lang="en-US" altLang="ru-RU" sz="1800" b="1" dirty="0">
                <a:solidFill>
                  <a:srgbClr val="004699"/>
                </a:solidFill>
                <a:latin typeface="Arial" panose="020B0604020202020204" pitchFamily="34" charset="0"/>
                <a:cs typeface="Arial" panose="020B0604020202020204" pitchFamily="34" charset="0"/>
              </a:rPr>
              <a:t>Glass Control Panel</a:t>
            </a:r>
            <a:endParaRPr lang="ru-RU" altLang="ru-RU" sz="1800" b="1" dirty="0">
              <a:solidFill>
                <a:srgbClr val="00469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210CCDE-1F3E-ACEE-A85F-AA1F6A111C80}"/>
              </a:ext>
            </a:extLst>
          </p:cNvPr>
          <p:cNvSpPr txBox="1"/>
          <p:nvPr/>
        </p:nvSpPr>
        <p:spPr>
          <a:xfrm>
            <a:off x="912213" y="2074783"/>
            <a:ext cx="6176211" cy="2708434"/>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000" dirty="0">
                <a:solidFill>
                  <a:srgbClr val="004899"/>
                </a:solidFill>
              </a:rPr>
              <a:t>Speed selection</a:t>
            </a:r>
          </a:p>
          <a:p>
            <a:pPr marL="342900" indent="-342900">
              <a:spcBef>
                <a:spcPts val="600"/>
              </a:spcBef>
              <a:spcAft>
                <a:spcPts val="600"/>
              </a:spcAft>
              <a:buFont typeface="Arial" panose="020B0604020202020204" pitchFamily="34" charset="0"/>
              <a:buChar char="•"/>
            </a:pPr>
            <a:r>
              <a:rPr lang="en-US" sz="2000" dirty="0">
                <a:solidFill>
                  <a:srgbClr val="004899"/>
                </a:solidFill>
              </a:rPr>
              <a:t>Filter replacement indication</a:t>
            </a:r>
          </a:p>
          <a:p>
            <a:pPr marL="342900" indent="-342900">
              <a:spcBef>
                <a:spcPts val="600"/>
              </a:spcBef>
              <a:spcAft>
                <a:spcPts val="600"/>
              </a:spcAft>
              <a:buFont typeface="Arial" panose="020B0604020202020204" pitchFamily="34" charset="0"/>
              <a:buChar char="•"/>
            </a:pPr>
            <a:r>
              <a:rPr lang="en-US" sz="2000" dirty="0">
                <a:solidFill>
                  <a:srgbClr val="004899"/>
                </a:solidFill>
              </a:rPr>
              <a:t>Manual by-pass</a:t>
            </a:r>
          </a:p>
          <a:p>
            <a:pPr marL="342900" indent="-342900">
              <a:spcBef>
                <a:spcPts val="600"/>
              </a:spcBef>
              <a:spcAft>
                <a:spcPts val="600"/>
              </a:spcAft>
              <a:buFont typeface="Arial" panose="020B0604020202020204" pitchFamily="34" charset="0"/>
              <a:buChar char="•"/>
            </a:pPr>
            <a:r>
              <a:rPr lang="en-US" sz="2000" dirty="0">
                <a:solidFill>
                  <a:srgbClr val="004899"/>
                </a:solidFill>
              </a:rPr>
              <a:t>Optional humidity control (via additional sensor)</a:t>
            </a:r>
          </a:p>
          <a:p>
            <a:pPr marL="342900" indent="-342900">
              <a:spcBef>
                <a:spcPts val="600"/>
              </a:spcBef>
              <a:spcAft>
                <a:spcPts val="600"/>
              </a:spcAft>
              <a:buFont typeface="Arial" panose="020B0604020202020204" pitchFamily="34" charset="0"/>
              <a:buChar char="•"/>
            </a:pPr>
            <a:r>
              <a:rPr lang="en-US" sz="2000" dirty="0">
                <a:solidFill>
                  <a:srgbClr val="004899"/>
                </a:solidFill>
              </a:rPr>
              <a:t>Optional CO2 control (via additional sensor)</a:t>
            </a:r>
          </a:p>
          <a:p>
            <a:pPr marL="342900" indent="-342900">
              <a:spcBef>
                <a:spcPts val="600"/>
              </a:spcBef>
              <a:spcAft>
                <a:spcPts val="600"/>
              </a:spcAft>
              <a:buFont typeface="Arial" panose="020B0604020202020204" pitchFamily="34" charset="0"/>
              <a:buChar char="•"/>
            </a:pPr>
            <a:r>
              <a:rPr lang="en-US" sz="2000" dirty="0">
                <a:solidFill>
                  <a:srgbClr val="004899"/>
                </a:solidFill>
              </a:rPr>
              <a:t>Fire alarm sensor connection</a:t>
            </a:r>
          </a:p>
        </p:txBody>
      </p:sp>
    </p:spTree>
    <p:extLst>
      <p:ext uri="{BB962C8B-B14F-4D97-AF65-F5344CB8AC3E}">
        <p14:creationId xmlns:p14="http://schemas.microsoft.com/office/powerpoint/2010/main" val="171767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F70B922A-9F41-4AF0-B825-A6463F03BD5C}"/>
              </a:ext>
            </a:extLst>
          </p:cNvPr>
          <p:cNvPicPr>
            <a:picLocks noChangeAspect="1"/>
          </p:cNvPicPr>
          <p:nvPr/>
        </p:nvPicPr>
        <p:blipFill>
          <a:blip r:embed="rId3"/>
          <a:stretch>
            <a:fillRect/>
          </a:stretch>
        </p:blipFill>
        <p:spPr>
          <a:xfrm>
            <a:off x="0" y="10121"/>
            <a:ext cx="12192000" cy="6847879"/>
          </a:xfrm>
          <a:prstGeom prst="rect">
            <a:avLst/>
          </a:prstGeom>
        </p:spPr>
      </p:pic>
      <p:sp>
        <p:nvSpPr>
          <p:cNvPr id="2" name="Текст 1"/>
          <p:cNvSpPr>
            <a:spLocks noGrp="1"/>
          </p:cNvSpPr>
          <p:nvPr>
            <p:ph type="body" sz="quarter" idx="10"/>
          </p:nvPr>
        </p:nvSpPr>
        <p:spPr>
          <a:xfrm>
            <a:off x="336024" y="6552672"/>
            <a:ext cx="1524529" cy="212195"/>
          </a:xfrm>
        </p:spPr>
        <p:txBody>
          <a:bodyPr>
            <a:normAutofit fontScale="92500" lnSpcReduction="10000"/>
          </a:bodyPr>
          <a:lstStyle/>
          <a:p>
            <a:endParaRPr lang="ru-RU"/>
          </a:p>
        </p:txBody>
      </p:sp>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336024" y="1128859"/>
            <a:ext cx="8262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smtClean="0">
                <a:solidFill>
                  <a:srgbClr val="004699"/>
                </a:solidFill>
                <a:latin typeface="Arial" panose="020B0604020202020204" pitchFamily="34" charset="0"/>
                <a:cs typeface="Arial" panose="020B0604020202020204" pitchFamily="34" charset="0"/>
              </a:rPr>
              <a:t>Advanced </a:t>
            </a:r>
            <a:r>
              <a:rPr lang="en-US" altLang="ru-RU" sz="2800" b="1" dirty="0">
                <a:solidFill>
                  <a:srgbClr val="004699"/>
                </a:solidFill>
                <a:latin typeface="Arial" panose="020B0604020202020204" pitchFamily="34" charset="0"/>
                <a:cs typeface="Arial" panose="020B0604020202020204" pitchFamily="34" charset="0"/>
              </a:rPr>
              <a:t>Control System.</a:t>
            </a:r>
            <a:endParaRPr lang="ru-RU" altLang="ru-RU" sz="2800" b="1" dirty="0">
              <a:solidFill>
                <a:srgbClr val="004699"/>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D12E50D9-4DDD-453C-BB69-B3DEFBF9DA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spTree>
    <p:extLst>
      <p:ext uri="{BB962C8B-B14F-4D97-AF65-F5344CB8AC3E}">
        <p14:creationId xmlns:p14="http://schemas.microsoft.com/office/powerpoint/2010/main" val="21428283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xt_slide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1867</TotalTime>
  <Words>722</Words>
  <Application>Microsoft Office PowerPoint</Application>
  <PresentationFormat>Широкоэкранный</PresentationFormat>
  <Paragraphs>471</Paragraphs>
  <Slides>13</Slides>
  <Notes>12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Arial Cyr</vt:lpstr>
      <vt:lpstr>Calibri</vt:lpstr>
      <vt:lpstr>HelveticaNeueCyr</vt:lpstr>
      <vt:lpstr>Myriad Pro bold</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Кривошей Владислав</dc:creator>
  <cp:lastModifiedBy>Высоких Наталья</cp:lastModifiedBy>
  <cp:revision>195</cp:revision>
  <dcterms:created xsi:type="dcterms:W3CDTF">2019-02-04T09:18:14Z</dcterms:created>
  <dcterms:modified xsi:type="dcterms:W3CDTF">2024-02-20T09:59:59Z</dcterms:modified>
</cp:coreProperties>
</file>