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370" r:id="rId2"/>
    <p:sldId id="317" r:id="rId3"/>
    <p:sldId id="385" r:id="rId4"/>
    <p:sldId id="386" r:id="rId5"/>
    <p:sldId id="371" r:id="rId6"/>
    <p:sldId id="360" r:id="rId7"/>
    <p:sldId id="361" r:id="rId8"/>
    <p:sldId id="366" r:id="rId9"/>
    <p:sldId id="368" r:id="rId10"/>
    <p:sldId id="379" r:id="rId11"/>
    <p:sldId id="380" r:id="rId12"/>
    <p:sldId id="381" r:id="rId13"/>
    <p:sldId id="382" r:id="rId14"/>
    <p:sldId id="383" r:id="rId15"/>
    <p:sldId id="372" r:id="rId16"/>
    <p:sldId id="384" r:id="rId17"/>
    <p:sldId id="262"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4770" userDrawn="1">
          <p15:clr>
            <a:srgbClr val="A4A3A4"/>
          </p15:clr>
        </p15:guide>
        <p15:guide id="3" orient="horz" pos="1003" userDrawn="1">
          <p15:clr>
            <a:srgbClr val="A4A3A4"/>
          </p15:clr>
        </p15:guide>
        <p15:guide id="4" pos="2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lisys_dep21" initials="a" lastIdx="9" clrIdx="0">
    <p:extLst>
      <p:ext uri="{19B8F6BF-5375-455C-9EA6-DF929625EA0E}">
        <p15:presenceInfo xmlns:p15="http://schemas.microsoft.com/office/powerpoint/2012/main" userId="analisys_dep2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9"/>
    <a:srgbClr val="DFF2FD"/>
    <a:srgbClr val="7CCEF4"/>
    <a:srgbClr val="E38A31"/>
    <a:srgbClr val="F16969"/>
    <a:srgbClr val="F4C8C8"/>
    <a:srgbClr val="BCE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70526" autoAdjust="0"/>
  </p:normalViewPr>
  <p:slideViewPr>
    <p:cSldViewPr snapToGrid="0">
      <p:cViewPr varScale="1">
        <p:scale>
          <a:sx n="74" d="100"/>
          <a:sy n="74" d="100"/>
        </p:scale>
        <p:origin x="90" y="816"/>
      </p:cViewPr>
      <p:guideLst>
        <p:guide orient="horz" pos="1797"/>
        <p:guide pos="4770"/>
        <p:guide orient="horz" pos="1003"/>
        <p:guide pos="279"/>
      </p:guideLst>
    </p:cSldViewPr>
  </p:slideViewPr>
  <p:outlineViewPr>
    <p:cViewPr>
      <p:scale>
        <a:sx n="33" d="100"/>
        <a:sy n="33" d="100"/>
      </p:scale>
      <p:origin x="0" y="-33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96"/>
      </p:cViewPr>
      <p:guideLst/>
    </p:cSldViewPr>
  </p:notesViewPr>
  <p:gridSpacing cx="360000" cy="36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r>
              <a:rPr lang="en-US" sz="1400" b="1" i="0" u="none" strike="noStrike" kern="1200" spc="0" baseline="0" dirty="0" err="1" smtClean="0">
                <a:solidFill>
                  <a:prstClr val="black">
                    <a:lumMod val="65000"/>
                    <a:lumOff val="35000"/>
                  </a:prstClr>
                </a:solidFill>
                <a:latin typeface="HelveticaNeueCyr" panose="02000503040000020004" pitchFamily="2" charset="-52"/>
                <a:ea typeface="+mn-ea"/>
                <a:cs typeface="Arial" panose="020B0604020202020204" pitchFamily="34" charset="0"/>
              </a:rPr>
              <a:t>Reneo</a:t>
            </a:r>
            <a:r>
              <a:rPr lang="en-US" sz="1400" b="1" i="0" u="none" strike="noStrike" kern="1200" spc="0" baseline="0" dirty="0" smtClean="0">
                <a:solidFill>
                  <a:prstClr val="black">
                    <a:lumMod val="65000"/>
                    <a:lumOff val="35000"/>
                  </a:prstClr>
                </a:solidFill>
                <a:latin typeface="HelveticaNeueCyr" panose="02000503040000020004" pitchFamily="2" charset="-52"/>
                <a:ea typeface="+mn-ea"/>
                <a:cs typeface="Arial" panose="020B0604020202020204" pitchFamily="34" charset="0"/>
              </a:rPr>
              <a:t> S 350</a:t>
            </a:r>
            <a:endParaRPr lang="ru-RU" sz="1400" b="1" i="0" u="none" strike="noStrike" kern="1200" spc="0" baseline="0" dirty="0">
              <a:solidFill>
                <a:prstClr val="black">
                  <a:lumMod val="65000"/>
                  <a:lumOff val="35000"/>
                </a:prstClr>
              </a:solidFill>
              <a:latin typeface="HelveticaNeueCyr" panose="02000503040000020004" pitchFamily="2" charset="-52"/>
              <a:ea typeface="+mn-ea"/>
              <a:cs typeface="Arial" panose="020B0604020202020204" pitchFamily="34" charset="0"/>
            </a:endParaRPr>
          </a:p>
        </c:rich>
      </c:tx>
      <c:layout>
        <c:manualLayout>
          <c:xMode val="edge"/>
          <c:yMode val="edge"/>
          <c:x val="0.42263411604339662"/>
          <c:y val="1.2179369233715468E-2"/>
        </c:manualLayout>
      </c:layout>
      <c:overlay val="0"/>
      <c:spPr>
        <a:solidFill>
          <a:schemeClr val="bg1"/>
        </a:solidFill>
        <a:ln>
          <a:noFill/>
        </a:ln>
        <a:effectLst/>
      </c:spPr>
      <c:txPr>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endParaRPr lang="ru-RU"/>
        </a:p>
      </c:txPr>
    </c:title>
    <c:autoTitleDeleted val="0"/>
    <c:plotArea>
      <c:layout>
        <c:manualLayout>
          <c:layoutTarget val="inner"/>
          <c:xMode val="edge"/>
          <c:yMode val="edge"/>
          <c:x val="0.13823851893538777"/>
          <c:y val="0.104093508854992"/>
          <c:w val="0.79831251322542041"/>
          <c:h val="0.78694464969249833"/>
        </c:manualLayout>
      </c:layout>
      <c:scatterChart>
        <c:scatterStyle val="smoothMarker"/>
        <c:varyColors val="0"/>
        <c:ser>
          <c:idx val="0"/>
          <c:order val="0"/>
          <c:tx>
            <c:v>100%</c:v>
          </c:tx>
          <c:spPr>
            <a:ln w="19050" cap="rnd">
              <a:solidFill>
                <a:srgbClr val="004899"/>
              </a:solidFill>
              <a:round/>
            </a:ln>
            <a:effectLst/>
          </c:spPr>
          <c:marker>
            <c:symbol val="none"/>
          </c:marker>
          <c:xVal>
            <c:numLit>
              <c:formatCode>General</c:formatCode>
              <c:ptCount val="11"/>
              <c:pt idx="0">
                <c:v>410</c:v>
              </c:pt>
              <c:pt idx="1">
                <c:v>387</c:v>
              </c:pt>
              <c:pt idx="2">
                <c:v>360</c:v>
              </c:pt>
              <c:pt idx="3">
                <c:v>318</c:v>
              </c:pt>
              <c:pt idx="4">
                <c:v>282</c:v>
              </c:pt>
              <c:pt idx="5">
                <c:v>259</c:v>
              </c:pt>
              <c:pt idx="6">
                <c:v>223</c:v>
              </c:pt>
              <c:pt idx="7">
                <c:v>192</c:v>
              </c:pt>
              <c:pt idx="8">
                <c:v>153</c:v>
              </c:pt>
              <c:pt idx="9">
                <c:v>114</c:v>
              </c:pt>
              <c:pt idx="10">
                <c:v>5</c:v>
              </c:pt>
            </c:numLit>
          </c:xVal>
          <c:yVal>
            <c:numLit>
              <c:formatCode>General</c:formatCode>
              <c:ptCount val="11"/>
              <c:pt idx="0">
                <c:v>0</c:v>
              </c:pt>
              <c:pt idx="1">
                <c:v>45</c:v>
              </c:pt>
              <c:pt idx="2">
                <c:v>100</c:v>
              </c:pt>
              <c:pt idx="3">
                <c:v>174</c:v>
              </c:pt>
              <c:pt idx="4">
                <c:v>219</c:v>
              </c:pt>
              <c:pt idx="5">
                <c:v>237</c:v>
              </c:pt>
              <c:pt idx="6">
                <c:v>271</c:v>
              </c:pt>
              <c:pt idx="7">
                <c:v>294</c:v>
              </c:pt>
              <c:pt idx="8">
                <c:v>314</c:v>
              </c:pt>
              <c:pt idx="9">
                <c:v>336</c:v>
              </c:pt>
              <c:pt idx="10">
                <c:v>382</c:v>
              </c:pt>
            </c:numLit>
          </c:yVal>
          <c:smooth val="1"/>
          <c:extLst>
            <c:ext xmlns:c16="http://schemas.microsoft.com/office/drawing/2014/chart" uri="{C3380CC4-5D6E-409C-BE32-E72D297353CC}">
              <c16:uniqueId val="{00000000-929C-46B5-BFB6-E16FCA1E44E3}"/>
            </c:ext>
          </c:extLst>
        </c:ser>
        <c:ser>
          <c:idx val="14"/>
          <c:order val="1"/>
          <c:tx>
            <c:v>70%</c:v>
          </c:tx>
          <c:spPr>
            <a:ln w="19050" cap="rnd">
              <a:solidFill>
                <a:srgbClr val="004899"/>
              </a:solidFill>
              <a:round/>
            </a:ln>
            <a:effectLst/>
          </c:spPr>
          <c:marker>
            <c:symbol val="none"/>
          </c:marker>
          <c:xVal>
            <c:numLit>
              <c:formatCode>General</c:formatCode>
              <c:ptCount val="11"/>
              <c:pt idx="0">
                <c:v>289</c:v>
              </c:pt>
              <c:pt idx="1">
                <c:v>254</c:v>
              </c:pt>
              <c:pt idx="2">
                <c:v>232</c:v>
              </c:pt>
              <c:pt idx="3">
                <c:v>211</c:v>
              </c:pt>
              <c:pt idx="4">
                <c:v>186</c:v>
              </c:pt>
              <c:pt idx="5">
                <c:v>161</c:v>
              </c:pt>
              <c:pt idx="6">
                <c:v>135</c:v>
              </c:pt>
              <c:pt idx="7">
                <c:v>107</c:v>
              </c:pt>
              <c:pt idx="8">
                <c:v>79</c:v>
              </c:pt>
              <c:pt idx="9">
                <c:v>47</c:v>
              </c:pt>
              <c:pt idx="10">
                <c:v>1</c:v>
              </c:pt>
            </c:numLit>
          </c:xVal>
          <c:yVal>
            <c:numLit>
              <c:formatCode>General</c:formatCode>
              <c:ptCount val="11"/>
              <c:pt idx="0">
                <c:v>0</c:v>
              </c:pt>
              <c:pt idx="1">
                <c:v>50</c:v>
              </c:pt>
              <c:pt idx="2">
                <c:v>76</c:v>
              </c:pt>
              <c:pt idx="3">
                <c:v>95</c:v>
              </c:pt>
              <c:pt idx="4">
                <c:v>108</c:v>
              </c:pt>
              <c:pt idx="5">
                <c:v>120</c:v>
              </c:pt>
              <c:pt idx="6">
                <c:v>133</c:v>
              </c:pt>
              <c:pt idx="7">
                <c:v>143</c:v>
              </c:pt>
              <c:pt idx="8">
                <c:v>153</c:v>
              </c:pt>
              <c:pt idx="9">
                <c:v>166</c:v>
              </c:pt>
              <c:pt idx="10">
                <c:v>175</c:v>
              </c:pt>
            </c:numLit>
          </c:yVal>
          <c:smooth val="1"/>
          <c:extLst>
            <c:ext xmlns:c16="http://schemas.microsoft.com/office/drawing/2014/chart" uri="{C3380CC4-5D6E-409C-BE32-E72D297353CC}">
              <c16:uniqueId val="{00000001-929C-46B5-BFB6-E16FCA1E44E3}"/>
            </c:ext>
          </c:extLst>
        </c:ser>
        <c:ser>
          <c:idx val="11"/>
          <c:order val="4"/>
          <c:tx>
            <c:v>Duct1</c:v>
          </c:tx>
          <c:spPr>
            <a:ln w="9525" cap="rnd">
              <a:solidFill>
                <a:srgbClr val="5B9BD5">
                  <a:lumMod val="75000"/>
                </a:srgbClr>
              </a:solidFill>
              <a:round/>
            </a:ln>
            <a:effectLst/>
          </c:spPr>
          <c:marker>
            <c:symbol val="none"/>
          </c:marker>
          <c:xVal>
            <c:numLit>
              <c:formatCode>0</c:formatCode>
              <c:ptCount val="7"/>
              <c:pt idx="0">
                <c:v>360</c:v>
              </c:pt>
              <c:pt idx="1">
                <c:v>300</c:v>
              </c:pt>
              <c:pt idx="2">
                <c:v>240</c:v>
              </c:pt>
              <c:pt idx="3">
                <c:v>180</c:v>
              </c:pt>
              <c:pt idx="4">
                <c:v>120</c:v>
              </c:pt>
              <c:pt idx="5">
                <c:v>60</c:v>
              </c:pt>
              <c:pt idx="6">
                <c:v>0</c:v>
              </c:pt>
            </c:numLit>
          </c:xVal>
          <c:yVal>
            <c:numLit>
              <c:formatCode>0</c:formatCode>
              <c:ptCount val="7"/>
              <c:pt idx="0">
                <c:v>100</c:v>
              </c:pt>
              <c:pt idx="1">
                <c:v>69</c:v>
              </c:pt>
              <c:pt idx="2">
                <c:v>44</c:v>
              </c:pt>
              <c:pt idx="3">
                <c:v>25</c:v>
              </c:pt>
              <c:pt idx="4">
                <c:v>11</c:v>
              </c:pt>
              <c:pt idx="5">
                <c:v>3</c:v>
              </c:pt>
              <c:pt idx="6">
                <c:v>0</c:v>
              </c:pt>
            </c:numLit>
          </c:yVal>
          <c:smooth val="1"/>
          <c:extLst>
            <c:ext xmlns:c16="http://schemas.microsoft.com/office/drawing/2014/chart" uri="{C3380CC4-5D6E-409C-BE32-E72D297353CC}">
              <c16:uniqueId val="{00000002-929C-46B5-BFB6-E16FCA1E44E3}"/>
            </c:ext>
          </c:extLst>
        </c:ser>
        <c:ser>
          <c:idx val="12"/>
          <c:order val="5"/>
          <c:tx>
            <c:v>Duct2</c:v>
          </c:tx>
          <c:spPr>
            <a:ln w="9525" cap="rnd">
              <a:solidFill>
                <a:srgbClr val="5B9BD5">
                  <a:lumMod val="75000"/>
                </a:srgbClr>
              </a:solidFill>
              <a:round/>
            </a:ln>
            <a:effectLst/>
          </c:spPr>
          <c:marker>
            <c:symbol val="none"/>
          </c:marker>
          <c:xVal>
            <c:numLit>
              <c:formatCode>0</c:formatCode>
              <c:ptCount val="7"/>
              <c:pt idx="0">
                <c:v>300</c:v>
              </c:pt>
              <c:pt idx="1">
                <c:v>250</c:v>
              </c:pt>
              <c:pt idx="2">
                <c:v>200</c:v>
              </c:pt>
              <c:pt idx="3">
                <c:v>150</c:v>
              </c:pt>
              <c:pt idx="4">
                <c:v>100</c:v>
              </c:pt>
              <c:pt idx="5">
                <c:v>50</c:v>
              </c:pt>
              <c:pt idx="6">
                <c:v>0</c:v>
              </c:pt>
            </c:numLit>
          </c:xVal>
          <c:yVal>
            <c:numLit>
              <c:formatCode>0</c:formatCode>
              <c:ptCount val="7"/>
              <c:pt idx="0">
                <c:v>200</c:v>
              </c:pt>
              <c:pt idx="1">
                <c:v>139</c:v>
              </c:pt>
              <c:pt idx="2">
                <c:v>89</c:v>
              </c:pt>
              <c:pt idx="3">
                <c:v>50</c:v>
              </c:pt>
              <c:pt idx="4">
                <c:v>22</c:v>
              </c:pt>
              <c:pt idx="5">
                <c:v>6</c:v>
              </c:pt>
              <c:pt idx="6">
                <c:v>0</c:v>
              </c:pt>
            </c:numLit>
          </c:yVal>
          <c:smooth val="1"/>
          <c:extLst>
            <c:ext xmlns:c16="http://schemas.microsoft.com/office/drawing/2014/chart" uri="{C3380CC4-5D6E-409C-BE32-E72D297353CC}">
              <c16:uniqueId val="{00000003-929C-46B5-BFB6-E16FCA1E44E3}"/>
            </c:ext>
          </c:extLst>
        </c:ser>
        <c:ser>
          <c:idx val="13"/>
          <c:order val="6"/>
          <c:tx>
            <c:v>Duct3</c:v>
          </c:tx>
          <c:spPr>
            <a:ln w="9525" cap="rnd">
              <a:solidFill>
                <a:srgbClr val="5B9BD5">
                  <a:lumMod val="75000"/>
                </a:srgbClr>
              </a:solidFill>
              <a:round/>
            </a:ln>
            <a:effectLst/>
          </c:spPr>
          <c:marker>
            <c:symbol val="none"/>
          </c:marker>
          <c:xVal>
            <c:numLit>
              <c:formatCode>0</c:formatCode>
              <c:ptCount val="7"/>
              <c:pt idx="0">
                <c:v>180</c:v>
              </c:pt>
              <c:pt idx="1">
                <c:v>150</c:v>
              </c:pt>
              <c:pt idx="2">
                <c:v>120</c:v>
              </c:pt>
              <c:pt idx="3">
                <c:v>90</c:v>
              </c:pt>
              <c:pt idx="4">
                <c:v>60</c:v>
              </c:pt>
              <c:pt idx="5">
                <c:v>30</c:v>
              </c:pt>
              <c:pt idx="6">
                <c:v>0</c:v>
              </c:pt>
            </c:numLit>
          </c:xVal>
          <c:yVal>
            <c:numLit>
              <c:formatCode>0</c:formatCode>
              <c:ptCount val="7"/>
              <c:pt idx="0">
                <c:v>300</c:v>
              </c:pt>
              <c:pt idx="1">
                <c:v>208</c:v>
              </c:pt>
              <c:pt idx="2">
                <c:v>133</c:v>
              </c:pt>
              <c:pt idx="3">
                <c:v>75</c:v>
              </c:pt>
              <c:pt idx="4">
                <c:v>33</c:v>
              </c:pt>
              <c:pt idx="5">
                <c:v>8</c:v>
              </c:pt>
              <c:pt idx="6">
                <c:v>0</c:v>
              </c:pt>
            </c:numLit>
          </c:yVal>
          <c:smooth val="1"/>
          <c:extLst>
            <c:ext xmlns:c16="http://schemas.microsoft.com/office/drawing/2014/chart" uri="{C3380CC4-5D6E-409C-BE32-E72D297353CC}">
              <c16:uniqueId val="{00000004-929C-46B5-BFB6-E16FCA1E44E3}"/>
            </c:ext>
          </c:extLst>
        </c:ser>
        <c:ser>
          <c:idx val="3"/>
          <c:order val="7"/>
          <c:tx>
            <c:v>SFP 0,6 W/l/s</c:v>
          </c:tx>
          <c:spPr>
            <a:ln w="3175" cap="rnd">
              <a:solidFill>
                <a:srgbClr val="5B9BD5"/>
              </a:solidFill>
              <a:prstDash val="sysDash"/>
              <a:round/>
            </a:ln>
            <a:effectLst/>
          </c:spPr>
          <c:marker>
            <c:symbol val="none"/>
          </c:marker>
          <c:xVal>
            <c:numLit>
              <c:formatCode>General</c:formatCode>
              <c:ptCount val="6"/>
              <c:pt idx="0">
                <c:v>56</c:v>
              </c:pt>
              <c:pt idx="1">
                <c:v>63</c:v>
              </c:pt>
              <c:pt idx="2">
                <c:v>72</c:v>
              </c:pt>
              <c:pt idx="3">
                <c:v>102</c:v>
              </c:pt>
              <c:pt idx="4">
                <c:v>135</c:v>
              </c:pt>
              <c:pt idx="5">
                <c:v>241</c:v>
              </c:pt>
            </c:numLit>
          </c:xVal>
          <c:yVal>
            <c:numLit>
              <c:formatCode>General</c:formatCode>
              <c:ptCount val="6"/>
              <c:pt idx="0">
                <c:v>35</c:v>
              </c:pt>
              <c:pt idx="1">
                <c:v>40</c:v>
              </c:pt>
              <c:pt idx="2">
                <c:v>53</c:v>
              </c:pt>
              <c:pt idx="3">
                <c:v>54</c:v>
              </c:pt>
              <c:pt idx="4">
                <c:v>53</c:v>
              </c:pt>
              <c:pt idx="5">
                <c:v>3</c:v>
              </c:pt>
            </c:numLit>
          </c:yVal>
          <c:smooth val="1"/>
          <c:extLst>
            <c:ext xmlns:c16="http://schemas.microsoft.com/office/drawing/2014/chart" uri="{C3380CC4-5D6E-409C-BE32-E72D297353CC}">
              <c16:uniqueId val="{00000005-929C-46B5-BFB6-E16FCA1E44E3}"/>
            </c:ext>
          </c:extLst>
        </c:ser>
        <c:ser>
          <c:idx val="4"/>
          <c:order val="8"/>
          <c:tx>
            <c:v>SFP 0,8 W/l/s</c:v>
          </c:tx>
          <c:spPr>
            <a:ln w="9525" cap="rnd">
              <a:solidFill>
                <a:srgbClr val="5B9BD5"/>
              </a:solidFill>
              <a:prstDash val="sysDot"/>
              <a:round/>
            </a:ln>
            <a:effectLst/>
          </c:spPr>
          <c:marker>
            <c:symbol val="none"/>
          </c:marker>
          <c:xVal>
            <c:numLit>
              <c:formatCode>General</c:formatCode>
              <c:ptCount val="7"/>
              <c:pt idx="0">
                <c:v>0</c:v>
              </c:pt>
              <c:pt idx="1">
                <c:v>0</c:v>
              </c:pt>
              <c:pt idx="2">
                <c:v>0</c:v>
              </c:pt>
              <c:pt idx="3">
                <c:v>65</c:v>
              </c:pt>
              <c:pt idx="4">
                <c:v>79</c:v>
              </c:pt>
              <c:pt idx="5">
                <c:v>161</c:v>
              </c:pt>
              <c:pt idx="6">
                <c:v>270</c:v>
              </c:pt>
            </c:numLit>
          </c:xVal>
          <c:yVal>
            <c:numLit>
              <c:formatCode>General</c:formatCode>
              <c:ptCount val="7"/>
              <c:pt idx="0">
                <c:v>0</c:v>
              </c:pt>
              <c:pt idx="1">
                <c:v>0</c:v>
              </c:pt>
              <c:pt idx="2">
                <c:v>0</c:v>
              </c:pt>
              <c:pt idx="3">
                <c:v>62</c:v>
              </c:pt>
              <c:pt idx="4">
                <c:v>72</c:v>
              </c:pt>
              <c:pt idx="5">
                <c:v>80</c:v>
              </c:pt>
              <c:pt idx="6">
                <c:v>4</c:v>
              </c:pt>
            </c:numLit>
          </c:yVal>
          <c:smooth val="1"/>
          <c:extLst>
            <c:ext xmlns:c16="http://schemas.microsoft.com/office/drawing/2014/chart" uri="{C3380CC4-5D6E-409C-BE32-E72D297353CC}">
              <c16:uniqueId val="{00000006-929C-46B5-BFB6-E16FCA1E44E3}"/>
            </c:ext>
          </c:extLst>
        </c:ser>
        <c:ser>
          <c:idx val="5"/>
          <c:order val="9"/>
          <c:tx>
            <c:v>SFP 1,0 W/l/s</c:v>
          </c:tx>
          <c:spPr>
            <a:ln w="9525" cap="rnd">
              <a:solidFill>
                <a:srgbClr val="5B9BD5"/>
              </a:solidFill>
              <a:prstDash val="sysDash"/>
              <a:round/>
            </a:ln>
            <a:effectLst/>
          </c:spPr>
          <c:marker>
            <c:symbol val="none"/>
          </c:marker>
          <c:xVal>
            <c:numLit>
              <c:formatCode>General</c:formatCode>
              <c:ptCount val="8"/>
              <c:pt idx="0">
                <c:v>0</c:v>
              </c:pt>
              <c:pt idx="1">
                <c:v>0</c:v>
              </c:pt>
              <c:pt idx="2">
                <c:v>0</c:v>
              </c:pt>
              <c:pt idx="3">
                <c:v>0</c:v>
              </c:pt>
              <c:pt idx="4">
                <c:v>59</c:v>
              </c:pt>
              <c:pt idx="5">
                <c:v>103</c:v>
              </c:pt>
              <c:pt idx="6">
                <c:v>185</c:v>
              </c:pt>
              <c:pt idx="7">
                <c:v>290</c:v>
              </c:pt>
            </c:numLit>
          </c:xVal>
          <c:yVal>
            <c:numLit>
              <c:formatCode>General</c:formatCode>
              <c:ptCount val="8"/>
              <c:pt idx="0">
                <c:v>0</c:v>
              </c:pt>
              <c:pt idx="1">
                <c:v>0</c:v>
              </c:pt>
              <c:pt idx="2">
                <c:v>0</c:v>
              </c:pt>
              <c:pt idx="3">
                <c:v>0</c:v>
              </c:pt>
              <c:pt idx="4">
                <c:v>78</c:v>
              </c:pt>
              <c:pt idx="5">
                <c:v>105</c:v>
              </c:pt>
              <c:pt idx="6">
                <c:v>108</c:v>
              </c:pt>
              <c:pt idx="7">
                <c:v>15</c:v>
              </c:pt>
            </c:numLit>
          </c:yVal>
          <c:smooth val="1"/>
          <c:extLst>
            <c:ext xmlns:c16="http://schemas.microsoft.com/office/drawing/2014/chart" uri="{C3380CC4-5D6E-409C-BE32-E72D297353CC}">
              <c16:uniqueId val="{00000007-929C-46B5-BFB6-E16FCA1E44E3}"/>
            </c:ext>
          </c:extLst>
        </c:ser>
        <c:ser>
          <c:idx val="6"/>
          <c:order val="10"/>
          <c:tx>
            <c:v>SFP 1,2 W/l/s</c:v>
          </c:tx>
          <c:spPr>
            <a:ln w="9525" cap="rnd">
              <a:solidFill>
                <a:srgbClr val="5B9BD5"/>
              </a:solidFill>
              <a:prstDash val="dashDot"/>
              <a:round/>
            </a:ln>
            <a:effectLst/>
          </c:spPr>
          <c:marker>
            <c:symbol val="none"/>
          </c:marker>
          <c:xVal>
            <c:numLit>
              <c:formatCode>General</c:formatCode>
              <c:ptCount val="9"/>
              <c:pt idx="0">
                <c:v>0</c:v>
              </c:pt>
              <c:pt idx="1">
                <c:v>0</c:v>
              </c:pt>
              <c:pt idx="2">
                <c:v>0</c:v>
              </c:pt>
              <c:pt idx="3">
                <c:v>0</c:v>
              </c:pt>
              <c:pt idx="4">
                <c:v>47</c:v>
              </c:pt>
              <c:pt idx="5">
                <c:v>74</c:v>
              </c:pt>
              <c:pt idx="6">
                <c:v>117</c:v>
              </c:pt>
              <c:pt idx="7">
                <c:v>219</c:v>
              </c:pt>
              <c:pt idx="8">
                <c:v>395</c:v>
              </c:pt>
            </c:numLit>
          </c:xVal>
          <c:yVal>
            <c:numLit>
              <c:formatCode>General</c:formatCode>
              <c:ptCount val="9"/>
              <c:pt idx="0">
                <c:v>0</c:v>
              </c:pt>
              <c:pt idx="1">
                <c:v>0</c:v>
              </c:pt>
              <c:pt idx="2">
                <c:v>0</c:v>
              </c:pt>
              <c:pt idx="3">
                <c:v>0</c:v>
              </c:pt>
              <c:pt idx="4">
                <c:v>82</c:v>
              </c:pt>
              <c:pt idx="5">
                <c:v>114</c:v>
              </c:pt>
              <c:pt idx="6">
                <c:v>139</c:v>
              </c:pt>
              <c:pt idx="7">
                <c:v>127</c:v>
              </c:pt>
              <c:pt idx="8">
                <c:v>28</c:v>
              </c:pt>
            </c:numLit>
          </c:yVal>
          <c:smooth val="1"/>
          <c:extLst>
            <c:ext xmlns:c16="http://schemas.microsoft.com/office/drawing/2014/chart" uri="{C3380CC4-5D6E-409C-BE32-E72D297353CC}">
              <c16:uniqueId val="{00000008-929C-46B5-BFB6-E16FCA1E44E3}"/>
            </c:ext>
          </c:extLst>
        </c:ser>
        <c:ser>
          <c:idx val="7"/>
          <c:order val="11"/>
          <c:tx>
            <c:v>SFP 1,4 W/l/s</c:v>
          </c:tx>
          <c:spPr>
            <a:ln w="9525" cap="rnd">
              <a:solidFill>
                <a:srgbClr val="5B9BD5"/>
              </a:solidFill>
              <a:prstDash val="lgDash"/>
              <a:round/>
            </a:ln>
            <a:effectLst/>
          </c:spPr>
          <c:marker>
            <c:symbol val="none"/>
          </c:marker>
          <c:xVal>
            <c:numLit>
              <c:formatCode>General</c:formatCode>
              <c:ptCount val="10"/>
              <c:pt idx="0">
                <c:v>0</c:v>
              </c:pt>
              <c:pt idx="1">
                <c:v>0</c:v>
              </c:pt>
              <c:pt idx="2">
                <c:v>0</c:v>
              </c:pt>
              <c:pt idx="3">
                <c:v>0</c:v>
              </c:pt>
              <c:pt idx="4">
                <c:v>0</c:v>
              </c:pt>
              <c:pt idx="5">
                <c:v>63</c:v>
              </c:pt>
              <c:pt idx="6">
                <c:v>91</c:v>
              </c:pt>
              <c:pt idx="7">
                <c:v>137</c:v>
              </c:pt>
              <c:pt idx="8">
                <c:v>273</c:v>
              </c:pt>
              <c:pt idx="9">
                <c:v>370</c:v>
              </c:pt>
            </c:numLit>
          </c:xVal>
          <c:yVal>
            <c:numLit>
              <c:formatCode>General</c:formatCode>
              <c:ptCount val="10"/>
              <c:pt idx="0">
                <c:v>0</c:v>
              </c:pt>
              <c:pt idx="1">
                <c:v>0</c:v>
              </c:pt>
              <c:pt idx="2">
                <c:v>0</c:v>
              </c:pt>
              <c:pt idx="3">
                <c:v>0</c:v>
              </c:pt>
              <c:pt idx="4">
                <c:v>0</c:v>
              </c:pt>
              <c:pt idx="5">
                <c:v>118</c:v>
              </c:pt>
              <c:pt idx="6">
                <c:v>148</c:v>
              </c:pt>
              <c:pt idx="7">
                <c:v>172</c:v>
              </c:pt>
              <c:pt idx="8">
                <c:v>119</c:v>
              </c:pt>
              <c:pt idx="9">
                <c:v>85</c:v>
              </c:pt>
            </c:numLit>
          </c:yVal>
          <c:smooth val="1"/>
          <c:extLst>
            <c:ext xmlns:c16="http://schemas.microsoft.com/office/drawing/2014/chart" uri="{C3380CC4-5D6E-409C-BE32-E72D297353CC}">
              <c16:uniqueId val="{00000009-929C-46B5-BFB6-E16FCA1E44E3}"/>
            </c:ext>
          </c:extLst>
        </c:ser>
        <c:ser>
          <c:idx val="8"/>
          <c:order val="12"/>
          <c:tx>
            <c:v>SFP 1,6 W/l/s</c:v>
          </c:tx>
          <c:spPr>
            <a:ln w="9525" cap="rnd">
              <a:solidFill>
                <a:srgbClr val="5B9BD5"/>
              </a:solidFill>
              <a:prstDash val="lgDashDot"/>
              <a:round/>
            </a:ln>
            <a:effectLst/>
          </c:spPr>
          <c:marker>
            <c:symbol val="none"/>
          </c:marker>
          <c:xVal>
            <c:numLit>
              <c:formatCode>General</c:formatCode>
              <c:ptCount val="11"/>
              <c:pt idx="0">
                <c:v>0</c:v>
              </c:pt>
              <c:pt idx="1">
                <c:v>0</c:v>
              </c:pt>
              <c:pt idx="2">
                <c:v>0</c:v>
              </c:pt>
              <c:pt idx="3">
                <c:v>0</c:v>
              </c:pt>
              <c:pt idx="4">
                <c:v>0</c:v>
              </c:pt>
              <c:pt idx="5">
                <c:v>54</c:v>
              </c:pt>
              <c:pt idx="6">
                <c:v>76</c:v>
              </c:pt>
              <c:pt idx="7">
                <c:v>109</c:v>
              </c:pt>
              <c:pt idx="8">
                <c:v>156</c:v>
              </c:pt>
              <c:pt idx="9">
                <c:v>225</c:v>
              </c:pt>
              <c:pt idx="10">
                <c:v>320</c:v>
              </c:pt>
            </c:numLit>
          </c:xVal>
          <c:yVal>
            <c:numLit>
              <c:formatCode>General</c:formatCode>
              <c:ptCount val="11"/>
              <c:pt idx="0">
                <c:v>0</c:v>
              </c:pt>
              <c:pt idx="1">
                <c:v>0</c:v>
              </c:pt>
              <c:pt idx="2">
                <c:v>0</c:v>
              </c:pt>
              <c:pt idx="3">
                <c:v>0</c:v>
              </c:pt>
              <c:pt idx="4">
                <c:v>0</c:v>
              </c:pt>
              <c:pt idx="5">
                <c:v>121</c:v>
              </c:pt>
              <c:pt idx="6">
                <c:v>154</c:v>
              </c:pt>
              <c:pt idx="7">
                <c:v>183</c:v>
              </c:pt>
              <c:pt idx="8">
                <c:v>206</c:v>
              </c:pt>
              <c:pt idx="9">
                <c:v>200</c:v>
              </c:pt>
              <c:pt idx="10">
                <c:v>180</c:v>
              </c:pt>
            </c:numLit>
          </c:yVal>
          <c:smooth val="1"/>
          <c:extLst>
            <c:ext xmlns:c16="http://schemas.microsoft.com/office/drawing/2014/chart" uri="{C3380CC4-5D6E-409C-BE32-E72D297353CC}">
              <c16:uniqueId val="{0000000A-929C-46B5-BFB6-E16FCA1E44E3}"/>
            </c:ext>
          </c:extLst>
        </c:ser>
        <c:ser>
          <c:idx val="9"/>
          <c:order val="13"/>
          <c:tx>
            <c:v>SFP 1,8 W/l/s</c:v>
          </c:tx>
          <c:spPr>
            <a:ln w="9525" cap="rnd">
              <a:solidFill>
                <a:srgbClr val="5B9BD5"/>
              </a:solidFill>
              <a:prstDash val="lgDashDotDot"/>
              <a:round/>
            </a:ln>
            <a:effectLst/>
          </c:spPr>
          <c:marker>
            <c:symbol val="none"/>
          </c:marker>
          <c:xVal>
            <c:numLit>
              <c:formatCode>General</c:formatCode>
              <c:ptCount val="11"/>
              <c:pt idx="0">
                <c:v>0</c:v>
              </c:pt>
              <c:pt idx="1">
                <c:v>0</c:v>
              </c:pt>
              <c:pt idx="2">
                <c:v>0</c:v>
              </c:pt>
              <c:pt idx="3">
                <c:v>0</c:v>
              </c:pt>
              <c:pt idx="4">
                <c:v>0</c:v>
              </c:pt>
              <c:pt idx="5">
                <c:v>0</c:v>
              </c:pt>
              <c:pt idx="6">
                <c:v>68</c:v>
              </c:pt>
              <c:pt idx="7">
                <c:v>91</c:v>
              </c:pt>
              <c:pt idx="8">
                <c:v>126</c:v>
              </c:pt>
              <c:pt idx="9">
                <c:v>206</c:v>
              </c:pt>
              <c:pt idx="10">
                <c:v>282</c:v>
              </c:pt>
            </c:numLit>
          </c:xVal>
          <c:yVal>
            <c:numLit>
              <c:formatCode>General</c:formatCode>
              <c:ptCount val="11"/>
              <c:pt idx="0">
                <c:v>0</c:v>
              </c:pt>
              <c:pt idx="1">
                <c:v>0</c:v>
              </c:pt>
              <c:pt idx="2">
                <c:v>0</c:v>
              </c:pt>
              <c:pt idx="3">
                <c:v>0</c:v>
              </c:pt>
              <c:pt idx="4">
                <c:v>0</c:v>
              </c:pt>
              <c:pt idx="5">
                <c:v>0</c:v>
              </c:pt>
              <c:pt idx="6">
                <c:v>157</c:v>
              </c:pt>
              <c:pt idx="7">
                <c:v>191</c:v>
              </c:pt>
              <c:pt idx="8">
                <c:v>218</c:v>
              </c:pt>
              <c:pt idx="9">
                <c:v>227</c:v>
              </c:pt>
              <c:pt idx="10">
                <c:v>219</c:v>
              </c:pt>
            </c:numLit>
          </c:yVal>
          <c:smooth val="1"/>
          <c:extLst>
            <c:ext xmlns:c16="http://schemas.microsoft.com/office/drawing/2014/chart" uri="{C3380CC4-5D6E-409C-BE32-E72D297353CC}">
              <c16:uniqueId val="{0000000B-929C-46B5-BFB6-E16FCA1E44E3}"/>
            </c:ext>
          </c:extLst>
        </c:ser>
        <c:ser>
          <c:idx val="10"/>
          <c:order val="14"/>
          <c:tx>
            <c:v>SFP 2,0 W/l/s</c:v>
          </c:tx>
          <c:spPr>
            <a:ln w="9525" cap="rnd">
              <a:solidFill>
                <a:srgbClr val="5B9BD5">
                  <a:lumMod val="60000"/>
                  <a:lumOff val="40000"/>
                </a:srgbClr>
              </a:solidFill>
              <a:round/>
            </a:ln>
            <a:effectLst/>
          </c:spPr>
          <c:marker>
            <c:symbol val="none"/>
          </c:marker>
          <c:xVal>
            <c:numLit>
              <c:formatCode>General</c:formatCode>
              <c:ptCount val="11"/>
              <c:pt idx="0">
                <c:v>0</c:v>
              </c:pt>
              <c:pt idx="1">
                <c:v>0</c:v>
              </c:pt>
              <c:pt idx="2">
                <c:v>0</c:v>
              </c:pt>
              <c:pt idx="3">
                <c:v>0</c:v>
              </c:pt>
              <c:pt idx="4">
                <c:v>0</c:v>
              </c:pt>
              <c:pt idx="5">
                <c:v>0</c:v>
              </c:pt>
              <c:pt idx="6">
                <c:v>59</c:v>
              </c:pt>
              <c:pt idx="7">
                <c:v>80</c:v>
              </c:pt>
              <c:pt idx="8">
                <c:v>109</c:v>
              </c:pt>
              <c:pt idx="9">
                <c:v>156</c:v>
              </c:pt>
              <c:pt idx="10">
                <c:v>274</c:v>
              </c:pt>
            </c:numLit>
          </c:xVal>
          <c:yVal>
            <c:numLit>
              <c:formatCode>General</c:formatCode>
              <c:ptCount val="11"/>
              <c:pt idx="0">
                <c:v>0</c:v>
              </c:pt>
              <c:pt idx="1">
                <c:v>0</c:v>
              </c:pt>
              <c:pt idx="2">
                <c:v>0</c:v>
              </c:pt>
              <c:pt idx="3">
                <c:v>0</c:v>
              </c:pt>
              <c:pt idx="4">
                <c:v>0</c:v>
              </c:pt>
              <c:pt idx="5">
                <c:v>0</c:v>
              </c:pt>
              <c:pt idx="6">
                <c:v>161</c:v>
              </c:pt>
              <c:pt idx="7">
                <c:v>196</c:v>
              </c:pt>
              <c:pt idx="8">
                <c:v>226</c:v>
              </c:pt>
              <c:pt idx="9">
                <c:v>257</c:v>
              </c:pt>
              <c:pt idx="10">
                <c:v>225</c:v>
              </c:pt>
            </c:numLit>
          </c:yVal>
          <c:smooth val="1"/>
          <c:extLst>
            <c:ext xmlns:c16="http://schemas.microsoft.com/office/drawing/2014/chart" uri="{C3380CC4-5D6E-409C-BE32-E72D297353CC}">
              <c16:uniqueId val="{0000000C-929C-46B5-BFB6-E16FCA1E44E3}"/>
            </c:ext>
          </c:extLst>
        </c:ser>
        <c:dLbls>
          <c:showLegendKey val="0"/>
          <c:showVal val="0"/>
          <c:showCatName val="0"/>
          <c:showSerName val="0"/>
          <c:showPercent val="0"/>
          <c:showBubbleSize val="0"/>
        </c:dLbls>
        <c:axId val="747897264"/>
        <c:axId val="747897624"/>
        <c:extLst>
          <c:ext xmlns:c15="http://schemas.microsoft.com/office/drawing/2012/chart" uri="{02D57815-91ED-43cb-92C2-25804820EDAC}">
            <c15:filteredScatterSeries>
              <c15:ser>
                <c:idx val="1"/>
                <c:order val="2"/>
                <c:tx>
                  <c:v>50%</c:v>
                </c:tx>
                <c:spPr>
                  <a:ln w="19050" cap="rnd">
                    <a:solidFill>
                      <a:schemeClr val="accent2"/>
                    </a:solidFill>
                    <a:round/>
                  </a:ln>
                  <a:effectLst/>
                </c:spPr>
                <c:marker>
                  <c:symbol val="none"/>
                </c:marker>
                <c:xVal>
                  <c:numLit>
                    <c:formatCode>General</c:formatCode>
                    <c:ptCount val="11"/>
                    <c:pt idx="0">
                      <c:v>211</c:v>
                    </c:pt>
                    <c:pt idx="1">
                      <c:v>189</c:v>
                    </c:pt>
                    <c:pt idx="2">
                      <c:v>181</c:v>
                    </c:pt>
                    <c:pt idx="3">
                      <c:v>166</c:v>
                    </c:pt>
                    <c:pt idx="4">
                      <c:v>143</c:v>
                    </c:pt>
                    <c:pt idx="5">
                      <c:v>124</c:v>
                    </c:pt>
                    <c:pt idx="6">
                      <c:v>105</c:v>
                    </c:pt>
                    <c:pt idx="7">
                      <c:v>83</c:v>
                    </c:pt>
                    <c:pt idx="8">
                      <c:v>63</c:v>
                    </c:pt>
                    <c:pt idx="9">
                      <c:v>44</c:v>
                    </c:pt>
                    <c:pt idx="10">
                      <c:v>1</c:v>
                    </c:pt>
                  </c:numLit>
                </c:xVal>
                <c:yVal>
                  <c:numLit>
                    <c:formatCode>General</c:formatCode>
                    <c:ptCount val="11"/>
                    <c:pt idx="0">
                      <c:v>0</c:v>
                    </c:pt>
                    <c:pt idx="1">
                      <c:v>22</c:v>
                    </c:pt>
                    <c:pt idx="2">
                      <c:v>29</c:v>
                    </c:pt>
                    <c:pt idx="3">
                      <c:v>40</c:v>
                    </c:pt>
                    <c:pt idx="4">
                      <c:v>50</c:v>
                    </c:pt>
                    <c:pt idx="5">
                      <c:v>57</c:v>
                    </c:pt>
                    <c:pt idx="6">
                      <c:v>65</c:v>
                    </c:pt>
                    <c:pt idx="7">
                      <c:v>71</c:v>
                    </c:pt>
                    <c:pt idx="8">
                      <c:v>76</c:v>
                    </c:pt>
                    <c:pt idx="9">
                      <c:v>83</c:v>
                    </c:pt>
                    <c:pt idx="10">
                      <c:v>91</c:v>
                    </c:pt>
                  </c:numLit>
                </c:yVal>
                <c:smooth val="1"/>
                <c:extLst>
                  <c:ext xmlns:c16="http://schemas.microsoft.com/office/drawing/2014/chart" uri="{C3380CC4-5D6E-409C-BE32-E72D297353CC}">
                    <c16:uniqueId val="{0000000E-929C-46B5-BFB6-E16FCA1E44E3}"/>
                  </c:ext>
                </c:extLst>
              </c15:ser>
            </c15:filteredScatterSeries>
          </c:ext>
        </c:extLst>
      </c:scatterChart>
      <c:scatterChart>
        <c:scatterStyle val="smoothMarker"/>
        <c:varyColors val="0"/>
        <c:ser>
          <c:idx val="2"/>
          <c:order val="3"/>
          <c:tx>
            <c:v>30%</c:v>
          </c:tx>
          <c:spPr>
            <a:ln w="19050" cap="rnd">
              <a:solidFill>
                <a:srgbClr val="004899"/>
              </a:solidFill>
              <a:round/>
            </a:ln>
            <a:effectLst/>
          </c:spPr>
          <c:marker>
            <c:symbol val="none"/>
          </c:marker>
          <c:trendline>
            <c:spPr>
              <a:ln w="19050" cap="rnd">
                <a:solidFill>
                  <a:schemeClr val="accent3"/>
                </a:solidFill>
                <a:prstDash val="sysDot"/>
              </a:ln>
              <a:effectLst/>
            </c:spPr>
            <c:trendlineType val="log"/>
            <c:dispRSqr val="0"/>
            <c:dispEq val="0"/>
          </c:trendline>
          <c:xVal>
            <c:numLit>
              <c:formatCode>General</c:formatCode>
              <c:ptCount val="11"/>
              <c:pt idx="0">
                <c:v>39</c:v>
              </c:pt>
              <c:pt idx="1">
                <c:v>36</c:v>
              </c:pt>
              <c:pt idx="2">
                <c:v>34</c:v>
              </c:pt>
              <c:pt idx="3">
                <c:v>32</c:v>
              </c:pt>
              <c:pt idx="4">
                <c:v>29</c:v>
              </c:pt>
              <c:pt idx="5">
                <c:v>27</c:v>
              </c:pt>
              <c:pt idx="6">
                <c:v>24</c:v>
              </c:pt>
              <c:pt idx="7">
                <c:v>20</c:v>
              </c:pt>
              <c:pt idx="8">
                <c:v>18</c:v>
              </c:pt>
              <c:pt idx="9">
                <c:v>13</c:v>
              </c:pt>
              <c:pt idx="10">
                <c:v>0</c:v>
              </c:pt>
            </c:numLit>
          </c:xVal>
          <c:yVal>
            <c:numLit>
              <c:formatCode>General</c:formatCode>
              <c:ptCount val="11"/>
              <c:pt idx="0">
                <c:v>0</c:v>
              </c:pt>
              <c:pt idx="1">
                <c:v>11</c:v>
              </c:pt>
              <c:pt idx="2">
                <c:v>13</c:v>
              </c:pt>
              <c:pt idx="3">
                <c:v>17</c:v>
              </c:pt>
              <c:pt idx="4">
                <c:v>21</c:v>
              </c:pt>
              <c:pt idx="5">
                <c:v>22</c:v>
              </c:pt>
              <c:pt idx="6">
                <c:v>26</c:v>
              </c:pt>
              <c:pt idx="7">
                <c:v>30</c:v>
              </c:pt>
              <c:pt idx="8">
                <c:v>33</c:v>
              </c:pt>
              <c:pt idx="9">
                <c:v>37</c:v>
              </c:pt>
              <c:pt idx="10">
                <c:v>47</c:v>
              </c:pt>
            </c:numLit>
          </c:yVal>
          <c:smooth val="1"/>
          <c:extLst>
            <c:ext xmlns:c16="http://schemas.microsoft.com/office/drawing/2014/chart" uri="{C3380CC4-5D6E-409C-BE32-E72D297353CC}">
              <c16:uniqueId val="{0000000D-929C-46B5-BFB6-E16FCA1E44E3}"/>
            </c:ext>
          </c:extLst>
        </c:ser>
        <c:dLbls>
          <c:showLegendKey val="0"/>
          <c:showVal val="0"/>
          <c:showCatName val="0"/>
          <c:showSerName val="0"/>
          <c:showPercent val="0"/>
          <c:showBubbleSize val="0"/>
        </c:dLbls>
        <c:axId val="394114792"/>
        <c:axId val="394113712"/>
      </c:scatterChart>
      <c:valAx>
        <c:axId val="747897264"/>
        <c:scaling>
          <c:orientation val="minMax"/>
          <c:max val="450"/>
          <c:min val="0"/>
        </c:scaling>
        <c:delete val="0"/>
        <c:axPos val="b"/>
        <c:majorGridlines>
          <c:spPr>
            <a:ln w="9525" cap="flat" cmpd="sng" algn="ctr">
              <a:solidFill>
                <a:schemeClr val="tx1"/>
              </a:solidFill>
              <a:round/>
            </a:ln>
            <a:effectLst/>
          </c:spPr>
        </c:majorGridlines>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Airflow [m3/h]</a:t>
                </a:r>
                <a:endParaRPr lang="ru-RU" b="1"/>
              </a:p>
            </c:rich>
          </c:tx>
          <c:layout>
            <c:manualLayout>
              <c:xMode val="edge"/>
              <c:yMode val="edge"/>
              <c:x val="0.42971925565753938"/>
              <c:y val="0.9390569716664976"/>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624"/>
        <c:crosses val="autoZero"/>
        <c:crossBetween val="midCat"/>
        <c:majorUnit val="50"/>
      </c:valAx>
      <c:valAx>
        <c:axId val="747897624"/>
        <c:scaling>
          <c:orientation val="minMax"/>
          <c:max val="400"/>
          <c:min val="0"/>
        </c:scaling>
        <c:delete val="0"/>
        <c:axPos val="l"/>
        <c:majorGridlines>
          <c:spPr>
            <a:ln w="9525" cap="flat" cmpd="sng" algn="ctr">
              <a:solidFill>
                <a:schemeClr val="tx1"/>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Static Pressure [Pa]</a:t>
                </a:r>
                <a:endParaRPr lang="ru-RU" b="1"/>
              </a:p>
            </c:rich>
          </c:tx>
          <c:layout>
            <c:manualLayout>
              <c:xMode val="edge"/>
              <c:yMode val="edge"/>
              <c:x val="3.7694524151324765E-2"/>
              <c:y val="0.40953305575302118"/>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264"/>
        <c:crosses val="autoZero"/>
        <c:crossBetween val="midCat"/>
        <c:majorUnit val="50"/>
      </c:valAx>
      <c:valAx>
        <c:axId val="394113712"/>
        <c:scaling>
          <c:orientation val="minMax"/>
          <c:max val="1300"/>
          <c:min val="0"/>
        </c:scaling>
        <c:delete val="1"/>
        <c:axPos val="r"/>
        <c:numFmt formatCode="General" sourceLinked="1"/>
        <c:majorTickMark val="out"/>
        <c:minorTickMark val="none"/>
        <c:tickLblPos val="nextTo"/>
        <c:crossAx val="394114792"/>
        <c:crosses val="max"/>
        <c:crossBetween val="midCat"/>
      </c:valAx>
      <c:valAx>
        <c:axId val="394114792"/>
        <c:scaling>
          <c:orientation val="minMax"/>
          <c:max val="125"/>
          <c:min val="0"/>
        </c:scaling>
        <c:delete val="0"/>
        <c:axPos val="t"/>
        <c:title>
          <c:tx>
            <c:rich>
              <a:bodyPr rot="0" spcFirstLastPara="1" vertOverflow="ellipsis" vert="horz" wrap="square" anchor="ctr" anchorCtr="1"/>
              <a:lstStyle/>
              <a:p>
                <a:pPr>
                  <a:defRPr sz="800" b="1" i="0" u="none" strike="noStrike" kern="1200" baseline="0">
                    <a:solidFill>
                      <a:schemeClr val="bg1"/>
                    </a:solidFill>
                    <a:latin typeface="Arial Cyr" panose="020B0604020202020204" pitchFamily="34" charset="0"/>
                    <a:ea typeface="+mn-ea"/>
                    <a:cs typeface="Arial Cyr" panose="020B0604020202020204" pitchFamily="34" charset="0"/>
                  </a:defRPr>
                </a:pPr>
                <a:r>
                  <a:rPr lang="en-US" b="1">
                    <a:solidFill>
                      <a:schemeClr val="bg1"/>
                    </a:solidFill>
                  </a:rPr>
                  <a:t>Airflow [l/s]</a:t>
                </a:r>
                <a:endParaRPr lang="ru-RU" b="1">
                  <a:solidFill>
                    <a:schemeClr val="bg1"/>
                  </a:solidFill>
                </a:endParaRPr>
              </a:p>
            </c:rich>
          </c:tx>
          <c:layout>
            <c:manualLayout>
              <c:xMode val="edge"/>
              <c:yMode val="edge"/>
              <c:x val="0.73946750004034423"/>
              <c:y val="9.6650311643528362E-3"/>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bg1"/>
                </a:solidFill>
                <a:latin typeface="Arial Cyr" panose="020B0604020202020204" pitchFamily="34" charset="0"/>
                <a:ea typeface="+mn-ea"/>
                <a:cs typeface="Arial Cyr" panose="020B0604020202020204" pitchFamily="34" charset="0"/>
              </a:defRPr>
            </a:pPr>
            <a:endParaRPr lang="ru-RU"/>
          </a:p>
        </c:txPr>
        <c:crossAx val="394113712"/>
        <c:crosses val="max"/>
        <c:crossBetween val="midCat"/>
        <c:majorUnit val="10"/>
      </c:valAx>
      <c:spPr>
        <a:noFill/>
        <a:ln w="25400">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13"/>
        <c:delete val="1"/>
      </c:legendEntry>
      <c:legendEntry>
        <c:idx val="14"/>
        <c:delete val="1"/>
      </c:legendEntry>
      <c:layout>
        <c:manualLayout>
          <c:xMode val="edge"/>
          <c:yMode val="edge"/>
          <c:x val="0.69361154601992414"/>
          <c:y val="0.10850135983296821"/>
          <c:w val="0.23283965180798039"/>
          <c:h val="0.41570461527928732"/>
        </c:manualLayout>
      </c:layout>
      <c:overlay val="0"/>
      <c:spPr>
        <a:solidFill>
          <a:schemeClr val="bg1"/>
        </a:solidFill>
        <a:ln>
          <a:solidFill>
            <a:schemeClr val="tx1"/>
          </a:solid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800">
          <a:latin typeface="Arial Cyr" panose="020B0604020202020204" pitchFamily="34" charset="0"/>
          <a:cs typeface="Arial Cyr" panose="020B0604020202020204" pitchFamily="34" charset="0"/>
        </a:defRPr>
      </a:pPr>
      <a:endParaRPr lang="ru-RU"/>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0.34767</cdr:x>
      <cdr:y>0.85275</cdr:y>
    </cdr:from>
    <cdr:to>
      <cdr:x>0.37489</cdr:x>
      <cdr:y>0.87837</cdr:y>
    </cdr:to>
    <cdr:sp macro="" textlink="">
      <cdr:nvSpPr>
        <cdr:cNvPr id="2" name="Овал 1"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1246195" y="2953315"/>
          <a:ext cx="97568" cy="88729"/>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7</a:t>
          </a:r>
          <a:endParaRPr lang="uk-UA" sz="800">
            <a:solidFill>
              <a:sysClr val="windowText" lastClr="000000"/>
            </a:solidFill>
          </a:endParaRPr>
        </a:p>
      </cdr:txBody>
    </cdr:sp>
  </cdr:relSizeAnchor>
  <cdr:relSizeAnchor xmlns:cdr="http://schemas.openxmlformats.org/drawingml/2006/chartDrawing">
    <cdr:from>
      <cdr:x>0.23677</cdr:x>
      <cdr:y>0.81338</cdr:y>
    </cdr:from>
    <cdr:to>
      <cdr:x>0.26315</cdr:x>
      <cdr:y>0.83948</cdr:y>
    </cdr:to>
    <cdr:sp macro="" textlink="">
      <cdr:nvSpPr>
        <cdr:cNvPr id="3" name="Овал 2"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848681" y="2816972"/>
          <a:ext cx="94557" cy="9039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9</a:t>
          </a:r>
          <a:endParaRPr lang="uk-UA" sz="800">
            <a:solidFill>
              <a:sysClr val="windowText" lastClr="000000"/>
            </a:solidFill>
          </a:endParaRPr>
        </a:p>
      </cdr:txBody>
    </cdr:sp>
  </cdr:relSizeAnchor>
  <cdr:relSizeAnchor xmlns:cdr="http://schemas.openxmlformats.org/drawingml/2006/chartDrawing">
    <cdr:from>
      <cdr:x>0.29909</cdr:x>
      <cdr:y>0.83401</cdr:y>
    </cdr:from>
    <cdr:to>
      <cdr:x>0.32603</cdr:x>
      <cdr:y>0.85937</cdr:y>
    </cdr:to>
    <cdr:sp macro="" textlink="">
      <cdr:nvSpPr>
        <cdr:cNvPr id="4" name="Овал 3"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1072065" y="2888416"/>
          <a:ext cx="96564" cy="87829"/>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8</a:t>
          </a:r>
          <a:endParaRPr lang="uk-UA" sz="800">
            <a:solidFill>
              <a:sysClr val="windowText" lastClr="000000"/>
            </a:solidFill>
          </a:endParaRPr>
        </a:p>
      </cdr:txBody>
    </cdr:sp>
  </cdr:relSizeAnchor>
  <cdr:relSizeAnchor xmlns:cdr="http://schemas.openxmlformats.org/drawingml/2006/chartDrawing">
    <cdr:from>
      <cdr:x>0.34319</cdr:x>
      <cdr:y>0.60648</cdr:y>
    </cdr:from>
    <cdr:to>
      <cdr:x>0.36938</cdr:x>
      <cdr:y>0.63249</cdr:y>
    </cdr:to>
    <cdr:sp macro="" textlink="">
      <cdr:nvSpPr>
        <cdr:cNvPr id="5" name="Овал 4" title="1">
          <a:extLst xmlns:a="http://schemas.openxmlformats.org/drawingml/2006/main">
            <a:ext uri="{FF2B5EF4-FFF2-40B4-BE49-F238E27FC236}">
              <a16:creationId xmlns:a16="http://schemas.microsoft.com/office/drawing/2014/main" id="{BA403D6A-5CAD-439A-9063-64B3B54B9E2C}"/>
            </a:ext>
          </a:extLst>
        </cdr:cNvPr>
        <cdr:cNvSpPr>
          <a:spLocks xmlns:a="http://schemas.openxmlformats.org/drawingml/2006/main" noChangeAspect="1"/>
        </cdr:cNvSpPr>
      </cdr:nvSpPr>
      <cdr:spPr>
        <a:xfrm xmlns:a="http://schemas.openxmlformats.org/drawingml/2006/main">
          <a:off x="1230130" y="2100407"/>
          <a:ext cx="93876" cy="90080"/>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6</a:t>
          </a:r>
          <a:endParaRPr lang="uk-UA" sz="800">
            <a:solidFill>
              <a:sysClr val="windowText" lastClr="000000"/>
            </a:solidFill>
          </a:endParaRPr>
        </a:p>
      </cdr:txBody>
    </cdr:sp>
  </cdr:relSizeAnchor>
  <cdr:relSizeAnchor xmlns:cdr="http://schemas.openxmlformats.org/drawingml/2006/chartDrawing">
    <cdr:from>
      <cdr:x>0.49491</cdr:x>
      <cdr:y>0.68577</cdr:y>
    </cdr:from>
    <cdr:to>
      <cdr:x>0.52111</cdr:x>
      <cdr:y>0.71178</cdr:y>
    </cdr:to>
    <cdr:sp macro="" textlink="">
      <cdr:nvSpPr>
        <cdr:cNvPr id="6" name="Овал 5" title="1">
          <a:extLst xmlns:a="http://schemas.openxmlformats.org/drawingml/2006/main">
            <a:ext uri="{FF2B5EF4-FFF2-40B4-BE49-F238E27FC236}">
              <a16:creationId xmlns:a16="http://schemas.microsoft.com/office/drawing/2014/main" id="{2A5E97B2-0D8C-41B0-99BC-443A977F4F55}"/>
            </a:ext>
          </a:extLst>
        </cdr:cNvPr>
        <cdr:cNvSpPr>
          <a:spLocks xmlns:a="http://schemas.openxmlformats.org/drawingml/2006/main" noChangeAspect="1"/>
        </cdr:cNvSpPr>
      </cdr:nvSpPr>
      <cdr:spPr>
        <a:xfrm xmlns:a="http://schemas.openxmlformats.org/drawingml/2006/main">
          <a:off x="1773957" y="2375031"/>
          <a:ext cx="93912" cy="90080"/>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5</a:t>
          </a:r>
          <a:endParaRPr lang="uk-UA" sz="800">
            <a:solidFill>
              <a:sysClr val="windowText" lastClr="000000"/>
            </a:solidFill>
          </a:endParaRPr>
        </a:p>
      </cdr:txBody>
    </cdr:sp>
  </cdr:relSizeAnchor>
  <cdr:relSizeAnchor xmlns:cdr="http://schemas.openxmlformats.org/drawingml/2006/chartDrawing">
    <cdr:from>
      <cdr:x>0.5773</cdr:x>
      <cdr:y>0.78112</cdr:y>
    </cdr:from>
    <cdr:to>
      <cdr:x>0.60405</cdr:x>
      <cdr:y>0.80658</cdr:y>
    </cdr:to>
    <cdr:sp macro="" textlink="">
      <cdr:nvSpPr>
        <cdr:cNvPr id="7" name="Овал 6"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2069265" y="2705232"/>
          <a:ext cx="95883" cy="88176"/>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4</a:t>
          </a:r>
          <a:endParaRPr lang="uk-UA" sz="800">
            <a:solidFill>
              <a:sysClr val="windowText" lastClr="000000"/>
            </a:solidFill>
          </a:endParaRPr>
        </a:p>
      </cdr:txBody>
    </cdr:sp>
  </cdr:relSizeAnchor>
  <cdr:relSizeAnchor xmlns:cdr="http://schemas.openxmlformats.org/drawingml/2006/chartDrawing">
    <cdr:from>
      <cdr:x>0.44338</cdr:x>
      <cdr:y>0.2865</cdr:y>
    </cdr:from>
    <cdr:to>
      <cdr:x>0.46957</cdr:x>
      <cdr:y>0.31251</cdr:y>
    </cdr:to>
    <cdr:sp macro="" textlink="">
      <cdr:nvSpPr>
        <cdr:cNvPr id="8" name="Овал 7" title="1">
          <a:extLst xmlns:a="http://schemas.openxmlformats.org/drawingml/2006/main">
            <a:ext uri="{FF2B5EF4-FFF2-40B4-BE49-F238E27FC236}">
              <a16:creationId xmlns:a16="http://schemas.microsoft.com/office/drawing/2014/main" id="{18F570C1-AB3C-4FC2-BFA4-69BA7181DAC8}"/>
            </a:ext>
          </a:extLst>
        </cdr:cNvPr>
        <cdr:cNvSpPr>
          <a:spLocks xmlns:a="http://schemas.openxmlformats.org/drawingml/2006/main" noChangeAspect="1"/>
        </cdr:cNvSpPr>
      </cdr:nvSpPr>
      <cdr:spPr>
        <a:xfrm xmlns:a="http://schemas.openxmlformats.org/drawingml/2006/main">
          <a:off x="1589252" y="992227"/>
          <a:ext cx="93875" cy="90080"/>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3</a:t>
          </a:r>
          <a:endParaRPr lang="uk-UA" sz="800">
            <a:solidFill>
              <a:sysClr val="windowText" lastClr="000000"/>
            </a:solidFill>
          </a:endParaRPr>
        </a:p>
      </cdr:txBody>
    </cdr:sp>
  </cdr:relSizeAnchor>
  <cdr:relSizeAnchor xmlns:cdr="http://schemas.openxmlformats.org/drawingml/2006/chartDrawing">
    <cdr:from>
      <cdr:x>0.6532</cdr:x>
      <cdr:y>0.48881</cdr:y>
    </cdr:from>
    <cdr:to>
      <cdr:x>0.68028</cdr:x>
      <cdr:y>0.515</cdr:y>
    </cdr:to>
    <cdr:sp macro="" textlink="">
      <cdr:nvSpPr>
        <cdr:cNvPr id="9" name="Овал 8"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2341333" y="1692904"/>
          <a:ext cx="97065" cy="90703"/>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2</a:t>
          </a:r>
          <a:endParaRPr lang="uk-UA" sz="800">
            <a:solidFill>
              <a:sysClr val="windowText" lastClr="000000"/>
            </a:solidFill>
          </a:endParaRPr>
        </a:p>
      </cdr:txBody>
    </cdr:sp>
  </cdr:relSizeAnchor>
  <cdr:relSizeAnchor xmlns:cdr="http://schemas.openxmlformats.org/drawingml/2006/chartDrawing">
    <cdr:from>
      <cdr:x>0.7625</cdr:x>
      <cdr:y>0.67963</cdr:y>
    </cdr:from>
    <cdr:to>
      <cdr:x>0.79014</cdr:x>
      <cdr:y>0.70509</cdr:y>
    </cdr:to>
    <cdr:sp macro="" textlink="">
      <cdr:nvSpPr>
        <cdr:cNvPr id="10" name="Овал 9"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2733117" y="2353759"/>
          <a:ext cx="99073" cy="88175"/>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uk-UA" sz="800">
              <a:solidFill>
                <a:sysClr val="windowText" lastClr="000000"/>
              </a:solidFill>
            </a:rPr>
            <a: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B9FFB5-6BD9-402B-AFA7-03E1C0413315}" type="datetimeFigureOut">
              <a:rPr lang="ru-RU" smtClean="0"/>
              <a:t>17.06.2024</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FCBBB-0DD5-475C-9836-4C347B62E669}" type="slidenum">
              <a:rPr lang="ru-RU" smtClean="0"/>
              <a:t>‹#›</a:t>
            </a:fld>
            <a:endParaRPr lang="ru-RU"/>
          </a:p>
        </p:txBody>
      </p:sp>
    </p:spTree>
    <p:extLst>
      <p:ext uri="{BB962C8B-B14F-4D97-AF65-F5344CB8AC3E}">
        <p14:creationId xmlns:p14="http://schemas.microsoft.com/office/powerpoint/2010/main" val="4003034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F6F3C-847D-4795-AB30-C17263C32E0F}" type="datetimeFigureOut">
              <a:rPr lang="ru-RU" smtClean="0"/>
              <a:t>17.06.2024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B7555-5D0E-4F88-B17F-A5941F46DD8F}" type="slidenum">
              <a:rPr lang="ru-RU" smtClean="0"/>
              <a:t>‹#›</a:t>
            </a:fld>
            <a:endParaRPr lang="ru-RU"/>
          </a:p>
        </p:txBody>
      </p:sp>
    </p:spTree>
    <p:extLst>
      <p:ext uri="{BB962C8B-B14F-4D97-AF65-F5344CB8AC3E}">
        <p14:creationId xmlns:p14="http://schemas.microsoft.com/office/powerpoint/2010/main" val="23065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2</a:t>
            </a:fld>
            <a:endParaRPr lang="en-US"/>
          </a:p>
        </p:txBody>
      </p:sp>
    </p:spTree>
    <p:extLst>
      <p:ext uri="{BB962C8B-B14F-4D97-AF65-F5344CB8AC3E}">
        <p14:creationId xmlns:p14="http://schemas.microsoft.com/office/powerpoint/2010/main" val="250941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11</a:t>
            </a:fld>
            <a:endParaRPr lang="en-US"/>
          </a:p>
        </p:txBody>
      </p:sp>
    </p:spTree>
    <p:extLst>
      <p:ext uri="{BB962C8B-B14F-4D97-AF65-F5344CB8AC3E}">
        <p14:creationId xmlns:p14="http://schemas.microsoft.com/office/powerpoint/2010/main" val="69407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12</a:t>
            </a:fld>
            <a:endParaRPr lang="en-US"/>
          </a:p>
        </p:txBody>
      </p:sp>
    </p:spTree>
    <p:extLst>
      <p:ext uri="{BB962C8B-B14F-4D97-AF65-F5344CB8AC3E}">
        <p14:creationId xmlns:p14="http://schemas.microsoft.com/office/powerpoint/2010/main" val="3152298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13</a:t>
            </a:fld>
            <a:endParaRPr lang="en-US"/>
          </a:p>
        </p:txBody>
      </p:sp>
    </p:spTree>
    <p:extLst>
      <p:ext uri="{BB962C8B-B14F-4D97-AF65-F5344CB8AC3E}">
        <p14:creationId xmlns:p14="http://schemas.microsoft.com/office/powerpoint/2010/main" val="2995973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14</a:t>
            </a:fld>
            <a:endParaRPr lang="en-US"/>
          </a:p>
        </p:txBody>
      </p:sp>
    </p:spTree>
    <p:extLst>
      <p:ext uri="{BB962C8B-B14F-4D97-AF65-F5344CB8AC3E}">
        <p14:creationId xmlns:p14="http://schemas.microsoft.com/office/powerpoint/2010/main" val="261969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15</a:t>
            </a:fld>
            <a:endParaRPr lang="en-US"/>
          </a:p>
        </p:txBody>
      </p:sp>
    </p:spTree>
    <p:extLst>
      <p:ext uri="{BB962C8B-B14F-4D97-AF65-F5344CB8AC3E}">
        <p14:creationId xmlns:p14="http://schemas.microsoft.com/office/powerpoint/2010/main" val="2832113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16</a:t>
            </a:fld>
            <a:endParaRPr lang="en-US"/>
          </a:p>
        </p:txBody>
      </p:sp>
    </p:spTree>
    <p:extLst>
      <p:ext uri="{BB962C8B-B14F-4D97-AF65-F5344CB8AC3E}">
        <p14:creationId xmlns:p14="http://schemas.microsoft.com/office/powerpoint/2010/main" val="411790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Dear colleagues, thank you very much for your attention, please send your enquires to our sales department, visit our stand on ISH, for more information about our assortment, solutions and selection software, please, visit our web-site. Good bye and see you soon.</a:t>
            </a:r>
            <a:endParaRPr lang="ru-U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UA" dirty="0"/>
          </a:p>
        </p:txBody>
      </p:sp>
      <p:sp>
        <p:nvSpPr>
          <p:cNvPr id="4" name="Номер слайда 3"/>
          <p:cNvSpPr>
            <a:spLocks noGrp="1"/>
          </p:cNvSpPr>
          <p:nvPr>
            <p:ph type="sldNum" sz="quarter" idx="5"/>
          </p:nvPr>
        </p:nvSpPr>
        <p:spPr/>
        <p:txBody>
          <a:bodyPr/>
          <a:lstStyle/>
          <a:p>
            <a:fld id="{A07B7555-5D0E-4F88-B17F-A5941F46DD8F}" type="slidenum">
              <a:rPr lang="ru-RU" smtClean="0"/>
              <a:t>17</a:t>
            </a:fld>
            <a:endParaRPr lang="ru-RU"/>
          </a:p>
        </p:txBody>
      </p:sp>
    </p:spTree>
    <p:extLst>
      <p:ext uri="{BB962C8B-B14F-4D97-AF65-F5344CB8AC3E}">
        <p14:creationId xmlns:p14="http://schemas.microsoft.com/office/powerpoint/2010/main" val="132974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26360-0BD3-1597-06EE-6F97BFEC21B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271C502-140D-EDE8-6BEF-394F35CE289F}"/>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93E7970-B5D3-F2A0-C36D-67DFD3A4E4E9}"/>
              </a:ext>
            </a:extLst>
          </p:cNvPr>
          <p:cNvSpPr>
            <a:spLocks noGrp="1"/>
          </p:cNvSpPr>
          <p:nvPr>
            <p:ph type="body" idx="1"/>
          </p:nvPr>
        </p:nvSpPr>
        <p:spPr/>
        <p:txBody>
          <a:bodyPr/>
          <a:lstStyle/>
          <a:p>
            <a:endParaRPr lang="en-US" dirty="0"/>
          </a:p>
        </p:txBody>
      </p:sp>
      <p:sp>
        <p:nvSpPr>
          <p:cNvPr id="4" name="Номер слайда 3">
            <a:extLst>
              <a:ext uri="{FF2B5EF4-FFF2-40B4-BE49-F238E27FC236}">
                <a16:creationId xmlns:a16="http://schemas.microsoft.com/office/drawing/2014/main" id="{FAEE9CD0-D89A-3D96-7217-90CF12AC74FC}"/>
              </a:ext>
            </a:extLst>
          </p:cNvPr>
          <p:cNvSpPr>
            <a:spLocks noGrp="1"/>
          </p:cNvSpPr>
          <p:nvPr>
            <p:ph type="sldNum" sz="quarter" idx="10"/>
          </p:nvPr>
        </p:nvSpPr>
        <p:spPr/>
        <p:txBody>
          <a:bodyPr/>
          <a:lstStyle/>
          <a:p>
            <a:fld id="{17B8D6AE-980A-4B5C-B585-050948335FFF}" type="slidenum">
              <a:rPr lang="en-US" smtClean="0"/>
              <a:t>3</a:t>
            </a:fld>
            <a:endParaRPr lang="en-US"/>
          </a:p>
        </p:txBody>
      </p:sp>
    </p:spTree>
    <p:extLst>
      <p:ext uri="{BB962C8B-B14F-4D97-AF65-F5344CB8AC3E}">
        <p14:creationId xmlns:p14="http://schemas.microsoft.com/office/powerpoint/2010/main" val="408990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EF669-9A8D-9285-A6D0-04F68D96480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4D981FF4-79F5-9980-D15B-4264C9EC0F81}"/>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199930A-C388-0EB3-4C2D-334DF58B60B0}"/>
              </a:ext>
            </a:extLst>
          </p:cNvPr>
          <p:cNvSpPr>
            <a:spLocks noGrp="1"/>
          </p:cNvSpPr>
          <p:nvPr>
            <p:ph type="body" idx="1"/>
          </p:nvPr>
        </p:nvSpPr>
        <p:spPr/>
        <p:txBody>
          <a:bodyPr/>
          <a:lstStyle/>
          <a:p>
            <a:endParaRPr lang="en-US" dirty="0"/>
          </a:p>
        </p:txBody>
      </p:sp>
      <p:sp>
        <p:nvSpPr>
          <p:cNvPr id="4" name="Номер слайда 3">
            <a:extLst>
              <a:ext uri="{FF2B5EF4-FFF2-40B4-BE49-F238E27FC236}">
                <a16:creationId xmlns:a16="http://schemas.microsoft.com/office/drawing/2014/main" id="{67F6DE43-846C-90EC-F748-B6DC29434AF7}"/>
              </a:ext>
            </a:extLst>
          </p:cNvPr>
          <p:cNvSpPr>
            <a:spLocks noGrp="1"/>
          </p:cNvSpPr>
          <p:nvPr>
            <p:ph type="sldNum" sz="quarter" idx="10"/>
          </p:nvPr>
        </p:nvSpPr>
        <p:spPr/>
        <p:txBody>
          <a:bodyPr/>
          <a:lstStyle/>
          <a:p>
            <a:fld id="{17B8D6AE-980A-4B5C-B585-050948335FFF}" type="slidenum">
              <a:rPr lang="en-US" smtClean="0"/>
              <a:t>4</a:t>
            </a:fld>
            <a:endParaRPr lang="en-US"/>
          </a:p>
        </p:txBody>
      </p:sp>
    </p:spTree>
    <p:extLst>
      <p:ext uri="{BB962C8B-B14F-4D97-AF65-F5344CB8AC3E}">
        <p14:creationId xmlns:p14="http://schemas.microsoft.com/office/powerpoint/2010/main" val="2429431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5</a:t>
            </a:fld>
            <a:endParaRPr lang="en-US"/>
          </a:p>
        </p:txBody>
      </p:sp>
    </p:spTree>
    <p:extLst>
      <p:ext uri="{BB962C8B-B14F-4D97-AF65-F5344CB8AC3E}">
        <p14:creationId xmlns:p14="http://schemas.microsoft.com/office/powerpoint/2010/main" val="91589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6</a:t>
            </a:fld>
            <a:endParaRPr lang="en-US"/>
          </a:p>
        </p:txBody>
      </p:sp>
    </p:spTree>
    <p:extLst>
      <p:ext uri="{BB962C8B-B14F-4D97-AF65-F5344CB8AC3E}">
        <p14:creationId xmlns:p14="http://schemas.microsoft.com/office/powerpoint/2010/main" val="51235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7</a:t>
            </a:fld>
            <a:endParaRPr lang="en-US"/>
          </a:p>
        </p:txBody>
      </p:sp>
    </p:spTree>
    <p:extLst>
      <p:ext uri="{BB962C8B-B14F-4D97-AF65-F5344CB8AC3E}">
        <p14:creationId xmlns:p14="http://schemas.microsoft.com/office/powerpoint/2010/main" val="1991432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8</a:t>
            </a:fld>
            <a:endParaRPr lang="en-US"/>
          </a:p>
        </p:txBody>
      </p:sp>
    </p:spTree>
    <p:extLst>
      <p:ext uri="{BB962C8B-B14F-4D97-AF65-F5344CB8AC3E}">
        <p14:creationId xmlns:p14="http://schemas.microsoft.com/office/powerpoint/2010/main" val="3527389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9</a:t>
            </a:fld>
            <a:endParaRPr lang="en-US"/>
          </a:p>
        </p:txBody>
      </p:sp>
    </p:spTree>
    <p:extLst>
      <p:ext uri="{BB962C8B-B14F-4D97-AF65-F5344CB8AC3E}">
        <p14:creationId xmlns:p14="http://schemas.microsoft.com/office/powerpoint/2010/main" val="225842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10</a:t>
            </a:fld>
            <a:endParaRPr lang="en-US"/>
          </a:p>
        </p:txBody>
      </p:sp>
    </p:spTree>
    <p:extLst>
      <p:ext uri="{BB962C8B-B14F-4D97-AF65-F5344CB8AC3E}">
        <p14:creationId xmlns:p14="http://schemas.microsoft.com/office/powerpoint/2010/main" val="3480119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2844804"/>
            <a:ext cx="12192000" cy="4013199"/>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Tree>
    <p:extLst>
      <p:ext uri="{BB962C8B-B14F-4D97-AF65-F5344CB8AC3E}">
        <p14:creationId xmlns:p14="http://schemas.microsoft.com/office/powerpoint/2010/main" val="287154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B7473-9221-4C77-A864-6C7DA4AEC535}" type="slidenum">
              <a:rPr lang="ru-RU" smtClean="0"/>
              <a:t>‹#›</a:t>
            </a:fld>
            <a:endParaRPr lang="ru-RU"/>
          </a:p>
        </p:txBody>
      </p:sp>
    </p:spTree>
    <p:extLst>
      <p:ext uri="{BB962C8B-B14F-4D97-AF65-F5344CB8AC3E}">
        <p14:creationId xmlns:p14="http://schemas.microsoft.com/office/powerpoint/2010/main" val="13572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FB7473-9221-4C77-A864-6C7DA4AEC535}" type="slidenum">
              <a:rPr lang="ru-RU" smtClean="0"/>
              <a:t>‹#›</a:t>
            </a:fld>
            <a:endParaRPr lang="ru-RU"/>
          </a:p>
        </p:txBody>
      </p:sp>
    </p:spTree>
    <p:extLst>
      <p:ext uri="{BB962C8B-B14F-4D97-AF65-F5344CB8AC3E}">
        <p14:creationId xmlns:p14="http://schemas.microsoft.com/office/powerpoint/2010/main" val="311286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9" name="Текст 18"/>
          <p:cNvSpPr>
            <a:spLocks noGrp="1"/>
          </p:cNvSpPr>
          <p:nvPr>
            <p:ph type="body" sz="quarter" idx="10" hasCustomPrompt="1"/>
          </p:nvPr>
        </p:nvSpPr>
        <p:spPr>
          <a:xfrm>
            <a:off x="278874" y="6552675"/>
            <a:ext cx="1524529" cy="212195"/>
          </a:xfrm>
        </p:spPr>
        <p:txBody>
          <a:bodyPr/>
          <a:lstStyle>
            <a:lvl1pPr marL="0" indent="0">
              <a:buNone/>
              <a:defRPr sz="1000"/>
            </a:lvl1pPr>
          </a:lstStyle>
          <a:p>
            <a:pPr lvl="0"/>
            <a:r>
              <a:rPr lang="en-US" dirty="0"/>
              <a:t>blauberg-group.com</a:t>
            </a:r>
            <a:endParaRPr lang="ru-RU" dirty="0"/>
          </a:p>
        </p:txBody>
      </p:sp>
      <p:sp>
        <p:nvSpPr>
          <p:cNvPr id="22" name="Текст 18"/>
          <p:cNvSpPr>
            <a:spLocks noGrp="1"/>
          </p:cNvSpPr>
          <p:nvPr>
            <p:ph type="body" sz="quarter" idx="11" hasCustomPrompt="1"/>
          </p:nvPr>
        </p:nvSpPr>
        <p:spPr>
          <a:xfrm>
            <a:off x="10346800" y="6548163"/>
            <a:ext cx="1524529" cy="212195"/>
          </a:xfrm>
        </p:spPr>
        <p:txBody>
          <a:bodyPr/>
          <a:lstStyle>
            <a:lvl1pPr marL="0" indent="0" algn="r">
              <a:buNone/>
              <a:defRPr sz="1000" b="1"/>
            </a:lvl1pPr>
          </a:lstStyle>
          <a:p>
            <a:pPr lvl="0"/>
            <a:r>
              <a:rPr lang="en-US" dirty="0"/>
              <a:t>10</a:t>
            </a:r>
            <a:endParaRPr lang="ru-RU" dirty="0"/>
          </a:p>
        </p:txBody>
      </p:sp>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10042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2844804"/>
            <a:ext cx="12192000" cy="40131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Tree>
    <p:extLst>
      <p:ext uri="{BB962C8B-B14F-4D97-AF65-F5344CB8AC3E}">
        <p14:creationId xmlns:p14="http://schemas.microsoft.com/office/powerpoint/2010/main" val="254397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spTree>
    <p:extLst>
      <p:ext uri="{BB962C8B-B14F-4D97-AF65-F5344CB8AC3E}">
        <p14:creationId xmlns:p14="http://schemas.microsoft.com/office/powerpoint/2010/main" val="14074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7" name="Прямая соединительная линия 6"/>
          <p:cNvCxnSpPr/>
          <p:nvPr userDrawn="1"/>
        </p:nvCxnSpPr>
        <p:spPr>
          <a:xfrm>
            <a:off x="2497667" y="0"/>
            <a:ext cx="0" cy="685800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848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8" name="Прямая соединительная линия 7"/>
          <p:cNvCxnSpPr/>
          <p:nvPr userDrawn="1"/>
        </p:nvCxnSpPr>
        <p:spPr>
          <a:xfrm>
            <a:off x="2497667" y="0"/>
            <a:ext cx="0" cy="685800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69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4"/>
            <a:ext cx="12192000" cy="68579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8" name="Прямая соединительная линия 7"/>
          <p:cNvCxnSpPr/>
          <p:nvPr userDrawn="1"/>
        </p:nvCxnSpPr>
        <p:spPr>
          <a:xfrm>
            <a:off x="2497667"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784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0" name="TextBox 9"/>
          <p:cNvSpPr txBox="1"/>
          <p:nvPr userDrawn="1"/>
        </p:nvSpPr>
        <p:spPr>
          <a:xfrm>
            <a:off x="220133" y="6533387"/>
            <a:ext cx="13260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blauberg-group.com</a:t>
            </a:r>
            <a:endParaRPr lang="ru-RU" sz="1000" dirty="0"/>
          </a:p>
        </p:txBody>
      </p:sp>
      <p:sp>
        <p:nvSpPr>
          <p:cNvPr id="29" name="TextBox 28"/>
          <p:cNvSpPr txBox="1"/>
          <p:nvPr userDrawn="1"/>
        </p:nvSpPr>
        <p:spPr>
          <a:xfrm>
            <a:off x="10263709" y="6548163"/>
            <a:ext cx="1607621" cy="246221"/>
          </a:xfrm>
          <a:prstGeom prst="rect">
            <a:avLst/>
          </a:prstGeom>
          <a:noFill/>
        </p:spPr>
        <p:txBody>
          <a:bodyPr wrap="square" rtlCol="0">
            <a:spAutoFit/>
          </a:bodyPr>
          <a:lstStyle/>
          <a:p>
            <a:pPr lvl="0" algn="r"/>
            <a:fld id="{5673F43C-CDD1-470C-89CF-8EC159B38D1C}" type="slidenum">
              <a:rPr lang="ru-RU" sz="1000" smtClean="0"/>
              <a:pPr lvl="0" algn="r"/>
              <a:t>‹#›</a:t>
            </a:fld>
            <a:endParaRPr lang="ru-RU" sz="1000" dirty="0"/>
          </a:p>
        </p:txBody>
      </p:sp>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203735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text">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0" name="TextBox 9"/>
          <p:cNvSpPr txBox="1"/>
          <p:nvPr userDrawn="1"/>
        </p:nvSpPr>
        <p:spPr>
          <a:xfrm>
            <a:off x="220133" y="6533387"/>
            <a:ext cx="13260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blauberg-group.com</a:t>
            </a:r>
            <a:endParaRPr lang="ru-RU" sz="1000" dirty="0"/>
          </a:p>
        </p:txBody>
      </p:sp>
      <p:sp>
        <p:nvSpPr>
          <p:cNvPr id="29" name="TextBox 28"/>
          <p:cNvSpPr txBox="1"/>
          <p:nvPr userDrawn="1"/>
        </p:nvSpPr>
        <p:spPr>
          <a:xfrm>
            <a:off x="10263709" y="6548163"/>
            <a:ext cx="1607621" cy="246221"/>
          </a:xfrm>
          <a:prstGeom prst="rect">
            <a:avLst/>
          </a:prstGeom>
          <a:noFill/>
        </p:spPr>
        <p:txBody>
          <a:bodyPr wrap="square" rtlCol="0">
            <a:spAutoFit/>
          </a:bodyPr>
          <a:lstStyle/>
          <a:p>
            <a:pPr lvl="0" algn="r"/>
            <a:fld id="{5673F43C-CDD1-470C-89CF-8EC159B38D1C}" type="slidenum">
              <a:rPr lang="ru-RU" sz="1000" smtClean="0"/>
              <a:pPr lvl="0" algn="r"/>
              <a:t>‹#›</a:t>
            </a:fld>
            <a:endParaRPr lang="ru-RU" sz="1000" dirty="0"/>
          </a:p>
        </p:txBody>
      </p:sp>
      <p:sp>
        <p:nvSpPr>
          <p:cNvPr id="17" name="Заголовок 16"/>
          <p:cNvSpPr>
            <a:spLocks noGrp="1"/>
          </p:cNvSpPr>
          <p:nvPr>
            <p:ph type="title" hasCustomPrompt="1"/>
          </p:nvPr>
        </p:nvSpPr>
        <p:spPr>
          <a:xfrm>
            <a:off x="220132" y="1018694"/>
            <a:ext cx="11637965" cy="434521"/>
          </a:xfrm>
        </p:spPr>
        <p:txBody>
          <a:bodyPr/>
          <a:lstStyle/>
          <a:p>
            <a:r>
              <a:rPr lang="en-US" b="1" dirty="0"/>
              <a:t>Header</a:t>
            </a:r>
            <a:endParaRPr lang="ru-RU" b="1" dirty="0"/>
          </a:p>
        </p:txBody>
      </p:sp>
      <p:sp>
        <p:nvSpPr>
          <p:cNvPr id="35" name="Текст 34"/>
          <p:cNvSpPr>
            <a:spLocks noGrp="1"/>
          </p:cNvSpPr>
          <p:nvPr>
            <p:ph type="body" sz="quarter" idx="10" hasCustomPrompt="1"/>
          </p:nvPr>
        </p:nvSpPr>
        <p:spPr>
          <a:xfrm>
            <a:off x="220663" y="1600200"/>
            <a:ext cx="11647487" cy="4554538"/>
          </a:xfrm>
        </p:spPr>
        <p:txBody>
          <a:bodyPr/>
          <a:lstStyle>
            <a:lvl1pPr>
              <a:defRPr/>
            </a:lvl1pPr>
          </a:lstStyle>
          <a:p>
            <a:pPr lvl="0"/>
            <a:r>
              <a:rPr lang="en-US" dirty="0"/>
              <a:t>Text sample</a:t>
            </a:r>
            <a:endParaRPr lang="ru-RU" dirty="0"/>
          </a:p>
        </p:txBody>
      </p:sp>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129458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55681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367" y="1045625"/>
            <a:ext cx="11637965" cy="338666"/>
          </a:xfrm>
          <a:prstGeom prst="rect">
            <a:avLst/>
          </a:prstGeom>
        </p:spPr>
        <p:txBody>
          <a:bodyPr vert="horz" lIns="91440" tIns="45720" rIns="91440" bIns="45720" rtlCol="0" anchor="ctr">
            <a:normAutofit/>
          </a:bodyPr>
          <a:lstStyle/>
          <a:p>
            <a:r>
              <a:rPr lang="en-US" dirty="0"/>
              <a:t>Header</a:t>
            </a:r>
            <a:endParaRPr lang="ru-RU" dirty="0"/>
          </a:p>
        </p:txBody>
      </p:sp>
      <p:sp>
        <p:nvSpPr>
          <p:cNvPr id="3" name="Текст 2"/>
          <p:cNvSpPr>
            <a:spLocks noGrp="1"/>
          </p:cNvSpPr>
          <p:nvPr>
            <p:ph type="body" idx="1"/>
          </p:nvPr>
        </p:nvSpPr>
        <p:spPr>
          <a:xfrm>
            <a:off x="215366" y="1588559"/>
            <a:ext cx="11637965" cy="4351338"/>
          </a:xfrm>
          <a:prstGeom prst="rect">
            <a:avLst/>
          </a:prstGeom>
        </p:spPr>
        <p:txBody>
          <a:bodyPr vert="horz" lIns="91440" tIns="45720" rIns="91440" bIns="45720" rtlCol="0">
            <a:normAutofit/>
          </a:bodyPr>
          <a:lstStyle/>
          <a:p>
            <a:pPr lvl="0"/>
            <a:r>
              <a:rPr lang="en-US" dirty="0"/>
              <a:t>Text</a:t>
            </a:r>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3F43C-CDD1-470C-89CF-8EC159B38D1C}" type="slidenum">
              <a:rPr lang="ru-RU" smtClean="0"/>
              <a:t>‹#›</a:t>
            </a:fld>
            <a:endParaRPr lang="ru-RU"/>
          </a:p>
        </p:txBody>
      </p:sp>
    </p:spTree>
    <p:extLst>
      <p:ext uri="{BB962C8B-B14F-4D97-AF65-F5344CB8AC3E}">
        <p14:creationId xmlns:p14="http://schemas.microsoft.com/office/powerpoint/2010/main" val="237241823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4" r:id="rId5"/>
    <p:sldLayoutId id="2147483653" r:id="rId6"/>
    <p:sldLayoutId id="2147483657" r:id="rId7"/>
    <p:sldLayoutId id="2147483655" r:id="rId8"/>
    <p:sldLayoutId id="2147483656" r:id="rId9"/>
    <p:sldLayoutId id="2147483659" r:id="rId10"/>
    <p:sldLayoutId id="2147483660" r:id="rId11"/>
    <p:sldLayoutId id="2147483661" r:id="rId12"/>
  </p:sldLayoutIdLst>
  <p:hf hdr="0" ftr="0" dt="0"/>
  <p:txStyles>
    <p:titleStyle>
      <a:lvl1pPr algn="l"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400" kern="1200" baseline="30000">
          <a:solidFill>
            <a:schemeClr val="tx1"/>
          </a:solidFill>
          <a:latin typeface="Arial" panose="020B0604020202020204" pitchFamily="34" charset="0"/>
          <a:ea typeface="+mn-ea"/>
          <a:cs typeface="Arial" panose="020B0604020202020204" pitchFamily="34" charset="0"/>
        </a:defRPr>
      </a:lvl2pPr>
      <a:lvl3pPr marL="1257277" indent="-342900"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05"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7E869E-F4F8-CE0B-56C1-BA63A871CB17}"/>
              </a:ext>
            </a:extLst>
          </p:cNvPr>
          <p:cNvSpPr txBox="1">
            <a:spLocks/>
          </p:cNvSpPr>
          <p:nvPr/>
        </p:nvSpPr>
        <p:spPr>
          <a:xfrm>
            <a:off x="1524000" y="4220022"/>
            <a:ext cx="9144000" cy="750188"/>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800" dirty="0">
                <a:solidFill>
                  <a:schemeClr val="bg1"/>
                </a:solidFill>
                <a:latin typeface="Myriad Pro bold"/>
              </a:rPr>
              <a:t>Heat recovery units. Reneo range.</a:t>
            </a:r>
            <a:endParaRPr lang="ru-RU" sz="3800" dirty="0">
              <a:solidFill>
                <a:schemeClr val="bg1"/>
              </a:solidFill>
              <a:latin typeface="Myriad Pro bold"/>
            </a:endParaRPr>
          </a:p>
        </p:txBody>
      </p:sp>
      <p:sp>
        <p:nvSpPr>
          <p:cNvPr id="3" name="Подзаголовок 2">
            <a:extLst>
              <a:ext uri="{FF2B5EF4-FFF2-40B4-BE49-F238E27FC236}">
                <a16:creationId xmlns:a16="http://schemas.microsoft.com/office/drawing/2014/main" id="{921D78B5-5045-3FB1-11DC-771D32A13007}"/>
              </a:ext>
            </a:extLst>
          </p:cNvPr>
          <p:cNvSpPr txBox="1">
            <a:spLocks/>
          </p:cNvSpPr>
          <p:nvPr/>
        </p:nvSpPr>
        <p:spPr>
          <a:xfrm>
            <a:off x="1524000" y="5709517"/>
            <a:ext cx="9144000" cy="6429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400" kern="1200" baseline="30000">
                <a:solidFill>
                  <a:schemeClr val="tx1"/>
                </a:solidFill>
                <a:latin typeface="Arial" panose="020B0604020202020204" pitchFamily="34" charset="0"/>
                <a:ea typeface="+mn-ea"/>
                <a:cs typeface="Arial" panose="020B0604020202020204" pitchFamily="34" charset="0"/>
              </a:defRPr>
            </a:lvl2pPr>
            <a:lvl3pPr marL="1257277" indent="-342900"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05"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800">
                <a:solidFill>
                  <a:schemeClr val="bg1"/>
                </a:solidFill>
              </a:rPr>
              <a:t>20</a:t>
            </a:r>
            <a:r>
              <a:rPr lang="en-US" sz="1800">
                <a:solidFill>
                  <a:schemeClr val="bg1"/>
                </a:solidFill>
              </a:rPr>
              <a:t>23</a:t>
            </a:r>
            <a:endParaRPr lang="ru-RU" sz="1800" dirty="0">
              <a:solidFill>
                <a:schemeClr val="bg1"/>
              </a:solidFill>
            </a:endParaRPr>
          </a:p>
        </p:txBody>
      </p:sp>
      <p:pic>
        <p:nvPicPr>
          <p:cNvPr id="4" name="Рисунок 3">
            <a:extLst>
              <a:ext uri="{FF2B5EF4-FFF2-40B4-BE49-F238E27FC236}">
                <a16:creationId xmlns:a16="http://schemas.microsoft.com/office/drawing/2014/main" id="{A5A192C2-DC47-ABB7-A47A-D5AF3E91B5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393" y="1187189"/>
            <a:ext cx="1715211" cy="550582"/>
          </a:xfrm>
          <a:prstGeom prst="rect">
            <a:avLst/>
          </a:prstGeom>
        </p:spPr>
      </p:pic>
      <p:pic>
        <p:nvPicPr>
          <p:cNvPr id="5" name="Рисунок 4">
            <a:extLst>
              <a:ext uri="{FF2B5EF4-FFF2-40B4-BE49-F238E27FC236}">
                <a16:creationId xmlns:a16="http://schemas.microsoft.com/office/drawing/2014/main" id="{9CEC28FD-96BB-0C67-CB34-AD2FC6284D79}"/>
              </a:ext>
            </a:extLst>
          </p:cNvPr>
          <p:cNvPicPr>
            <a:picLocks noChangeAspect="1"/>
          </p:cNvPicPr>
          <p:nvPr/>
        </p:nvPicPr>
        <p:blipFill>
          <a:blip r:embed="rId3"/>
          <a:stretch>
            <a:fillRect/>
          </a:stretch>
        </p:blipFill>
        <p:spPr>
          <a:xfrm>
            <a:off x="4486621" y="1902078"/>
            <a:ext cx="3218757" cy="735996"/>
          </a:xfrm>
          <a:prstGeom prst="rect">
            <a:avLst/>
          </a:prstGeom>
        </p:spPr>
      </p:pic>
    </p:spTree>
    <p:extLst>
      <p:ext uri="{BB962C8B-B14F-4D97-AF65-F5344CB8AC3E}">
        <p14:creationId xmlns:p14="http://schemas.microsoft.com/office/powerpoint/2010/main" val="3532795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F70B922A-9F41-4AF0-B825-A6463F03BD5C}"/>
              </a:ext>
            </a:extLst>
          </p:cNvPr>
          <p:cNvPicPr>
            <a:picLocks noChangeAspect="1"/>
          </p:cNvPicPr>
          <p:nvPr/>
        </p:nvPicPr>
        <p:blipFill>
          <a:blip r:embed="rId3"/>
          <a:stretch>
            <a:fillRect/>
          </a:stretch>
        </p:blipFill>
        <p:spPr>
          <a:xfrm>
            <a:off x="0" y="10121"/>
            <a:ext cx="12192000" cy="6847879"/>
          </a:xfrm>
          <a:prstGeom prst="rect">
            <a:avLst/>
          </a:prstGeom>
        </p:spPr>
      </p:pic>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1128859"/>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Advanced Control System.</a:t>
            </a:r>
            <a:endParaRPr lang="ru-RU" altLang="ru-RU" sz="2800" b="1" dirty="0">
              <a:solidFill>
                <a:srgbClr val="004699"/>
              </a:solidFill>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D12E50D9-4DDD-453C-BB69-B3DEFBF9D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spTree>
    <p:extLst>
      <p:ext uri="{BB962C8B-B14F-4D97-AF65-F5344CB8AC3E}">
        <p14:creationId xmlns:p14="http://schemas.microsoft.com/office/powerpoint/2010/main" val="655845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Control Interfaces.</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10" name="Группа 9">
            <a:extLst>
              <a:ext uri="{FF2B5EF4-FFF2-40B4-BE49-F238E27FC236}">
                <a16:creationId xmlns:a16="http://schemas.microsoft.com/office/drawing/2014/main" id="{0F5DEDD7-2DA6-4CA3-8CB9-AE237DD56183}"/>
              </a:ext>
            </a:extLst>
          </p:cNvPr>
          <p:cNvGrpSpPr/>
          <p:nvPr/>
        </p:nvGrpSpPr>
        <p:grpSpPr>
          <a:xfrm>
            <a:off x="4301252" y="2714896"/>
            <a:ext cx="3589495" cy="3170869"/>
            <a:chOff x="3944523" y="2561900"/>
            <a:chExt cx="3589495" cy="3170869"/>
          </a:xfrm>
        </p:grpSpPr>
        <p:pic>
          <p:nvPicPr>
            <p:cNvPr id="12" name="Рисунок 3">
              <a:extLst>
                <a:ext uri="{FF2B5EF4-FFF2-40B4-BE49-F238E27FC236}">
                  <a16:creationId xmlns:a16="http://schemas.microsoft.com/office/drawing/2014/main" id="{3107BC60-A12B-4261-AD37-73E1A24970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6780" y="2561900"/>
              <a:ext cx="2693360" cy="269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
              <a:extLst>
                <a:ext uri="{FF2B5EF4-FFF2-40B4-BE49-F238E27FC236}">
                  <a16:creationId xmlns:a16="http://schemas.microsoft.com/office/drawing/2014/main" id="{D53C8D05-B6C5-4511-9604-5399F0E81957}"/>
                </a:ext>
              </a:extLst>
            </p:cNvPr>
            <p:cNvSpPr txBox="1">
              <a:spLocks noChangeArrowheads="1"/>
            </p:cNvSpPr>
            <p:nvPr/>
          </p:nvSpPr>
          <p:spPr bwMode="auto">
            <a:xfrm>
              <a:off x="3944523" y="5332659"/>
              <a:ext cx="3589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Glass panels </a:t>
              </a:r>
              <a:r>
                <a:rPr lang="en-US" altLang="en-US" sz="2000" b="1" dirty="0">
                  <a:latin typeface="Arial" panose="020B0604020202020204" pitchFamily="34" charset="0"/>
                  <a:cs typeface="Arial" panose="020B0604020202020204" pitchFamily="34" charset="0"/>
                </a:rPr>
                <a:t>S22 / S22 Wifi</a:t>
              </a:r>
            </a:p>
          </p:txBody>
        </p:sp>
      </p:grpSp>
      <p:grpSp>
        <p:nvGrpSpPr>
          <p:cNvPr id="19" name="Группа 18">
            <a:extLst>
              <a:ext uri="{FF2B5EF4-FFF2-40B4-BE49-F238E27FC236}">
                <a16:creationId xmlns:a16="http://schemas.microsoft.com/office/drawing/2014/main" id="{CAB29CAF-803D-4304-B9D4-DB419A3D7433}"/>
              </a:ext>
            </a:extLst>
          </p:cNvPr>
          <p:cNvGrpSpPr/>
          <p:nvPr/>
        </p:nvGrpSpPr>
        <p:grpSpPr>
          <a:xfrm>
            <a:off x="8597714" y="2584001"/>
            <a:ext cx="2953276" cy="3301764"/>
            <a:chOff x="7747000" y="2780979"/>
            <a:chExt cx="2953276" cy="3301764"/>
          </a:xfrm>
        </p:grpSpPr>
        <p:pic>
          <p:nvPicPr>
            <p:cNvPr id="20" name="Рисунок 5">
              <a:extLst>
                <a:ext uri="{FF2B5EF4-FFF2-40B4-BE49-F238E27FC236}">
                  <a16:creationId xmlns:a16="http://schemas.microsoft.com/office/drawing/2014/main" id="{429E50F4-2D78-4946-BDC1-8B2324FC2D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2780979"/>
              <a:ext cx="2953276" cy="295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7">
              <a:extLst>
                <a:ext uri="{FF2B5EF4-FFF2-40B4-BE49-F238E27FC236}">
                  <a16:creationId xmlns:a16="http://schemas.microsoft.com/office/drawing/2014/main" id="{E820DC8E-BFCD-41F1-9F2D-E7EBAAB6182D}"/>
                </a:ext>
              </a:extLst>
            </p:cNvPr>
            <p:cNvSpPr txBox="1">
              <a:spLocks noChangeArrowheads="1"/>
            </p:cNvSpPr>
            <p:nvPr/>
          </p:nvSpPr>
          <p:spPr bwMode="auto">
            <a:xfrm>
              <a:off x="7987053" y="5682633"/>
              <a:ext cx="24731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Sensor display </a:t>
              </a:r>
              <a:r>
                <a:rPr lang="en-US" altLang="en-US" sz="2000" b="1" dirty="0">
                  <a:latin typeface="Arial" panose="020B0604020202020204" pitchFamily="34" charset="0"/>
                  <a:cs typeface="Arial" panose="020B0604020202020204" pitchFamily="34" charset="0"/>
                </a:rPr>
                <a:t>S25</a:t>
              </a:r>
            </a:p>
          </p:txBody>
        </p:sp>
      </p:grpSp>
      <p:grpSp>
        <p:nvGrpSpPr>
          <p:cNvPr id="22" name="Группа 21">
            <a:extLst>
              <a:ext uri="{FF2B5EF4-FFF2-40B4-BE49-F238E27FC236}">
                <a16:creationId xmlns:a16="http://schemas.microsoft.com/office/drawing/2014/main" id="{9A581ECA-11AC-4588-BA0B-E51499812A62}"/>
              </a:ext>
            </a:extLst>
          </p:cNvPr>
          <p:cNvGrpSpPr/>
          <p:nvPr/>
        </p:nvGrpSpPr>
        <p:grpSpPr>
          <a:xfrm>
            <a:off x="718217" y="2007961"/>
            <a:ext cx="2876067" cy="3877804"/>
            <a:chOff x="422519" y="2204939"/>
            <a:chExt cx="2876067" cy="3877804"/>
          </a:xfrm>
        </p:grpSpPr>
        <p:pic>
          <p:nvPicPr>
            <p:cNvPr id="23" name="Рисунок 22">
              <a:extLst>
                <a:ext uri="{FF2B5EF4-FFF2-40B4-BE49-F238E27FC236}">
                  <a16:creationId xmlns:a16="http://schemas.microsoft.com/office/drawing/2014/main" id="{FC83151B-EF1A-48D6-B302-CB20BF8683E5}"/>
                </a:ext>
              </a:extLst>
            </p:cNvPr>
            <p:cNvPicPr>
              <a:picLocks noChangeAspect="1"/>
            </p:cNvPicPr>
            <p:nvPr/>
          </p:nvPicPr>
          <p:blipFill rotWithShape="1">
            <a:blip r:embed="rId5">
              <a:extLst>
                <a:ext uri="{28A0092B-C50C-407E-A947-70E740481C1C}">
                  <a14:useLocalDpi xmlns:a14="http://schemas.microsoft.com/office/drawing/2010/main" val="0"/>
                </a:ext>
              </a:extLst>
            </a:blip>
            <a:srcRect r="5087"/>
            <a:stretch/>
          </p:blipFill>
          <p:spPr>
            <a:xfrm>
              <a:off x="936708" y="2204939"/>
              <a:ext cx="2045306" cy="3400293"/>
            </a:xfrm>
            <a:prstGeom prst="rect">
              <a:avLst/>
            </a:prstGeom>
          </p:spPr>
        </p:pic>
        <p:sp>
          <p:nvSpPr>
            <p:cNvPr id="24" name="TextBox 17">
              <a:extLst>
                <a:ext uri="{FF2B5EF4-FFF2-40B4-BE49-F238E27FC236}">
                  <a16:creationId xmlns:a16="http://schemas.microsoft.com/office/drawing/2014/main" id="{EFBDF743-688D-41AA-8908-1C80602B8147}"/>
                </a:ext>
              </a:extLst>
            </p:cNvPr>
            <p:cNvSpPr txBox="1">
              <a:spLocks noChangeArrowheads="1"/>
            </p:cNvSpPr>
            <p:nvPr/>
          </p:nvSpPr>
          <p:spPr bwMode="auto">
            <a:xfrm>
              <a:off x="422519" y="5682633"/>
              <a:ext cx="28760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Smartphone application</a:t>
              </a:r>
              <a:endParaRPr lang="en-US" alt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93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Air quality control.</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13" name="Группа 12">
            <a:extLst>
              <a:ext uri="{FF2B5EF4-FFF2-40B4-BE49-F238E27FC236}">
                <a16:creationId xmlns:a16="http://schemas.microsoft.com/office/drawing/2014/main" id="{AC16FAC3-99D8-44EE-924C-EC96CEA3DEFA}"/>
              </a:ext>
            </a:extLst>
          </p:cNvPr>
          <p:cNvGrpSpPr/>
          <p:nvPr/>
        </p:nvGrpSpPr>
        <p:grpSpPr>
          <a:xfrm>
            <a:off x="514679" y="2229088"/>
            <a:ext cx="2927115" cy="3248965"/>
            <a:chOff x="536322" y="1859043"/>
            <a:chExt cx="3410036" cy="3829991"/>
          </a:xfrm>
        </p:grpSpPr>
        <p:pic>
          <p:nvPicPr>
            <p:cNvPr id="14" name="Рисунок 13">
              <a:extLst>
                <a:ext uri="{FF2B5EF4-FFF2-40B4-BE49-F238E27FC236}">
                  <a16:creationId xmlns:a16="http://schemas.microsoft.com/office/drawing/2014/main" id="{9112C154-CC2C-4C05-AE37-BB5606C1BE30}"/>
                </a:ext>
              </a:extLst>
            </p:cNvPr>
            <p:cNvPicPr>
              <a:picLocks noChangeAspect="1"/>
            </p:cNvPicPr>
            <p:nvPr/>
          </p:nvPicPr>
          <p:blipFill>
            <a:blip r:embed="rId3"/>
            <a:stretch>
              <a:fillRect/>
            </a:stretch>
          </p:blipFill>
          <p:spPr>
            <a:xfrm>
              <a:off x="536322" y="1859043"/>
              <a:ext cx="3410036" cy="3829991"/>
            </a:xfrm>
            <a:prstGeom prst="rect">
              <a:avLst/>
            </a:prstGeom>
          </p:spPr>
        </p:pic>
        <p:pic>
          <p:nvPicPr>
            <p:cNvPr id="15" name="Рисунок 14">
              <a:extLst>
                <a:ext uri="{FF2B5EF4-FFF2-40B4-BE49-F238E27FC236}">
                  <a16:creationId xmlns:a16="http://schemas.microsoft.com/office/drawing/2014/main" id="{602C42DA-7AF8-4E6F-99F7-0F6B3443E384}"/>
                </a:ext>
              </a:extLst>
            </p:cNvPr>
            <p:cNvPicPr>
              <a:picLocks noChangeAspect="1"/>
            </p:cNvPicPr>
            <p:nvPr/>
          </p:nvPicPr>
          <p:blipFill rotWithShape="1">
            <a:blip r:embed="rId3"/>
            <a:srcRect l="56589" t="79328"/>
            <a:stretch/>
          </p:blipFill>
          <p:spPr>
            <a:xfrm>
              <a:off x="2456734" y="3040060"/>
              <a:ext cx="1372334" cy="733979"/>
            </a:xfrm>
            <a:prstGeom prst="rect">
              <a:avLst/>
            </a:prstGeom>
          </p:spPr>
        </p:pic>
      </p:grpSp>
      <p:grpSp>
        <p:nvGrpSpPr>
          <p:cNvPr id="16" name="Группа 15">
            <a:extLst>
              <a:ext uri="{FF2B5EF4-FFF2-40B4-BE49-F238E27FC236}">
                <a16:creationId xmlns:a16="http://schemas.microsoft.com/office/drawing/2014/main" id="{E61E5758-4BC3-44AC-943D-3B59DF605325}"/>
              </a:ext>
            </a:extLst>
          </p:cNvPr>
          <p:cNvGrpSpPr/>
          <p:nvPr/>
        </p:nvGrpSpPr>
        <p:grpSpPr>
          <a:xfrm>
            <a:off x="4383138" y="3126528"/>
            <a:ext cx="1624225" cy="2370352"/>
            <a:chOff x="6096000" y="882145"/>
            <a:chExt cx="2300767" cy="3343969"/>
          </a:xfrm>
        </p:grpSpPr>
        <p:pic>
          <p:nvPicPr>
            <p:cNvPr id="18" name="Рисунок 17">
              <a:extLst>
                <a:ext uri="{FF2B5EF4-FFF2-40B4-BE49-F238E27FC236}">
                  <a16:creationId xmlns:a16="http://schemas.microsoft.com/office/drawing/2014/main" id="{17CF3B41-75A1-44F5-A7B1-51C22FAF9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882145"/>
              <a:ext cx="2176423" cy="2176423"/>
            </a:xfrm>
            <a:prstGeom prst="rect">
              <a:avLst/>
            </a:prstGeom>
          </p:spPr>
        </p:pic>
        <p:sp>
          <p:nvSpPr>
            <p:cNvPr id="25" name="TextBox 17">
              <a:extLst>
                <a:ext uri="{FF2B5EF4-FFF2-40B4-BE49-F238E27FC236}">
                  <a16:creationId xmlns:a16="http://schemas.microsoft.com/office/drawing/2014/main" id="{BAA2CD47-FC3E-4C8A-B136-9C34F60EF3BF}"/>
                </a:ext>
              </a:extLst>
            </p:cNvPr>
            <p:cNvSpPr txBox="1">
              <a:spLocks noChangeArrowheads="1"/>
            </p:cNvSpPr>
            <p:nvPr/>
          </p:nvSpPr>
          <p:spPr bwMode="auto">
            <a:xfrm>
              <a:off x="6220343" y="3227465"/>
              <a:ext cx="2176424" cy="99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Humidistat </a:t>
              </a:r>
              <a:r>
                <a:rPr lang="en-US" altLang="en-US" sz="2000" b="1" dirty="0">
                  <a:latin typeface="Arial" panose="020B0604020202020204" pitchFamily="34" charset="0"/>
                  <a:cs typeface="Arial" panose="020B0604020202020204" pitchFamily="34" charset="0"/>
                </a:rPr>
                <a:t>HR-S</a:t>
              </a:r>
              <a:r>
                <a:rPr lang="en-US" altLang="en-US" sz="2000" dirty="0">
                  <a:latin typeface="Arial" panose="020B0604020202020204" pitchFamily="34" charset="0"/>
                  <a:cs typeface="Arial" panose="020B0604020202020204" pitchFamily="34" charset="0"/>
                </a:rPr>
                <a:t> </a:t>
              </a:r>
            </a:p>
          </p:txBody>
        </p:sp>
      </p:grpSp>
      <p:grpSp>
        <p:nvGrpSpPr>
          <p:cNvPr id="26" name="Группа 25">
            <a:extLst>
              <a:ext uri="{FF2B5EF4-FFF2-40B4-BE49-F238E27FC236}">
                <a16:creationId xmlns:a16="http://schemas.microsoft.com/office/drawing/2014/main" id="{2051805D-112A-4494-ABD4-7C53DA7A099D}"/>
              </a:ext>
            </a:extLst>
          </p:cNvPr>
          <p:cNvGrpSpPr/>
          <p:nvPr/>
        </p:nvGrpSpPr>
        <p:grpSpPr>
          <a:xfrm>
            <a:off x="10094360" y="3035864"/>
            <a:ext cx="1810355" cy="2628774"/>
            <a:chOff x="6071971" y="3630534"/>
            <a:chExt cx="2473168" cy="3325265"/>
          </a:xfrm>
        </p:grpSpPr>
        <p:pic>
          <p:nvPicPr>
            <p:cNvPr id="27" name="Рисунок 5">
              <a:extLst>
                <a:ext uri="{FF2B5EF4-FFF2-40B4-BE49-F238E27FC236}">
                  <a16:creationId xmlns:a16="http://schemas.microsoft.com/office/drawing/2014/main" id="{0C71A2C9-1F8A-4EF1-82B7-27D14C3837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30534"/>
              <a:ext cx="2176423" cy="217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7">
              <a:extLst>
                <a:ext uri="{FF2B5EF4-FFF2-40B4-BE49-F238E27FC236}">
                  <a16:creationId xmlns:a16="http://schemas.microsoft.com/office/drawing/2014/main" id="{4C9AC106-4D41-401F-8FCA-021A07985147}"/>
                </a:ext>
              </a:extLst>
            </p:cNvPr>
            <p:cNvSpPr txBox="1">
              <a:spLocks noChangeArrowheads="1"/>
            </p:cNvSpPr>
            <p:nvPr/>
          </p:nvSpPr>
          <p:spPr bwMode="auto">
            <a:xfrm>
              <a:off x="6071971" y="5671037"/>
              <a:ext cx="2473168" cy="12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Temperature sensor in </a:t>
              </a:r>
              <a:r>
                <a:rPr lang="en-US" altLang="en-US" sz="2000" b="1" dirty="0">
                  <a:latin typeface="Arial" panose="020B0604020202020204" pitchFamily="34" charset="0"/>
                  <a:cs typeface="Arial" panose="020B0604020202020204" pitchFamily="34" charset="0"/>
                </a:rPr>
                <a:t>S25</a:t>
              </a:r>
              <a:r>
                <a:rPr lang="en-US" altLang="en-US" sz="2000" dirty="0">
                  <a:latin typeface="Arial" panose="020B0604020202020204" pitchFamily="34" charset="0"/>
                  <a:cs typeface="Arial" panose="020B0604020202020204" pitchFamily="34" charset="0"/>
                </a:rPr>
                <a:t> panel</a:t>
              </a:r>
            </a:p>
          </p:txBody>
        </p:sp>
      </p:grpSp>
      <p:grpSp>
        <p:nvGrpSpPr>
          <p:cNvPr id="30" name="Группа 29">
            <a:extLst>
              <a:ext uri="{FF2B5EF4-FFF2-40B4-BE49-F238E27FC236}">
                <a16:creationId xmlns:a16="http://schemas.microsoft.com/office/drawing/2014/main" id="{406B1F01-3C7F-4AF2-B3DD-9250D56365BC}"/>
              </a:ext>
            </a:extLst>
          </p:cNvPr>
          <p:cNvGrpSpPr/>
          <p:nvPr/>
        </p:nvGrpSpPr>
        <p:grpSpPr>
          <a:xfrm>
            <a:off x="6056418" y="3135748"/>
            <a:ext cx="1873961" cy="2389179"/>
            <a:chOff x="9307740" y="3630534"/>
            <a:chExt cx="2306743" cy="3118308"/>
          </a:xfrm>
        </p:grpSpPr>
        <p:pic>
          <p:nvPicPr>
            <p:cNvPr id="31" name="Рисунок 30">
              <a:extLst>
                <a:ext uri="{FF2B5EF4-FFF2-40B4-BE49-F238E27FC236}">
                  <a16:creationId xmlns:a16="http://schemas.microsoft.com/office/drawing/2014/main" id="{AA0C1A01-0308-4D10-8A7D-2125BF2DB0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7743" y="3630534"/>
              <a:ext cx="2176423" cy="2176423"/>
            </a:xfrm>
            <a:prstGeom prst="rect">
              <a:avLst/>
            </a:prstGeom>
          </p:spPr>
        </p:pic>
        <p:sp>
          <p:nvSpPr>
            <p:cNvPr id="32" name="TextBox 17">
              <a:extLst>
                <a:ext uri="{FF2B5EF4-FFF2-40B4-BE49-F238E27FC236}">
                  <a16:creationId xmlns:a16="http://schemas.microsoft.com/office/drawing/2014/main" id="{95FDF3E4-CB22-406A-96AC-0AEF4BE3E028}"/>
                </a:ext>
              </a:extLst>
            </p:cNvPr>
            <p:cNvSpPr txBox="1">
              <a:spLocks noChangeArrowheads="1"/>
            </p:cNvSpPr>
            <p:nvPr/>
          </p:nvSpPr>
          <p:spPr bwMode="auto">
            <a:xfrm>
              <a:off x="9307740" y="5824924"/>
              <a:ext cx="2306743" cy="92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sensor </a:t>
              </a:r>
              <a:r>
                <a:rPr lang="en-US" altLang="en-US" sz="2000" b="1" dirty="0">
                  <a:latin typeface="Arial" panose="020B0604020202020204" pitchFamily="34" charset="0"/>
                  <a:cs typeface="Arial" panose="020B0604020202020204" pitchFamily="34" charset="0"/>
                </a:rPr>
                <a:t>CD-1</a:t>
              </a:r>
              <a:r>
                <a:rPr lang="en-US" altLang="en-US" sz="2000" dirty="0">
                  <a:latin typeface="Arial" panose="020B0604020202020204" pitchFamily="34" charset="0"/>
                  <a:cs typeface="Arial" panose="020B0604020202020204" pitchFamily="34" charset="0"/>
                </a:rPr>
                <a:t> </a:t>
              </a:r>
            </a:p>
          </p:txBody>
        </p:sp>
      </p:grpSp>
      <p:grpSp>
        <p:nvGrpSpPr>
          <p:cNvPr id="33" name="Группа 32">
            <a:extLst>
              <a:ext uri="{FF2B5EF4-FFF2-40B4-BE49-F238E27FC236}">
                <a16:creationId xmlns:a16="http://schemas.microsoft.com/office/drawing/2014/main" id="{40952FE2-AA1A-4A00-A476-543EF7795246}"/>
              </a:ext>
            </a:extLst>
          </p:cNvPr>
          <p:cNvGrpSpPr/>
          <p:nvPr/>
        </p:nvGrpSpPr>
        <p:grpSpPr>
          <a:xfrm>
            <a:off x="8026473" y="3130767"/>
            <a:ext cx="1699463" cy="2448467"/>
            <a:chOff x="9307742" y="882145"/>
            <a:chExt cx="2176423" cy="3270354"/>
          </a:xfrm>
        </p:grpSpPr>
        <p:pic>
          <p:nvPicPr>
            <p:cNvPr id="34" name="Рисунок 33">
              <a:extLst>
                <a:ext uri="{FF2B5EF4-FFF2-40B4-BE49-F238E27FC236}">
                  <a16:creationId xmlns:a16="http://schemas.microsoft.com/office/drawing/2014/main" id="{A19E1FE8-F0C0-41A5-AA4A-77E421779D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7742" y="882145"/>
              <a:ext cx="2176423" cy="2176423"/>
            </a:xfrm>
            <a:prstGeom prst="rect">
              <a:avLst/>
            </a:prstGeom>
          </p:spPr>
        </p:pic>
        <p:sp>
          <p:nvSpPr>
            <p:cNvPr id="35" name="TextBox 17">
              <a:extLst>
                <a:ext uri="{FF2B5EF4-FFF2-40B4-BE49-F238E27FC236}">
                  <a16:creationId xmlns:a16="http://schemas.microsoft.com/office/drawing/2014/main" id="{93F6A56A-BC24-4552-AD0D-59A529A6A207}"/>
                </a:ext>
              </a:extLst>
            </p:cNvPr>
            <p:cNvSpPr txBox="1">
              <a:spLocks noChangeArrowheads="1"/>
            </p:cNvSpPr>
            <p:nvPr/>
          </p:nvSpPr>
          <p:spPr bwMode="auto">
            <a:xfrm>
              <a:off x="9530845" y="3206994"/>
              <a:ext cx="1730218" cy="94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b="1" dirty="0">
                  <a:latin typeface="Arial" panose="020B0604020202020204" pitchFamily="34" charset="0"/>
                  <a:cs typeface="Arial" panose="020B0604020202020204" pitchFamily="34" charset="0"/>
                </a:rPr>
                <a:t>VOC</a:t>
              </a:r>
              <a:r>
                <a:rPr lang="en-US" altLang="en-US" sz="2000" dirty="0">
                  <a:latin typeface="Arial" panose="020B0604020202020204" pitchFamily="34" charset="0"/>
                  <a:cs typeface="Arial" panose="020B0604020202020204" pitchFamily="34" charset="0"/>
                </a:rPr>
                <a:t> sensor </a:t>
              </a:r>
            </a:p>
          </p:txBody>
        </p:sp>
      </p:grpSp>
    </p:spTree>
    <p:extLst>
      <p:ext uri="{BB962C8B-B14F-4D97-AF65-F5344CB8AC3E}">
        <p14:creationId xmlns:p14="http://schemas.microsoft.com/office/powerpoint/2010/main" val="11889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Connections and utility.</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A807DA9-695A-45D0-908F-B0BC02DD41ED}"/>
              </a:ext>
            </a:extLst>
          </p:cNvPr>
          <p:cNvSpPr txBox="1"/>
          <p:nvPr/>
        </p:nvSpPr>
        <p:spPr>
          <a:xfrm>
            <a:off x="336024" y="2301750"/>
            <a:ext cx="6425723" cy="2805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Internet connection via </a:t>
            </a:r>
            <a:r>
              <a:rPr lang="en-US" sz="2000" b="1" dirty="0">
                <a:latin typeface="Arial" panose="020B0604020202020204" pitchFamily="34" charset="0"/>
                <a:cs typeface="Arial" panose="020B0604020202020204" pitchFamily="34" charset="0"/>
              </a:rPr>
              <a:t>LAN</a:t>
            </a:r>
            <a:r>
              <a:rPr lang="en-US" sz="2000" dirty="0">
                <a:latin typeface="Arial" panose="020B0604020202020204" pitchFamily="34" charset="0"/>
                <a:cs typeface="Arial" panose="020B0604020202020204" pitchFamily="34" charset="0"/>
              </a:rPr>
              <a:t> or </a:t>
            </a:r>
            <a:r>
              <a:rPr lang="en-US" sz="2000" b="1" dirty="0">
                <a:latin typeface="Arial" panose="020B0604020202020204" pitchFamily="34" charset="0"/>
                <a:cs typeface="Arial" panose="020B0604020202020204" pitchFamily="34" charset="0"/>
              </a:rPr>
              <a:t>Wi-Fi</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BMS connection via RS-485, Wi-Fi or LAN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Communication protocol – ModBus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Reheater, pre-heater and cooler connection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Condensing unit connection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Connection to </a:t>
            </a:r>
            <a:r>
              <a:rPr lang="en-US" sz="2000" b="1" dirty="0">
                <a:latin typeface="Arial" panose="020B0604020202020204" pitchFamily="34" charset="0"/>
                <a:cs typeface="Arial" panose="020B0604020202020204" pitchFamily="34" charset="0"/>
              </a:rPr>
              <a:t>Blauberg Cloud Server</a:t>
            </a:r>
          </a:p>
        </p:txBody>
      </p:sp>
      <p:pic>
        <p:nvPicPr>
          <p:cNvPr id="20" name="Рисунок 19">
            <a:extLst>
              <a:ext uri="{FF2B5EF4-FFF2-40B4-BE49-F238E27FC236}">
                <a16:creationId xmlns:a16="http://schemas.microsoft.com/office/drawing/2014/main" id="{3B999F63-EB00-4001-BBD1-AAE0D2B4A717}"/>
              </a:ext>
            </a:extLst>
          </p:cNvPr>
          <p:cNvPicPr>
            <a:picLocks noChangeAspect="1"/>
          </p:cNvPicPr>
          <p:nvPr/>
        </p:nvPicPr>
        <p:blipFill rotWithShape="1">
          <a:blip r:embed="rId3">
            <a:extLst>
              <a:ext uri="{28A0092B-C50C-407E-A947-70E740481C1C}">
                <a14:useLocalDpi xmlns:a14="http://schemas.microsoft.com/office/drawing/2010/main" val="0"/>
              </a:ext>
            </a:extLst>
          </a:blip>
          <a:srcRect l="41370" r="5479" b="67017"/>
          <a:stretch/>
        </p:blipFill>
        <p:spPr>
          <a:xfrm>
            <a:off x="6409251" y="3763218"/>
            <a:ext cx="2359050" cy="1463936"/>
          </a:xfrm>
          <a:prstGeom prst="rect">
            <a:avLst/>
          </a:prstGeom>
        </p:spPr>
      </p:pic>
      <p:pic>
        <p:nvPicPr>
          <p:cNvPr id="21" name="Рисунок 20">
            <a:extLst>
              <a:ext uri="{FF2B5EF4-FFF2-40B4-BE49-F238E27FC236}">
                <a16:creationId xmlns:a16="http://schemas.microsoft.com/office/drawing/2014/main" id="{6A5EA6C1-1A78-41FF-A64A-35B2DA19775A}"/>
              </a:ext>
            </a:extLst>
          </p:cNvPr>
          <p:cNvPicPr>
            <a:picLocks noChangeAspect="1"/>
          </p:cNvPicPr>
          <p:nvPr/>
        </p:nvPicPr>
        <p:blipFill rotWithShape="1">
          <a:blip r:embed="rId4">
            <a:extLst>
              <a:ext uri="{28A0092B-C50C-407E-A947-70E740481C1C}">
                <a14:useLocalDpi xmlns:a14="http://schemas.microsoft.com/office/drawing/2010/main" val="0"/>
              </a:ext>
            </a:extLst>
          </a:blip>
          <a:srcRect l="31065" t="10411" r="35078" b="68578"/>
          <a:stretch/>
        </p:blipFill>
        <p:spPr>
          <a:xfrm>
            <a:off x="8981897" y="2154250"/>
            <a:ext cx="2359050" cy="1463936"/>
          </a:xfrm>
          <a:prstGeom prst="rect">
            <a:avLst/>
          </a:prstGeom>
        </p:spPr>
      </p:pic>
      <p:pic>
        <p:nvPicPr>
          <p:cNvPr id="22" name="Рисунок 21">
            <a:extLst>
              <a:ext uri="{FF2B5EF4-FFF2-40B4-BE49-F238E27FC236}">
                <a16:creationId xmlns:a16="http://schemas.microsoft.com/office/drawing/2014/main" id="{01AE0092-E8EE-4C49-B3E1-82BA9640119A}"/>
              </a:ext>
            </a:extLst>
          </p:cNvPr>
          <p:cNvPicPr>
            <a:picLocks noChangeAspect="1"/>
          </p:cNvPicPr>
          <p:nvPr/>
        </p:nvPicPr>
        <p:blipFill rotWithShape="1">
          <a:blip r:embed="rId5">
            <a:extLst>
              <a:ext uri="{28A0092B-C50C-407E-A947-70E740481C1C}">
                <a14:useLocalDpi xmlns:a14="http://schemas.microsoft.com/office/drawing/2010/main" val="0"/>
              </a:ext>
            </a:extLst>
          </a:blip>
          <a:srcRect l="33217" r="31288" b="77973"/>
          <a:stretch/>
        </p:blipFill>
        <p:spPr>
          <a:xfrm>
            <a:off x="6409251" y="2154250"/>
            <a:ext cx="2359050" cy="1463936"/>
          </a:xfrm>
          <a:prstGeom prst="rect">
            <a:avLst/>
          </a:prstGeom>
        </p:spPr>
      </p:pic>
      <p:sp>
        <p:nvSpPr>
          <p:cNvPr id="23" name="TextBox 22">
            <a:extLst>
              <a:ext uri="{FF2B5EF4-FFF2-40B4-BE49-F238E27FC236}">
                <a16:creationId xmlns:a16="http://schemas.microsoft.com/office/drawing/2014/main" id="{451567CF-AA28-4314-B92E-14884612A59F}"/>
              </a:ext>
            </a:extLst>
          </p:cNvPr>
          <p:cNvSpPr txBox="1"/>
          <p:nvPr/>
        </p:nvSpPr>
        <p:spPr>
          <a:xfrm>
            <a:off x="8981897" y="4097617"/>
            <a:ext cx="2702654" cy="1200329"/>
          </a:xfrm>
          <a:prstGeom prst="rect">
            <a:avLst/>
          </a:prstGeom>
          <a:noFill/>
        </p:spPr>
        <p:txBody>
          <a:bodyPr wrap="square" rtlCol="0">
            <a:spAutoFit/>
          </a:bodyPr>
          <a:lstStyle/>
          <a:p>
            <a:r>
              <a:rPr lang="en-US" b="1" dirty="0">
                <a:solidFill>
                  <a:srgbClr val="004699"/>
                </a:solidFill>
                <a:latin typeface="Arial" panose="020B0604020202020204" pitchFamily="34" charset="0"/>
                <a:cs typeface="Arial" panose="020B0604020202020204" pitchFamily="34" charset="0"/>
              </a:rPr>
              <a:t>All connections are pre-installed, no additional connectors are needed.</a:t>
            </a:r>
            <a:endParaRPr lang="ru-UA"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xEl>
                                              <p:pRg st="0" end="0"/>
                                            </p:txEl>
                                          </p:spTgt>
                                        </p:tgtEl>
                                      </p:cBhvr>
                                    </p:animEffect>
                                    <p:animScale>
                                      <p:cBhvr>
                                        <p:cTn id="7" dur="250" autoRev="1" fill="hold"/>
                                        <p:tgtEl>
                                          <p:spTgt spid="19">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9">
                                            <p:txEl>
                                              <p:pRg st="1" end="1"/>
                                            </p:txEl>
                                          </p:spTgt>
                                        </p:tgtEl>
                                      </p:cBhvr>
                                    </p:animEffect>
                                    <p:animScale>
                                      <p:cBhvr>
                                        <p:cTn id="12" dur="250" autoRev="1" fill="hold"/>
                                        <p:tgtEl>
                                          <p:spTgt spid="19">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xEl>
                                              <p:pRg st="2" end="2"/>
                                            </p:txEl>
                                          </p:spTgt>
                                        </p:tgtEl>
                                      </p:cBhvr>
                                    </p:animEffect>
                                    <p:animScale>
                                      <p:cBhvr>
                                        <p:cTn id="17" dur="250" autoRev="1" fill="hold"/>
                                        <p:tgtEl>
                                          <p:spTgt spid="19">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9">
                                            <p:txEl>
                                              <p:pRg st="3" end="3"/>
                                            </p:txEl>
                                          </p:spTgt>
                                        </p:tgtEl>
                                      </p:cBhvr>
                                    </p:animEffect>
                                    <p:animScale>
                                      <p:cBhvr>
                                        <p:cTn id="22" dur="250" autoRev="1" fill="hold"/>
                                        <p:tgtEl>
                                          <p:spTgt spid="19">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9">
                                            <p:txEl>
                                              <p:pRg st="4" end="4"/>
                                            </p:txEl>
                                          </p:spTgt>
                                        </p:tgtEl>
                                      </p:cBhvr>
                                    </p:animEffect>
                                    <p:animScale>
                                      <p:cBhvr>
                                        <p:cTn id="27" dur="250" autoRev="1" fill="hold"/>
                                        <p:tgtEl>
                                          <p:spTgt spid="19">
                                            <p:txEl>
                                              <p:pRg st="4" end="4"/>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9">
                                            <p:txEl>
                                              <p:pRg st="5" end="5"/>
                                            </p:txEl>
                                          </p:spTgt>
                                        </p:tgtEl>
                                      </p:cBhvr>
                                    </p:animEffect>
                                    <p:animScale>
                                      <p:cBhvr>
                                        <p:cTn id="32" dur="250" autoRev="1" fill="hold"/>
                                        <p:tgtEl>
                                          <p:spTgt spid="19">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pic>
        <p:nvPicPr>
          <p:cNvPr id="3" name="Рисунок 2">
            <a:extLst>
              <a:ext uri="{FF2B5EF4-FFF2-40B4-BE49-F238E27FC236}">
                <a16:creationId xmlns:a16="http://schemas.microsoft.com/office/drawing/2014/main" id="{7C3B3D5E-FFA9-5C9A-8604-2D5C05D16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480" y="1276811"/>
            <a:ext cx="3393261" cy="4691916"/>
          </a:xfrm>
          <a:prstGeom prst="rect">
            <a:avLst/>
          </a:prstGeom>
        </p:spPr>
      </p:pic>
      <p:pic>
        <p:nvPicPr>
          <p:cNvPr id="4" name="Рисунок 3">
            <a:extLst>
              <a:ext uri="{FF2B5EF4-FFF2-40B4-BE49-F238E27FC236}">
                <a16:creationId xmlns:a16="http://schemas.microsoft.com/office/drawing/2014/main" id="{28AFA7DE-BABC-8414-6B29-7A33848ECF6D}"/>
              </a:ext>
            </a:extLst>
          </p:cNvPr>
          <p:cNvPicPr>
            <a:picLocks noChangeAspect="1"/>
          </p:cNvPicPr>
          <p:nvPr/>
        </p:nvPicPr>
        <p:blipFill>
          <a:blip r:embed="rId4"/>
          <a:stretch>
            <a:fillRect/>
          </a:stretch>
        </p:blipFill>
        <p:spPr>
          <a:xfrm>
            <a:off x="6905345" y="2424112"/>
            <a:ext cx="3686175" cy="2009775"/>
          </a:xfrm>
          <a:prstGeom prst="rect">
            <a:avLst/>
          </a:prstGeom>
        </p:spPr>
      </p:pic>
    </p:spTree>
    <p:extLst>
      <p:ext uri="{BB962C8B-B14F-4D97-AF65-F5344CB8AC3E}">
        <p14:creationId xmlns:p14="http://schemas.microsoft.com/office/powerpoint/2010/main" val="804980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0" y="36144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Range of application</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15</a:t>
            </a:fld>
            <a:endParaRPr lang="ru-RU"/>
          </a:p>
        </p:txBody>
      </p:sp>
      <p:sp>
        <p:nvSpPr>
          <p:cNvPr id="19"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1788682" y="4491497"/>
            <a:ext cx="204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sz="2800" dirty="0">
                <a:solidFill>
                  <a:srgbClr val="004899"/>
                </a:solidFill>
              </a:rPr>
              <a:t>Apartments</a:t>
            </a:r>
          </a:p>
        </p:txBody>
      </p:sp>
      <p:pic>
        <p:nvPicPr>
          <p:cNvPr id="23" name="Рисунок 22">
            <a:extLst>
              <a:ext uri="{FF2B5EF4-FFF2-40B4-BE49-F238E27FC236}">
                <a16:creationId xmlns:a16="http://schemas.microsoft.com/office/drawing/2014/main" id="{B101B1F3-F734-679F-083D-AEEEFBC31393}"/>
              </a:ext>
            </a:extLst>
          </p:cNvPr>
          <p:cNvPicPr>
            <a:picLocks noChangeAspect="1"/>
          </p:cNvPicPr>
          <p:nvPr/>
        </p:nvPicPr>
        <p:blipFill>
          <a:blip r:embed="rId4"/>
          <a:stretch>
            <a:fillRect/>
          </a:stretch>
        </p:blipFill>
        <p:spPr>
          <a:xfrm>
            <a:off x="1005848" y="1646079"/>
            <a:ext cx="3611274" cy="2480375"/>
          </a:xfrm>
          <a:prstGeom prst="rect">
            <a:avLst/>
          </a:prstGeom>
        </p:spPr>
      </p:pic>
      <p:pic>
        <p:nvPicPr>
          <p:cNvPr id="3" name="Рисунок 2"/>
          <p:cNvPicPr>
            <a:picLocks noChangeAspect="1"/>
          </p:cNvPicPr>
          <p:nvPr/>
        </p:nvPicPr>
        <p:blipFill>
          <a:blip r:embed="rId5"/>
          <a:stretch>
            <a:fillRect/>
          </a:stretch>
        </p:blipFill>
        <p:spPr>
          <a:xfrm>
            <a:off x="5435430" y="835065"/>
            <a:ext cx="6350339" cy="5536411"/>
          </a:xfrm>
          <a:prstGeom prst="rect">
            <a:avLst/>
          </a:prstGeom>
        </p:spPr>
      </p:pic>
    </p:spTree>
    <p:extLst>
      <p:ext uri="{BB962C8B-B14F-4D97-AF65-F5344CB8AC3E}">
        <p14:creationId xmlns:p14="http://schemas.microsoft.com/office/powerpoint/2010/main" val="87487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0" y="36144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Range of application</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16</a:t>
            </a:fld>
            <a:endParaRPr lang="ru-RU"/>
          </a:p>
        </p:txBody>
      </p:sp>
      <p:sp>
        <p:nvSpPr>
          <p:cNvPr id="19"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1098569" y="4953992"/>
            <a:ext cx="204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sz="2800" dirty="0">
                <a:solidFill>
                  <a:srgbClr val="004899"/>
                </a:solidFill>
              </a:rPr>
              <a:t>Apartments</a:t>
            </a:r>
          </a:p>
        </p:txBody>
      </p:sp>
      <p:sp>
        <p:nvSpPr>
          <p:cNvPr id="20" name="TextBox 5">
            <a:extLst>
              <a:ext uri="{FF2B5EF4-FFF2-40B4-BE49-F238E27FC236}">
                <a16:creationId xmlns:a16="http://schemas.microsoft.com/office/drawing/2014/main" id="{F8FA55DE-11C6-690A-A16D-B27E56D1C300}"/>
              </a:ext>
            </a:extLst>
          </p:cNvPr>
          <p:cNvSpPr txBox="1">
            <a:spLocks noChangeArrowheads="1"/>
          </p:cNvSpPr>
          <p:nvPr/>
        </p:nvSpPr>
        <p:spPr bwMode="auto">
          <a:xfrm>
            <a:off x="9360929" y="4930542"/>
            <a:ext cx="1992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ru-UA" sz="2800" dirty="0">
                <a:solidFill>
                  <a:srgbClr val="004899"/>
                </a:solidFill>
              </a:rPr>
              <a:t>Cottages</a:t>
            </a:r>
            <a:endParaRPr lang="ru-RU" altLang="ru-UA" sz="2800" dirty="0">
              <a:solidFill>
                <a:srgbClr val="004899"/>
              </a:solidFill>
            </a:endParaRPr>
          </a:p>
        </p:txBody>
      </p:sp>
      <p:pic>
        <p:nvPicPr>
          <p:cNvPr id="23" name="Рисунок 22">
            <a:extLst>
              <a:ext uri="{FF2B5EF4-FFF2-40B4-BE49-F238E27FC236}">
                <a16:creationId xmlns:a16="http://schemas.microsoft.com/office/drawing/2014/main" id="{B101B1F3-F734-679F-083D-AEEEFBC31393}"/>
              </a:ext>
            </a:extLst>
          </p:cNvPr>
          <p:cNvPicPr>
            <a:picLocks noChangeAspect="1"/>
          </p:cNvPicPr>
          <p:nvPr/>
        </p:nvPicPr>
        <p:blipFill>
          <a:blip r:embed="rId4"/>
          <a:stretch>
            <a:fillRect/>
          </a:stretch>
        </p:blipFill>
        <p:spPr>
          <a:xfrm>
            <a:off x="315735" y="2146867"/>
            <a:ext cx="3611274" cy="2480375"/>
          </a:xfrm>
          <a:prstGeom prst="rect">
            <a:avLst/>
          </a:prstGeom>
        </p:spPr>
      </p:pic>
      <p:pic>
        <p:nvPicPr>
          <p:cNvPr id="24" name="Рисунок 23">
            <a:extLst>
              <a:ext uri="{FF2B5EF4-FFF2-40B4-BE49-F238E27FC236}">
                <a16:creationId xmlns:a16="http://schemas.microsoft.com/office/drawing/2014/main" id="{0CAA5A95-3EF3-5FCA-0F90-3A3EC24F15DB}"/>
              </a:ext>
            </a:extLst>
          </p:cNvPr>
          <p:cNvPicPr>
            <a:picLocks noChangeAspect="1"/>
          </p:cNvPicPr>
          <p:nvPr/>
        </p:nvPicPr>
        <p:blipFill>
          <a:blip r:embed="rId5"/>
          <a:stretch>
            <a:fillRect/>
          </a:stretch>
        </p:blipFill>
        <p:spPr>
          <a:xfrm>
            <a:off x="4370140" y="2146867"/>
            <a:ext cx="3611274" cy="2480375"/>
          </a:xfrm>
          <a:prstGeom prst="rect">
            <a:avLst/>
          </a:prstGeom>
        </p:spPr>
      </p:pic>
      <p:pic>
        <p:nvPicPr>
          <p:cNvPr id="25" name="Рисунок 24">
            <a:extLst>
              <a:ext uri="{FF2B5EF4-FFF2-40B4-BE49-F238E27FC236}">
                <a16:creationId xmlns:a16="http://schemas.microsoft.com/office/drawing/2014/main" id="{CFAD389F-369D-50AA-0776-9841D096EF13}"/>
              </a:ext>
            </a:extLst>
          </p:cNvPr>
          <p:cNvPicPr>
            <a:picLocks noChangeAspect="1"/>
          </p:cNvPicPr>
          <p:nvPr/>
        </p:nvPicPr>
        <p:blipFill>
          <a:blip r:embed="rId6"/>
          <a:stretch>
            <a:fillRect/>
          </a:stretch>
        </p:blipFill>
        <p:spPr>
          <a:xfrm>
            <a:off x="8424545" y="2146867"/>
            <a:ext cx="3611275" cy="2480375"/>
          </a:xfrm>
          <a:prstGeom prst="rect">
            <a:avLst/>
          </a:prstGeom>
        </p:spPr>
      </p:pic>
      <p:sp>
        <p:nvSpPr>
          <p:cNvPr id="26"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5102428" y="4738548"/>
            <a:ext cx="23002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US" sz="2800" dirty="0">
                <a:solidFill>
                  <a:srgbClr val="004899"/>
                </a:solidFill>
              </a:rPr>
              <a:t>Single-family houses</a:t>
            </a:r>
          </a:p>
        </p:txBody>
      </p:sp>
    </p:spTree>
    <p:extLst>
      <p:ext uri="{BB962C8B-B14F-4D97-AF65-F5344CB8AC3E}">
        <p14:creationId xmlns:p14="http://schemas.microsoft.com/office/powerpoint/2010/main" val="4268251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1424117" y="5850384"/>
            <a:ext cx="9144000" cy="655192"/>
          </a:xfrm>
        </p:spPr>
        <p:txBody>
          <a:bodyPr>
            <a:normAutofit/>
          </a:bodyPr>
          <a:lstStyle/>
          <a:p>
            <a:pPr algn="ctr"/>
            <a:r>
              <a:rPr lang="en-US" sz="1051" dirty="0">
                <a:solidFill>
                  <a:schemeClr val="bg1"/>
                </a:solidFill>
              </a:rPr>
              <a:t>blauberg-group.com</a:t>
            </a:r>
            <a:endParaRPr lang="ru-RU" sz="1051" dirty="0">
              <a:solidFill>
                <a:schemeClr val="bg1"/>
              </a:solidFill>
            </a:endParaRPr>
          </a:p>
          <a:p>
            <a:pPr algn="ctr">
              <a:spcBef>
                <a:spcPts val="1800"/>
              </a:spcBef>
            </a:pPr>
            <a:r>
              <a:rPr lang="ru-RU" sz="1051" dirty="0">
                <a:solidFill>
                  <a:schemeClr val="bg1"/>
                </a:solidFill>
              </a:rPr>
              <a:t>2022</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475" y="5107389"/>
            <a:ext cx="1457284" cy="467788"/>
          </a:xfrm>
          <a:prstGeom prst="rect">
            <a:avLst/>
          </a:prstGeom>
        </p:spPr>
      </p:pic>
      <p:pic>
        <p:nvPicPr>
          <p:cNvPr id="2" name="Рисунок 1">
            <a:extLst>
              <a:ext uri="{FF2B5EF4-FFF2-40B4-BE49-F238E27FC236}">
                <a16:creationId xmlns:a16="http://schemas.microsoft.com/office/drawing/2014/main" id="{C96E5476-5EC5-7CC7-4D68-38805FAC6BB7}"/>
              </a:ext>
            </a:extLst>
          </p:cNvPr>
          <p:cNvPicPr>
            <a:picLocks noChangeAspect="1"/>
          </p:cNvPicPr>
          <p:nvPr/>
        </p:nvPicPr>
        <p:blipFill>
          <a:blip r:embed="rId4"/>
          <a:stretch>
            <a:fillRect/>
          </a:stretch>
        </p:blipFill>
        <p:spPr>
          <a:xfrm>
            <a:off x="4486621" y="1282823"/>
            <a:ext cx="3218757" cy="735996"/>
          </a:xfrm>
          <a:prstGeom prst="rect">
            <a:avLst/>
          </a:prstGeom>
        </p:spPr>
      </p:pic>
    </p:spTree>
    <p:extLst>
      <p:ext uri="{BB962C8B-B14F-4D97-AF65-F5344CB8AC3E}">
        <p14:creationId xmlns:p14="http://schemas.microsoft.com/office/powerpoint/2010/main" val="1666629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S 350</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21628"/>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2</a:t>
            </a:fld>
            <a:endParaRPr lang="ru-RU"/>
          </a:p>
        </p:txBody>
      </p:sp>
      <p:sp>
        <p:nvSpPr>
          <p:cNvPr id="9" name="TextBox 8">
            <a:extLst>
              <a:ext uri="{FF2B5EF4-FFF2-40B4-BE49-F238E27FC236}">
                <a16:creationId xmlns:a16="http://schemas.microsoft.com/office/drawing/2014/main" id="{851760A1-F5FE-515E-839F-44C3D2533F2D}"/>
              </a:ext>
            </a:extLst>
          </p:cNvPr>
          <p:cNvSpPr txBox="1"/>
          <p:nvPr/>
        </p:nvSpPr>
        <p:spPr>
          <a:xfrm>
            <a:off x="442913" y="2228341"/>
            <a:ext cx="6022000" cy="3631763"/>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solidFill>
                  <a:srgbClr val="004899"/>
                </a:solidFill>
              </a:rPr>
              <a:t>Max Air Flow – </a:t>
            </a:r>
            <a:r>
              <a:rPr lang="en-US" sz="2000" b="1" dirty="0">
                <a:solidFill>
                  <a:srgbClr val="004899"/>
                </a:solidFill>
              </a:rPr>
              <a:t>410 m3/h</a:t>
            </a:r>
          </a:p>
          <a:p>
            <a:pPr marL="342900" indent="-342900">
              <a:spcBef>
                <a:spcPts val="600"/>
              </a:spcBef>
              <a:spcAft>
                <a:spcPts val="600"/>
              </a:spcAft>
              <a:buFont typeface="Arial" panose="020B0604020202020204" pitchFamily="34" charset="0"/>
              <a:buChar char="•"/>
            </a:pPr>
            <a:r>
              <a:rPr lang="en-US" sz="2000" dirty="0">
                <a:solidFill>
                  <a:srgbClr val="004899"/>
                </a:solidFill>
              </a:rPr>
              <a:t>Sound pressure level, 3m (ref. point) – </a:t>
            </a:r>
            <a:r>
              <a:rPr lang="en-US" sz="2000" b="1" dirty="0" smtClean="0">
                <a:solidFill>
                  <a:srgbClr val="004899"/>
                </a:solidFill>
              </a:rPr>
              <a:t>2</a:t>
            </a:r>
            <a:r>
              <a:rPr lang="uk-UA" sz="2000" b="1" dirty="0" smtClean="0">
                <a:solidFill>
                  <a:srgbClr val="004899"/>
                </a:solidFill>
              </a:rPr>
              <a:t>6</a:t>
            </a:r>
            <a:r>
              <a:rPr lang="en-US" sz="2000" b="1" dirty="0" smtClean="0">
                <a:solidFill>
                  <a:srgbClr val="004899"/>
                </a:solidFill>
              </a:rPr>
              <a:t> </a:t>
            </a:r>
            <a:r>
              <a:rPr lang="en-US" sz="2000" b="1" dirty="0">
                <a:solidFill>
                  <a:srgbClr val="004899"/>
                </a:solidFill>
              </a:rPr>
              <a:t>dB(A)</a:t>
            </a:r>
          </a:p>
          <a:p>
            <a:pPr marL="342900" indent="-342900">
              <a:spcBef>
                <a:spcPts val="600"/>
              </a:spcBef>
              <a:spcAft>
                <a:spcPts val="600"/>
              </a:spcAft>
              <a:buFont typeface="Arial" panose="020B0604020202020204" pitchFamily="34" charset="0"/>
              <a:buChar char="•"/>
            </a:pPr>
            <a:r>
              <a:rPr lang="en-US" sz="2000" dirty="0">
                <a:solidFill>
                  <a:srgbClr val="004899"/>
                </a:solidFill>
              </a:rPr>
              <a:t>Max. power – </a:t>
            </a:r>
            <a:r>
              <a:rPr lang="en-US" sz="2000" b="1" dirty="0" smtClean="0">
                <a:solidFill>
                  <a:srgbClr val="004899"/>
                </a:solidFill>
              </a:rPr>
              <a:t>21</a:t>
            </a:r>
            <a:r>
              <a:rPr lang="uk-UA" sz="2000" b="1" dirty="0" smtClean="0">
                <a:solidFill>
                  <a:srgbClr val="004899"/>
                </a:solidFill>
              </a:rPr>
              <a:t>3</a:t>
            </a:r>
            <a:r>
              <a:rPr lang="en-US" sz="2000" b="1" dirty="0" smtClean="0">
                <a:solidFill>
                  <a:srgbClr val="004899"/>
                </a:solidFill>
              </a:rPr>
              <a:t> </a:t>
            </a:r>
            <a:r>
              <a:rPr lang="en-US" sz="2000" b="1" dirty="0">
                <a:solidFill>
                  <a:srgbClr val="004899"/>
                </a:solidFill>
              </a:rPr>
              <a:t>W</a:t>
            </a:r>
          </a:p>
          <a:p>
            <a:pPr marL="342900" indent="-342900">
              <a:spcBef>
                <a:spcPts val="600"/>
              </a:spcBef>
              <a:spcAft>
                <a:spcPts val="600"/>
              </a:spcAft>
              <a:buFont typeface="Arial" panose="020B0604020202020204" pitchFamily="34" charset="0"/>
              <a:buChar char="•"/>
            </a:pPr>
            <a:r>
              <a:rPr lang="en-US" sz="2000" dirty="0">
                <a:solidFill>
                  <a:schemeClr val="accent5">
                    <a:lumMod val="75000"/>
                  </a:schemeClr>
                </a:solidFill>
              </a:rPr>
              <a:t>SPI (ref. point) – </a:t>
            </a:r>
            <a:r>
              <a:rPr lang="ru-RU" sz="2000" b="1" dirty="0" smtClean="0">
                <a:solidFill>
                  <a:schemeClr val="accent5">
                    <a:lumMod val="75000"/>
                  </a:schemeClr>
                </a:solidFill>
              </a:rPr>
              <a:t>0,26 </a:t>
            </a:r>
            <a:r>
              <a:rPr lang="en-US" sz="2000" b="1" dirty="0">
                <a:solidFill>
                  <a:schemeClr val="accent5">
                    <a:lumMod val="75000"/>
                  </a:schemeClr>
                </a:solidFill>
              </a:rPr>
              <a:t>W/(m3/h)</a:t>
            </a:r>
            <a:endParaRPr lang="uk-UA" sz="2000" b="1" dirty="0">
              <a:solidFill>
                <a:schemeClr val="accent5">
                  <a:lumMod val="75000"/>
                </a:schemeClr>
              </a:solidFill>
            </a:endParaRPr>
          </a:p>
          <a:p>
            <a:pPr marL="342900" indent="-342900">
              <a:spcBef>
                <a:spcPts val="600"/>
              </a:spcBef>
              <a:spcAft>
                <a:spcPts val="600"/>
              </a:spcAft>
              <a:buFont typeface="Arial" panose="020B0604020202020204" pitchFamily="34" charset="0"/>
              <a:buChar char="•"/>
            </a:pPr>
            <a:r>
              <a:rPr lang="en-US" sz="2000" dirty="0">
                <a:solidFill>
                  <a:srgbClr val="004899"/>
                </a:solidFill>
              </a:rPr>
              <a:t>Version with in-built electric pre-heater available</a:t>
            </a:r>
            <a:endParaRPr lang="en-US" sz="2000" b="1" dirty="0">
              <a:solidFill>
                <a:srgbClr val="004899"/>
              </a:solidFill>
            </a:endParaRPr>
          </a:p>
          <a:p>
            <a:pPr marL="342900" indent="-342900">
              <a:spcBef>
                <a:spcPts val="600"/>
              </a:spcBef>
              <a:spcAft>
                <a:spcPts val="600"/>
              </a:spcAft>
              <a:buFont typeface="Arial" panose="020B0604020202020204" pitchFamily="34" charset="0"/>
              <a:buChar char="•"/>
            </a:pPr>
            <a:r>
              <a:rPr lang="en-US" sz="2000" dirty="0">
                <a:solidFill>
                  <a:srgbClr val="004899"/>
                </a:solidFill>
              </a:rPr>
              <a:t>Recovery efficiency up to </a:t>
            </a:r>
            <a:r>
              <a:rPr lang="en-US" sz="2000" b="1" dirty="0">
                <a:solidFill>
                  <a:srgbClr val="004899"/>
                </a:solidFill>
              </a:rPr>
              <a:t>92 %</a:t>
            </a:r>
          </a:p>
          <a:p>
            <a:pPr marL="342900" indent="-342900">
              <a:spcBef>
                <a:spcPts val="600"/>
              </a:spcBef>
              <a:spcAft>
                <a:spcPts val="600"/>
              </a:spcAft>
              <a:buFont typeface="Arial" panose="020B0604020202020204" pitchFamily="34" charset="0"/>
              <a:buChar char="•"/>
            </a:pPr>
            <a:r>
              <a:rPr lang="en-US" sz="2000" dirty="0">
                <a:solidFill>
                  <a:srgbClr val="004899"/>
                </a:solidFill>
              </a:rPr>
              <a:t>Enthalpy modification available (S 350-E units)</a:t>
            </a:r>
          </a:p>
          <a:p>
            <a:pPr marL="342900" indent="-342900">
              <a:spcBef>
                <a:spcPts val="600"/>
              </a:spcBef>
              <a:spcAft>
                <a:spcPts val="600"/>
              </a:spcAft>
              <a:buFont typeface="Arial" panose="020B0604020202020204" pitchFamily="34" charset="0"/>
              <a:buChar char="•"/>
            </a:pPr>
            <a:r>
              <a:rPr lang="en-US" sz="2000" dirty="0">
                <a:solidFill>
                  <a:srgbClr val="004899"/>
                </a:solidFill>
              </a:rPr>
              <a:t>S14</a:t>
            </a:r>
            <a:r>
              <a:rPr lang="uk-UA" sz="2000" dirty="0">
                <a:solidFill>
                  <a:srgbClr val="004899"/>
                </a:solidFill>
              </a:rPr>
              <a:t> </a:t>
            </a:r>
            <a:r>
              <a:rPr lang="en-US" sz="2000" dirty="0">
                <a:solidFill>
                  <a:srgbClr val="004899"/>
                </a:solidFill>
              </a:rPr>
              <a:t>/</a:t>
            </a:r>
            <a:r>
              <a:rPr lang="uk-UA" sz="2000" dirty="0">
                <a:solidFill>
                  <a:srgbClr val="004899"/>
                </a:solidFill>
              </a:rPr>
              <a:t> </a:t>
            </a:r>
            <a:r>
              <a:rPr lang="en-US" sz="2000" dirty="0">
                <a:solidFill>
                  <a:srgbClr val="004899"/>
                </a:solidFill>
              </a:rPr>
              <a:t>S21 Control system</a:t>
            </a:r>
          </a:p>
        </p:txBody>
      </p:sp>
      <p:pic>
        <p:nvPicPr>
          <p:cNvPr id="14" name="Рисунок 13"/>
          <p:cNvPicPr>
            <a:picLocks noChangeAspect="1"/>
          </p:cNvPicPr>
          <p:nvPr/>
        </p:nvPicPr>
        <p:blipFill>
          <a:blip r:embed="rId4"/>
          <a:stretch>
            <a:fillRect/>
          </a:stretch>
        </p:blipFill>
        <p:spPr>
          <a:xfrm>
            <a:off x="6880746" y="778728"/>
            <a:ext cx="4755381" cy="5128605"/>
          </a:xfrm>
          <a:prstGeom prst="rect">
            <a:avLst/>
          </a:prstGeom>
        </p:spPr>
      </p:pic>
    </p:spTree>
    <p:extLst>
      <p:ext uri="{BB962C8B-B14F-4D97-AF65-F5344CB8AC3E}">
        <p14:creationId xmlns:p14="http://schemas.microsoft.com/office/powerpoint/2010/main" val="1619056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D0C5-39DC-7BE9-CC35-C6768A984283}"/>
            </a:ext>
          </a:extLst>
        </p:cNvPr>
        <p:cNvGrpSpPr/>
        <p:nvPr/>
      </p:nvGrpSpPr>
      <p:grpSpPr>
        <a:xfrm>
          <a:off x="0" y="0"/>
          <a:ext cx="0" cy="0"/>
          <a:chOff x="0" y="0"/>
          <a:chExt cx="0" cy="0"/>
        </a:xfrm>
      </p:grpSpPr>
      <p:sp>
        <p:nvSpPr>
          <p:cNvPr id="28" name="TextBox 5">
            <a:extLst>
              <a:ext uri="{FF2B5EF4-FFF2-40B4-BE49-F238E27FC236}">
                <a16:creationId xmlns:a16="http://schemas.microsoft.com/office/drawing/2014/main" id="{9BE2C053-839E-B907-8B8A-DE9EFF8A047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Reneo S 351</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a:extLst>
              <a:ext uri="{FF2B5EF4-FFF2-40B4-BE49-F238E27FC236}">
                <a16:creationId xmlns:a16="http://schemas.microsoft.com/office/drawing/2014/main" id="{3D49C092-5D7F-17FA-0CD6-E538F5C3D0A6}"/>
              </a:ext>
            </a:extLst>
          </p:cNvPr>
          <p:cNvGrpSpPr/>
          <p:nvPr/>
        </p:nvGrpSpPr>
        <p:grpSpPr>
          <a:xfrm>
            <a:off x="0" y="321628"/>
            <a:ext cx="12192000" cy="6496559"/>
            <a:chOff x="0" y="361441"/>
            <a:chExt cx="12192000" cy="6496559"/>
          </a:xfrm>
        </p:grpSpPr>
        <p:pic>
          <p:nvPicPr>
            <p:cNvPr id="10" name="Рисунок 9">
              <a:extLst>
                <a:ext uri="{FF2B5EF4-FFF2-40B4-BE49-F238E27FC236}">
                  <a16:creationId xmlns:a16="http://schemas.microsoft.com/office/drawing/2014/main" id="{8804E2EA-9EF7-EDE2-25B2-55B31E3D0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a:extLst>
                <a:ext uri="{FF2B5EF4-FFF2-40B4-BE49-F238E27FC236}">
                  <a16:creationId xmlns:a16="http://schemas.microsoft.com/office/drawing/2014/main" id="{4E3E95F9-0A9B-D789-EB48-D65ABE46C930}"/>
                </a:ext>
              </a:extLst>
            </p:cNvPr>
            <p:cNvGrpSpPr/>
            <p:nvPr/>
          </p:nvGrpSpPr>
          <p:grpSpPr>
            <a:xfrm>
              <a:off x="0" y="6426200"/>
              <a:ext cx="12192000" cy="431800"/>
              <a:chOff x="0" y="6426200"/>
              <a:chExt cx="12192000" cy="431800"/>
            </a:xfrm>
          </p:grpSpPr>
          <p:sp>
            <p:nvSpPr>
              <p:cNvPr id="12" name="Прямоугольник 11">
                <a:extLst>
                  <a:ext uri="{FF2B5EF4-FFF2-40B4-BE49-F238E27FC236}">
                    <a16:creationId xmlns:a16="http://schemas.microsoft.com/office/drawing/2014/main" id="{ED995697-80CA-EC26-EDA2-8B58B78AA711}"/>
                  </a:ext>
                </a:extLst>
              </p:cNvPr>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59FD90FD-ACF1-3F58-C06B-07138A5D6063}"/>
                  </a:ext>
                </a:extLst>
              </p:cNvPr>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CF058098-C1C9-E919-50AA-99B74859F88B}"/>
              </a:ext>
            </a:extLst>
          </p:cNvPr>
          <p:cNvSpPr>
            <a:spLocks noGrp="1"/>
          </p:cNvSpPr>
          <p:nvPr>
            <p:ph type="sldNum" sz="quarter" idx="12"/>
          </p:nvPr>
        </p:nvSpPr>
        <p:spPr/>
        <p:txBody>
          <a:bodyPr/>
          <a:lstStyle/>
          <a:p>
            <a:fld id="{28FB7473-9221-4C77-A864-6C7DA4AEC535}" type="slidenum">
              <a:rPr lang="ru-RU" smtClean="0"/>
              <a:t>3</a:t>
            </a:fld>
            <a:endParaRPr lang="ru-RU"/>
          </a:p>
        </p:txBody>
      </p:sp>
      <p:sp>
        <p:nvSpPr>
          <p:cNvPr id="3" name="TextBox 2">
            <a:extLst>
              <a:ext uri="{FF2B5EF4-FFF2-40B4-BE49-F238E27FC236}">
                <a16:creationId xmlns:a16="http://schemas.microsoft.com/office/drawing/2014/main" id="{292644AC-8021-259E-F523-D5A806D97602}"/>
              </a:ext>
            </a:extLst>
          </p:cNvPr>
          <p:cNvSpPr txBox="1"/>
          <p:nvPr/>
        </p:nvSpPr>
        <p:spPr>
          <a:xfrm>
            <a:off x="372121" y="2043675"/>
            <a:ext cx="6022000" cy="707886"/>
          </a:xfrm>
          <a:prstGeom prst="rect">
            <a:avLst/>
          </a:prstGeom>
          <a:noFill/>
        </p:spPr>
        <p:txBody>
          <a:bodyPr wrap="square" rtlCol="0">
            <a:spAutoFit/>
          </a:bodyPr>
          <a:lstStyle/>
          <a:p>
            <a:pPr>
              <a:spcBef>
                <a:spcPts val="600"/>
              </a:spcBef>
              <a:spcAft>
                <a:spcPts val="600"/>
              </a:spcAft>
            </a:pPr>
            <a:r>
              <a:rPr lang="en-US" sz="2000">
                <a:solidFill>
                  <a:srgbClr val="004899"/>
                </a:solidFill>
              </a:rPr>
              <a:t>Units with flat front panel, suitable for mounting of decorative panel.</a:t>
            </a:r>
            <a:endParaRPr lang="en-US" sz="2000" dirty="0">
              <a:solidFill>
                <a:srgbClr val="004899"/>
              </a:solidFill>
            </a:endParaRPr>
          </a:p>
        </p:txBody>
      </p:sp>
      <p:pic>
        <p:nvPicPr>
          <p:cNvPr id="4" name="Рисунок 3">
            <a:extLst>
              <a:ext uri="{FF2B5EF4-FFF2-40B4-BE49-F238E27FC236}">
                <a16:creationId xmlns:a16="http://schemas.microsoft.com/office/drawing/2014/main" id="{A477BFCD-65FC-978A-6859-F71050A29ED0}"/>
              </a:ext>
            </a:extLst>
          </p:cNvPr>
          <p:cNvPicPr>
            <a:picLocks noChangeAspect="1"/>
          </p:cNvPicPr>
          <p:nvPr/>
        </p:nvPicPr>
        <p:blipFill>
          <a:blip r:embed="rId4"/>
          <a:stretch>
            <a:fillRect/>
          </a:stretch>
        </p:blipFill>
        <p:spPr>
          <a:xfrm>
            <a:off x="7085066" y="880790"/>
            <a:ext cx="4352684" cy="5096420"/>
          </a:xfrm>
          <a:prstGeom prst="rect">
            <a:avLst/>
          </a:prstGeom>
        </p:spPr>
      </p:pic>
      <p:pic>
        <p:nvPicPr>
          <p:cNvPr id="5" name="Рисунок 4">
            <a:extLst>
              <a:ext uri="{FF2B5EF4-FFF2-40B4-BE49-F238E27FC236}">
                <a16:creationId xmlns:a16="http://schemas.microsoft.com/office/drawing/2014/main" id="{BCE24A61-791A-36FB-1761-D36B812D852A}"/>
              </a:ext>
            </a:extLst>
          </p:cNvPr>
          <p:cNvPicPr>
            <a:picLocks noChangeAspect="1"/>
          </p:cNvPicPr>
          <p:nvPr/>
        </p:nvPicPr>
        <p:blipFill>
          <a:blip r:embed="rId5"/>
          <a:stretch>
            <a:fillRect/>
          </a:stretch>
        </p:blipFill>
        <p:spPr>
          <a:xfrm>
            <a:off x="2077267" y="3000948"/>
            <a:ext cx="2611708" cy="2922536"/>
          </a:xfrm>
          <a:prstGeom prst="rect">
            <a:avLst/>
          </a:prstGeom>
        </p:spPr>
      </p:pic>
    </p:spTree>
    <p:extLst>
      <p:ext uri="{BB962C8B-B14F-4D97-AF65-F5344CB8AC3E}">
        <p14:creationId xmlns:p14="http://schemas.microsoft.com/office/powerpoint/2010/main" val="516408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423F7-6619-411E-CD08-F57EEB4FDABE}"/>
            </a:ext>
          </a:extLst>
        </p:cNvPr>
        <p:cNvGrpSpPr/>
        <p:nvPr/>
      </p:nvGrpSpPr>
      <p:grpSpPr>
        <a:xfrm>
          <a:off x="0" y="0"/>
          <a:ext cx="0" cy="0"/>
          <a:chOff x="0" y="0"/>
          <a:chExt cx="0" cy="0"/>
        </a:xfrm>
      </p:grpSpPr>
      <p:sp>
        <p:nvSpPr>
          <p:cNvPr id="28" name="TextBox 5">
            <a:extLst>
              <a:ext uri="{FF2B5EF4-FFF2-40B4-BE49-F238E27FC236}">
                <a16:creationId xmlns:a16="http://schemas.microsoft.com/office/drawing/2014/main" id="{399B13B1-917A-F0D1-774A-5A6CC030A892}"/>
              </a:ext>
            </a:extLst>
          </p:cNvPr>
          <p:cNvSpPr txBox="1">
            <a:spLocks noChangeArrowheads="1"/>
          </p:cNvSpPr>
          <p:nvPr/>
        </p:nvSpPr>
        <p:spPr bwMode="auto">
          <a:xfrm>
            <a:off x="372121" y="1243829"/>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EP-Reneo S 351</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a:extLst>
              <a:ext uri="{FF2B5EF4-FFF2-40B4-BE49-F238E27FC236}">
                <a16:creationId xmlns:a16="http://schemas.microsoft.com/office/drawing/2014/main" id="{6CB2E71B-8B51-53A8-C628-C476216D2082}"/>
              </a:ext>
            </a:extLst>
          </p:cNvPr>
          <p:cNvGrpSpPr/>
          <p:nvPr/>
        </p:nvGrpSpPr>
        <p:grpSpPr>
          <a:xfrm>
            <a:off x="0" y="321628"/>
            <a:ext cx="12192000" cy="6496559"/>
            <a:chOff x="0" y="361441"/>
            <a:chExt cx="12192000" cy="6496559"/>
          </a:xfrm>
        </p:grpSpPr>
        <p:pic>
          <p:nvPicPr>
            <p:cNvPr id="10" name="Рисунок 9">
              <a:extLst>
                <a:ext uri="{FF2B5EF4-FFF2-40B4-BE49-F238E27FC236}">
                  <a16:creationId xmlns:a16="http://schemas.microsoft.com/office/drawing/2014/main" id="{957872AA-A9CE-25A2-DC7C-10854F0940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a:extLst>
                <a:ext uri="{FF2B5EF4-FFF2-40B4-BE49-F238E27FC236}">
                  <a16:creationId xmlns:a16="http://schemas.microsoft.com/office/drawing/2014/main" id="{E7B9AE2B-92F7-704E-AD61-4B9D8191198F}"/>
                </a:ext>
              </a:extLst>
            </p:cNvPr>
            <p:cNvGrpSpPr/>
            <p:nvPr/>
          </p:nvGrpSpPr>
          <p:grpSpPr>
            <a:xfrm>
              <a:off x="0" y="6426200"/>
              <a:ext cx="12192000" cy="431800"/>
              <a:chOff x="0" y="6426200"/>
              <a:chExt cx="12192000" cy="431800"/>
            </a:xfrm>
          </p:grpSpPr>
          <p:sp>
            <p:nvSpPr>
              <p:cNvPr id="12" name="Прямоугольник 11">
                <a:extLst>
                  <a:ext uri="{FF2B5EF4-FFF2-40B4-BE49-F238E27FC236}">
                    <a16:creationId xmlns:a16="http://schemas.microsoft.com/office/drawing/2014/main" id="{AC921F95-3D49-4E06-BE57-369921D1B4A4}"/>
                  </a:ext>
                </a:extLst>
              </p:cNvPr>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a:extLst>
                  <a:ext uri="{FF2B5EF4-FFF2-40B4-BE49-F238E27FC236}">
                    <a16:creationId xmlns:a16="http://schemas.microsoft.com/office/drawing/2014/main" id="{DEAF4CE2-2BFE-1EA0-C46A-139F7FFB8ACF}"/>
                  </a:ext>
                </a:extLst>
              </p:cNvPr>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DC99C7F9-DCE6-C807-53B9-4E1C32027A3F}"/>
              </a:ext>
            </a:extLst>
          </p:cNvPr>
          <p:cNvSpPr>
            <a:spLocks noGrp="1"/>
          </p:cNvSpPr>
          <p:nvPr>
            <p:ph type="sldNum" sz="quarter" idx="12"/>
          </p:nvPr>
        </p:nvSpPr>
        <p:spPr/>
        <p:txBody>
          <a:bodyPr/>
          <a:lstStyle/>
          <a:p>
            <a:fld id="{28FB7473-9221-4C77-A864-6C7DA4AEC535}" type="slidenum">
              <a:rPr lang="ru-RU" smtClean="0"/>
              <a:t>4</a:t>
            </a:fld>
            <a:endParaRPr lang="ru-RU"/>
          </a:p>
        </p:txBody>
      </p:sp>
      <p:sp>
        <p:nvSpPr>
          <p:cNvPr id="3" name="TextBox 2">
            <a:extLst>
              <a:ext uri="{FF2B5EF4-FFF2-40B4-BE49-F238E27FC236}">
                <a16:creationId xmlns:a16="http://schemas.microsoft.com/office/drawing/2014/main" id="{9753A896-788A-9977-43EA-7727130644F8}"/>
              </a:ext>
            </a:extLst>
          </p:cNvPr>
          <p:cNvSpPr txBox="1"/>
          <p:nvPr/>
        </p:nvSpPr>
        <p:spPr>
          <a:xfrm>
            <a:off x="372121" y="3368832"/>
            <a:ext cx="4331091" cy="707886"/>
          </a:xfrm>
          <a:prstGeom prst="rect">
            <a:avLst/>
          </a:prstGeom>
          <a:noFill/>
        </p:spPr>
        <p:txBody>
          <a:bodyPr wrap="square" rtlCol="0">
            <a:spAutoFit/>
          </a:bodyPr>
          <a:lstStyle/>
          <a:p>
            <a:pPr>
              <a:spcBef>
                <a:spcPts val="600"/>
              </a:spcBef>
              <a:spcAft>
                <a:spcPts val="600"/>
              </a:spcAft>
            </a:pPr>
            <a:r>
              <a:rPr lang="en-US" sz="2000" dirty="0">
                <a:solidFill>
                  <a:srgbClr val="004899"/>
                </a:solidFill>
              </a:rPr>
              <a:t>Units with flat front panel, suitable for mounting of decorative panel.</a:t>
            </a:r>
          </a:p>
        </p:txBody>
      </p:sp>
      <p:pic>
        <p:nvPicPr>
          <p:cNvPr id="6" name="Рисунок 5">
            <a:extLst>
              <a:ext uri="{FF2B5EF4-FFF2-40B4-BE49-F238E27FC236}">
                <a16:creationId xmlns:a16="http://schemas.microsoft.com/office/drawing/2014/main" id="{5B1A751B-A852-E412-348F-DFCF7957E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3212" y="1649982"/>
            <a:ext cx="3719388" cy="4150760"/>
          </a:xfrm>
          <a:prstGeom prst="rect">
            <a:avLst/>
          </a:prstGeom>
        </p:spPr>
      </p:pic>
      <p:pic>
        <p:nvPicPr>
          <p:cNvPr id="7" name="Рисунок 6">
            <a:extLst>
              <a:ext uri="{FF2B5EF4-FFF2-40B4-BE49-F238E27FC236}">
                <a16:creationId xmlns:a16="http://schemas.microsoft.com/office/drawing/2014/main" id="{95641156-BC16-0357-A68E-1BE7846663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2600" y="1738722"/>
            <a:ext cx="3666211" cy="3973280"/>
          </a:xfrm>
          <a:prstGeom prst="rect">
            <a:avLst/>
          </a:prstGeom>
        </p:spPr>
      </p:pic>
    </p:spTree>
    <p:extLst>
      <p:ext uri="{BB962C8B-B14F-4D97-AF65-F5344CB8AC3E}">
        <p14:creationId xmlns:p14="http://schemas.microsoft.com/office/powerpoint/2010/main" val="1263830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33744" y="236174"/>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Technical parameters. Airflow.</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5</a:t>
            </a:fld>
            <a:endParaRPr lang="ru-RU"/>
          </a:p>
        </p:txBody>
      </p:sp>
      <p:graphicFrame>
        <p:nvGraphicFramePr>
          <p:cNvPr id="14" name="Диаграмма 13">
            <a:extLst>
              <a:ext uri="{FF2B5EF4-FFF2-40B4-BE49-F238E27FC236}">
                <a16:creationId xmlns:a16="http://schemas.microsoft.com/office/drawing/2014/main" id="{36ACD0F1-4473-4A68-BCED-A8058B3BAC9C}"/>
              </a:ext>
            </a:extLst>
          </p:cNvPr>
          <p:cNvGraphicFramePr>
            <a:graphicFrameLocks/>
          </p:cNvGraphicFramePr>
          <p:nvPr>
            <p:extLst>
              <p:ext uri="{D42A27DB-BD31-4B8C-83A1-F6EECF244321}">
                <p14:modId xmlns:p14="http://schemas.microsoft.com/office/powerpoint/2010/main" val="1991264833"/>
              </p:ext>
            </p:extLst>
          </p:nvPr>
        </p:nvGraphicFramePr>
        <p:xfrm>
          <a:off x="3333206" y="859841"/>
          <a:ext cx="5525588" cy="53262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124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33744" y="471260"/>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Technical parameters. Noise level.</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6</a:t>
            </a:fld>
            <a:endParaRPr lang="ru-RU"/>
          </a:p>
        </p:txBody>
      </p:sp>
      <p:graphicFrame>
        <p:nvGraphicFramePr>
          <p:cNvPr id="4" name="Таблица 3">
            <a:extLst>
              <a:ext uri="{FF2B5EF4-FFF2-40B4-BE49-F238E27FC236}">
                <a16:creationId xmlns:a16="http://schemas.microsoft.com/office/drawing/2014/main" id="{45D26452-B248-CDCA-6BDA-27861C99A0D8}"/>
              </a:ext>
            </a:extLst>
          </p:cNvPr>
          <p:cNvGraphicFramePr>
            <a:graphicFrameLocks noGrp="1"/>
          </p:cNvGraphicFramePr>
          <p:nvPr>
            <p:extLst>
              <p:ext uri="{D42A27DB-BD31-4B8C-83A1-F6EECF244321}">
                <p14:modId xmlns:p14="http://schemas.microsoft.com/office/powerpoint/2010/main" val="1377201239"/>
              </p:ext>
            </p:extLst>
          </p:nvPr>
        </p:nvGraphicFramePr>
        <p:xfrm>
          <a:off x="218324" y="2140550"/>
          <a:ext cx="5765381" cy="2768336"/>
        </p:xfrm>
        <a:graphic>
          <a:graphicData uri="http://schemas.openxmlformats.org/drawingml/2006/table">
            <a:tbl>
              <a:tblPr/>
              <a:tblGrid>
                <a:gridCol w="3459229">
                  <a:extLst>
                    <a:ext uri="{9D8B030D-6E8A-4147-A177-3AD203B41FA5}">
                      <a16:colId xmlns:a16="http://schemas.microsoft.com/office/drawing/2014/main" val="4104105197"/>
                    </a:ext>
                  </a:extLst>
                </a:gridCol>
                <a:gridCol w="1153076">
                  <a:extLst>
                    <a:ext uri="{9D8B030D-6E8A-4147-A177-3AD203B41FA5}">
                      <a16:colId xmlns:a16="http://schemas.microsoft.com/office/drawing/2014/main" val="4135764091"/>
                    </a:ext>
                  </a:extLst>
                </a:gridCol>
                <a:gridCol w="1153076">
                  <a:extLst>
                    <a:ext uri="{9D8B030D-6E8A-4147-A177-3AD203B41FA5}">
                      <a16:colId xmlns:a16="http://schemas.microsoft.com/office/drawing/2014/main" val="162270692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Reference point,</a:t>
                      </a:r>
                      <a:r>
                        <a:rPr lang="en-US" sz="2000" b="1" i="0" u="none" strike="noStrike" dirty="0">
                          <a:solidFill>
                            <a:srgbClr val="002060"/>
                          </a:solidFill>
                          <a:effectLst/>
                          <a:latin typeface="Arial" panose="020B0604020202020204" pitchFamily="34" charset="0"/>
                        </a:rPr>
                        <a:t> 70 % 50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6673356"/>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smtClean="0">
                          <a:solidFill>
                            <a:srgbClr val="002060"/>
                          </a:solidFill>
                          <a:effectLst/>
                          <a:latin typeface="Arial" panose="020B0604020202020204" pitchFamily="34" charset="0"/>
                        </a:rPr>
                        <a:t>46</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86873399"/>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smtClean="0">
                          <a:solidFill>
                            <a:srgbClr val="002060"/>
                          </a:solidFill>
                          <a:effectLst/>
                          <a:latin typeface="Arial" panose="020B0604020202020204" pitchFamily="34" charset="0"/>
                        </a:rPr>
                        <a:t>35</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3827921"/>
                  </a:ext>
                </a:extLst>
              </a:tr>
              <a:tr h="692084">
                <a:tc gridSpan="2">
                  <a:txBody>
                    <a:bodyPr/>
                    <a:lstStyle/>
                    <a:p>
                      <a:pPr algn="l" fontAlgn="ctr"/>
                      <a:r>
                        <a:rPr lang="en-US" sz="2000" b="0" i="0" u="none" strike="noStrike">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smtClean="0">
                          <a:solidFill>
                            <a:srgbClr val="002060"/>
                          </a:solidFill>
                          <a:effectLst/>
                          <a:latin typeface="Arial" panose="020B0604020202020204" pitchFamily="34" charset="0"/>
                        </a:rPr>
                        <a:t>26</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04295780"/>
                  </a:ext>
                </a:extLst>
              </a:tr>
            </a:tbl>
          </a:graphicData>
        </a:graphic>
      </p:graphicFrame>
      <p:graphicFrame>
        <p:nvGraphicFramePr>
          <p:cNvPr id="5" name="Таблица 4">
            <a:extLst>
              <a:ext uri="{FF2B5EF4-FFF2-40B4-BE49-F238E27FC236}">
                <a16:creationId xmlns:a16="http://schemas.microsoft.com/office/drawing/2014/main" id="{C3B9BD2E-3621-B92A-E7E8-CCA49D596EB3}"/>
              </a:ext>
            </a:extLst>
          </p:cNvPr>
          <p:cNvGraphicFramePr>
            <a:graphicFrameLocks noGrp="1"/>
          </p:cNvGraphicFramePr>
          <p:nvPr>
            <p:extLst>
              <p:ext uri="{D42A27DB-BD31-4B8C-83A1-F6EECF244321}">
                <p14:modId xmlns:p14="http://schemas.microsoft.com/office/powerpoint/2010/main" val="186104317"/>
              </p:ext>
            </p:extLst>
          </p:nvPr>
        </p:nvGraphicFramePr>
        <p:xfrm>
          <a:off x="6208296" y="2140549"/>
          <a:ext cx="5728035" cy="2768336"/>
        </p:xfrm>
        <a:graphic>
          <a:graphicData uri="http://schemas.openxmlformats.org/drawingml/2006/table">
            <a:tbl>
              <a:tblPr/>
              <a:tblGrid>
                <a:gridCol w="3436821">
                  <a:extLst>
                    <a:ext uri="{9D8B030D-6E8A-4147-A177-3AD203B41FA5}">
                      <a16:colId xmlns:a16="http://schemas.microsoft.com/office/drawing/2014/main" val="4019452768"/>
                    </a:ext>
                  </a:extLst>
                </a:gridCol>
                <a:gridCol w="1145607">
                  <a:extLst>
                    <a:ext uri="{9D8B030D-6E8A-4147-A177-3AD203B41FA5}">
                      <a16:colId xmlns:a16="http://schemas.microsoft.com/office/drawing/2014/main" val="3998674253"/>
                    </a:ext>
                  </a:extLst>
                </a:gridCol>
                <a:gridCol w="1145607">
                  <a:extLst>
                    <a:ext uri="{9D8B030D-6E8A-4147-A177-3AD203B41FA5}">
                      <a16:colId xmlns:a16="http://schemas.microsoft.com/office/drawing/2014/main" val="94128365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Max Speed,</a:t>
                      </a:r>
                      <a:r>
                        <a:rPr lang="en-US" sz="2000" b="1" i="0" u="none" strike="noStrike" dirty="0">
                          <a:solidFill>
                            <a:srgbClr val="002060"/>
                          </a:solidFill>
                          <a:effectLst/>
                          <a:latin typeface="Arial" panose="020B0604020202020204" pitchFamily="34" charset="0"/>
                        </a:rPr>
                        <a:t> 100 % 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492991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55</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53625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smtClean="0">
                          <a:solidFill>
                            <a:srgbClr val="002060"/>
                          </a:solidFill>
                          <a:effectLst/>
                          <a:latin typeface="Arial" panose="020B0604020202020204" pitchFamily="34" charset="0"/>
                        </a:rPr>
                        <a:t>45</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65095"/>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smtClean="0">
                          <a:solidFill>
                            <a:srgbClr val="002060"/>
                          </a:solidFill>
                          <a:effectLst/>
                          <a:latin typeface="Arial" panose="020B0604020202020204" pitchFamily="34" charset="0"/>
                        </a:rPr>
                        <a:t>36</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02782984"/>
                  </a:ext>
                </a:extLst>
              </a:tr>
            </a:tbl>
          </a:graphicData>
        </a:graphic>
      </p:graphicFrame>
      <p:sp>
        <p:nvSpPr>
          <p:cNvPr id="14"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693765" y="1194994"/>
            <a:ext cx="28044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S 350</a:t>
            </a:r>
            <a:endParaRPr lang="ru-RU" altLang="ru-RU" sz="2800"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111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069576" y="228630"/>
            <a:ext cx="3730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Thermal efficiency.</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graphicFrame>
        <p:nvGraphicFramePr>
          <p:cNvPr id="3" name="Таблица 2">
            <a:extLst>
              <a:ext uri="{FF2B5EF4-FFF2-40B4-BE49-F238E27FC236}">
                <a16:creationId xmlns:a16="http://schemas.microsoft.com/office/drawing/2014/main" id="{9D655FFD-872F-D7D0-54AC-0215113C4F0A}"/>
              </a:ext>
            </a:extLst>
          </p:cNvPr>
          <p:cNvGraphicFramePr>
            <a:graphicFrameLocks noGrp="1"/>
          </p:cNvGraphicFramePr>
          <p:nvPr>
            <p:extLst>
              <p:ext uri="{D42A27DB-BD31-4B8C-83A1-F6EECF244321}">
                <p14:modId xmlns:p14="http://schemas.microsoft.com/office/powerpoint/2010/main" val="3647696132"/>
              </p:ext>
            </p:extLst>
          </p:nvPr>
        </p:nvGraphicFramePr>
        <p:xfrm>
          <a:off x="546329" y="2627257"/>
          <a:ext cx="4860756" cy="1603485"/>
        </p:xfrm>
        <a:graphic>
          <a:graphicData uri="http://schemas.openxmlformats.org/drawingml/2006/table">
            <a:tbl>
              <a:tblPr/>
              <a:tblGrid>
                <a:gridCol w="810126">
                  <a:extLst>
                    <a:ext uri="{9D8B030D-6E8A-4147-A177-3AD203B41FA5}">
                      <a16:colId xmlns:a16="http://schemas.microsoft.com/office/drawing/2014/main" val="4165973210"/>
                    </a:ext>
                  </a:extLst>
                </a:gridCol>
                <a:gridCol w="810126">
                  <a:extLst>
                    <a:ext uri="{9D8B030D-6E8A-4147-A177-3AD203B41FA5}">
                      <a16:colId xmlns:a16="http://schemas.microsoft.com/office/drawing/2014/main" val="1557453367"/>
                    </a:ext>
                  </a:extLst>
                </a:gridCol>
                <a:gridCol w="810126">
                  <a:extLst>
                    <a:ext uri="{9D8B030D-6E8A-4147-A177-3AD203B41FA5}">
                      <a16:colId xmlns:a16="http://schemas.microsoft.com/office/drawing/2014/main" val="3689263284"/>
                    </a:ext>
                  </a:extLst>
                </a:gridCol>
                <a:gridCol w="810126">
                  <a:extLst>
                    <a:ext uri="{9D8B030D-6E8A-4147-A177-3AD203B41FA5}">
                      <a16:colId xmlns:a16="http://schemas.microsoft.com/office/drawing/2014/main" val="3687678825"/>
                    </a:ext>
                  </a:extLst>
                </a:gridCol>
                <a:gridCol w="810126">
                  <a:extLst>
                    <a:ext uri="{9D8B030D-6E8A-4147-A177-3AD203B41FA5}">
                      <a16:colId xmlns:a16="http://schemas.microsoft.com/office/drawing/2014/main" val="3915916826"/>
                    </a:ext>
                  </a:extLst>
                </a:gridCol>
                <a:gridCol w="810126">
                  <a:extLst>
                    <a:ext uri="{9D8B030D-6E8A-4147-A177-3AD203B41FA5}">
                      <a16:colId xmlns:a16="http://schemas.microsoft.com/office/drawing/2014/main" val="2277573390"/>
                    </a:ext>
                  </a:extLst>
                </a:gridCol>
              </a:tblGrid>
              <a:tr h="861207">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dirty="0">
                          <a:solidFill>
                            <a:srgbClr val="002060"/>
                          </a:solidFill>
                          <a:effectLst/>
                          <a:latin typeface="+mn-lt"/>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2638033"/>
                  </a:ext>
                </a:extLst>
              </a:tr>
              <a:tr h="742278">
                <a:tc gridSpan="3">
                  <a:txBody>
                    <a:bodyPr/>
                    <a:lstStyle/>
                    <a:p>
                      <a:pPr algn="l" fontAlgn="ctr"/>
                      <a:r>
                        <a:rPr lang="en-US" sz="1600" b="0" i="0" u="none" strike="noStrike">
                          <a:solidFill>
                            <a:srgbClr val="002060"/>
                          </a:solidFill>
                          <a:effectLst/>
                          <a:latin typeface="+mn-lt"/>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600" b="1" i="0" u="none" strike="noStrike" dirty="0" smtClean="0">
                          <a:solidFill>
                            <a:srgbClr val="002060"/>
                          </a:solidFill>
                          <a:effectLst/>
                          <a:latin typeface="+mn-lt"/>
                        </a:rPr>
                        <a:t>93</a:t>
                      </a:r>
                      <a:r>
                        <a:rPr lang="ru-UA" sz="1600" b="1" i="0" u="none" strike="noStrike" dirty="0" smtClean="0">
                          <a:solidFill>
                            <a:srgbClr val="002060"/>
                          </a:solidFill>
                          <a:effectLst/>
                          <a:latin typeface="+mn-lt"/>
                        </a:rPr>
                        <a:t>%</a:t>
                      </a:r>
                      <a:endParaRPr lang="ru-UA" sz="1600" b="1" i="0" u="none" strike="noStrike" dirty="0">
                        <a:solidFill>
                          <a:srgbClr val="002060"/>
                        </a:solidFill>
                        <a:effectLst/>
                        <a:latin typeface="+mn-lt"/>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1" i="0" u="none" strike="noStrike" dirty="0">
                          <a:solidFill>
                            <a:srgbClr val="002060"/>
                          </a:solidFill>
                          <a:effectLst/>
                          <a:latin typeface="+mn-lt"/>
                        </a:rPr>
                        <a:t>90</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1" i="0" u="none" strike="noStrike" dirty="0" smtClean="0">
                          <a:solidFill>
                            <a:srgbClr val="002060"/>
                          </a:solidFill>
                          <a:effectLst/>
                          <a:latin typeface="+mn-lt"/>
                        </a:rPr>
                        <a:t>86</a:t>
                      </a:r>
                      <a:r>
                        <a:rPr lang="ru-UA" sz="1600" b="1" i="0" u="none" strike="noStrike" dirty="0" smtClean="0">
                          <a:solidFill>
                            <a:srgbClr val="002060"/>
                          </a:solidFill>
                          <a:effectLst/>
                          <a:latin typeface="+mn-lt"/>
                        </a:rPr>
                        <a:t>%</a:t>
                      </a:r>
                      <a:endParaRPr lang="ru-UA" sz="1600" b="1" i="0" u="none" strike="noStrike" dirty="0">
                        <a:solidFill>
                          <a:srgbClr val="002060"/>
                        </a:solidFill>
                        <a:effectLst/>
                        <a:latin typeface="+mn-lt"/>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67688962"/>
                  </a:ext>
                </a:extLst>
              </a:tr>
            </a:tbl>
          </a:graphicData>
        </a:graphic>
      </p:graphicFrame>
      <p:graphicFrame>
        <p:nvGraphicFramePr>
          <p:cNvPr id="4" name="Таблица 3">
            <a:extLst>
              <a:ext uri="{FF2B5EF4-FFF2-40B4-BE49-F238E27FC236}">
                <a16:creationId xmlns:a16="http://schemas.microsoft.com/office/drawing/2014/main" id="{2FEF27F1-FA86-BF6F-7FA4-548D1FBB1030}"/>
              </a:ext>
            </a:extLst>
          </p:cNvPr>
          <p:cNvGraphicFramePr>
            <a:graphicFrameLocks noGrp="1"/>
          </p:cNvGraphicFramePr>
          <p:nvPr>
            <p:extLst>
              <p:ext uri="{D42A27DB-BD31-4B8C-83A1-F6EECF244321}">
                <p14:modId xmlns:p14="http://schemas.microsoft.com/office/powerpoint/2010/main" val="324860002"/>
              </p:ext>
            </p:extLst>
          </p:nvPr>
        </p:nvGraphicFramePr>
        <p:xfrm>
          <a:off x="6096000" y="2648567"/>
          <a:ext cx="5214180" cy="1880915"/>
        </p:xfrm>
        <a:graphic>
          <a:graphicData uri="http://schemas.openxmlformats.org/drawingml/2006/table">
            <a:tbl>
              <a:tblPr/>
              <a:tblGrid>
                <a:gridCol w="869030">
                  <a:extLst>
                    <a:ext uri="{9D8B030D-6E8A-4147-A177-3AD203B41FA5}">
                      <a16:colId xmlns:a16="http://schemas.microsoft.com/office/drawing/2014/main" val="3448304398"/>
                    </a:ext>
                  </a:extLst>
                </a:gridCol>
                <a:gridCol w="869030">
                  <a:extLst>
                    <a:ext uri="{9D8B030D-6E8A-4147-A177-3AD203B41FA5}">
                      <a16:colId xmlns:a16="http://schemas.microsoft.com/office/drawing/2014/main" val="2930119130"/>
                    </a:ext>
                  </a:extLst>
                </a:gridCol>
                <a:gridCol w="869030">
                  <a:extLst>
                    <a:ext uri="{9D8B030D-6E8A-4147-A177-3AD203B41FA5}">
                      <a16:colId xmlns:a16="http://schemas.microsoft.com/office/drawing/2014/main" val="3160540787"/>
                    </a:ext>
                  </a:extLst>
                </a:gridCol>
                <a:gridCol w="869030">
                  <a:extLst>
                    <a:ext uri="{9D8B030D-6E8A-4147-A177-3AD203B41FA5}">
                      <a16:colId xmlns:a16="http://schemas.microsoft.com/office/drawing/2014/main" val="2605831847"/>
                    </a:ext>
                  </a:extLst>
                </a:gridCol>
                <a:gridCol w="869030">
                  <a:extLst>
                    <a:ext uri="{9D8B030D-6E8A-4147-A177-3AD203B41FA5}">
                      <a16:colId xmlns:a16="http://schemas.microsoft.com/office/drawing/2014/main" val="1700172755"/>
                    </a:ext>
                  </a:extLst>
                </a:gridCol>
                <a:gridCol w="869030">
                  <a:extLst>
                    <a:ext uri="{9D8B030D-6E8A-4147-A177-3AD203B41FA5}">
                      <a16:colId xmlns:a16="http://schemas.microsoft.com/office/drawing/2014/main" val="2201220102"/>
                    </a:ext>
                  </a:extLst>
                </a:gridCol>
              </a:tblGrid>
              <a:tr h="764585">
                <a:tc>
                  <a:txBody>
                    <a:bodyPr/>
                    <a:lstStyle/>
                    <a:p>
                      <a:pPr algn="l" fontAlgn="b"/>
                      <a:endParaRPr lang="ru-UA"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3070410"/>
                  </a:ext>
                </a:extLst>
              </a:tr>
              <a:tr h="494282">
                <a:tc gridSpan="3">
                  <a:txBody>
                    <a:bodyPr/>
                    <a:lstStyle/>
                    <a:p>
                      <a:pPr algn="l" fontAlgn="ctr"/>
                      <a:r>
                        <a:rPr lang="en-US" sz="1800" b="0" i="0" u="none" strike="noStrike" dirty="0">
                          <a:solidFill>
                            <a:srgbClr val="002060"/>
                          </a:solidFill>
                          <a:effectLst/>
                          <a:latin typeface="Calibri" panose="020F0502020204030204" pitchFamily="34" charset="0"/>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ru-UA" sz="1800" b="1" i="0" u="none" strike="noStrike" dirty="0">
                          <a:solidFill>
                            <a:srgbClr val="002060"/>
                          </a:solidFill>
                          <a:effectLst/>
                          <a:latin typeface="Arial" panose="020B0604020202020204" pitchFamily="34" charset="0"/>
                        </a:rPr>
                        <a:t>8</a:t>
                      </a:r>
                      <a:r>
                        <a:rPr lang="en-US" sz="1800" b="1" i="0" u="none" strike="noStrike" dirty="0">
                          <a:solidFill>
                            <a:srgbClr val="002060"/>
                          </a:solidFill>
                          <a:effectLst/>
                          <a:latin typeface="Arial" panose="020B0604020202020204" pitchFamily="34" charset="0"/>
                        </a:rPr>
                        <a:t>3</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smtClean="0">
                          <a:solidFill>
                            <a:srgbClr val="002060"/>
                          </a:solidFill>
                          <a:effectLst/>
                          <a:latin typeface="Arial" panose="020B0604020202020204" pitchFamily="34" charset="0"/>
                        </a:rPr>
                        <a:t>81</a:t>
                      </a:r>
                      <a:r>
                        <a:rPr lang="ru-UA" sz="1800" b="1" i="0" u="none" strike="noStrike" dirty="0" smtClean="0">
                          <a:solidFill>
                            <a:srgbClr val="002060"/>
                          </a:solidFill>
                          <a:effectLst/>
                          <a:latin typeface="Arial" panose="020B0604020202020204" pitchFamily="34" charset="0"/>
                        </a:rPr>
                        <a:t>%</a:t>
                      </a:r>
                      <a:endParaRPr lang="ru-UA" sz="18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800" b="1" i="0" u="none" strike="noStrike" dirty="0" smtClean="0">
                          <a:solidFill>
                            <a:srgbClr val="002060"/>
                          </a:solidFill>
                          <a:effectLst/>
                          <a:latin typeface="Arial" panose="020B0604020202020204" pitchFamily="34" charset="0"/>
                        </a:rPr>
                        <a:t>7</a:t>
                      </a:r>
                      <a:r>
                        <a:rPr lang="en-US" sz="1800" b="1" i="0" u="none" strike="noStrike" dirty="0" smtClean="0">
                          <a:solidFill>
                            <a:srgbClr val="002060"/>
                          </a:solidFill>
                          <a:effectLst/>
                          <a:latin typeface="Arial" panose="020B0604020202020204" pitchFamily="34" charset="0"/>
                        </a:rPr>
                        <a:t>9</a:t>
                      </a:r>
                      <a:r>
                        <a:rPr lang="ru-UA" sz="1800" b="1" i="0" u="none" strike="noStrike" dirty="0" smtClean="0">
                          <a:solidFill>
                            <a:srgbClr val="002060"/>
                          </a:solidFill>
                          <a:effectLst/>
                          <a:latin typeface="Arial" panose="020B0604020202020204" pitchFamily="34" charset="0"/>
                        </a:rPr>
                        <a:t>%</a:t>
                      </a:r>
                      <a:endParaRPr lang="ru-UA" sz="18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08296200"/>
                  </a:ext>
                </a:extLst>
              </a:tr>
              <a:tr h="384620">
                <a:tc gridSpan="3">
                  <a:txBody>
                    <a:bodyPr/>
                    <a:lstStyle/>
                    <a:p>
                      <a:pPr algn="l" fontAlgn="ctr"/>
                      <a:r>
                        <a:rPr lang="en-US" sz="1800" b="0" i="0" u="none" strike="noStrike" dirty="0">
                          <a:solidFill>
                            <a:srgbClr val="002060"/>
                          </a:solidFill>
                          <a:effectLst/>
                          <a:latin typeface="Calibri" panose="020F0502020204030204" pitchFamily="34" charset="0"/>
                        </a:rPr>
                        <a:t>Humidity recovery efficiency</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800" b="1" i="0" u="none" strike="noStrike" dirty="0" smtClean="0">
                          <a:solidFill>
                            <a:srgbClr val="002060"/>
                          </a:solidFill>
                          <a:effectLst/>
                          <a:latin typeface="Arial" panose="020B0604020202020204" pitchFamily="34" charset="0"/>
                        </a:rPr>
                        <a:t>78</a:t>
                      </a:r>
                      <a:r>
                        <a:rPr lang="ru-UA" sz="1800" b="1" i="0" u="none" strike="noStrike" dirty="0" smtClean="0">
                          <a:solidFill>
                            <a:srgbClr val="002060"/>
                          </a:solidFill>
                          <a:effectLst/>
                          <a:latin typeface="Arial" panose="020B0604020202020204" pitchFamily="34" charset="0"/>
                        </a:rPr>
                        <a:t>%</a:t>
                      </a:r>
                      <a:endParaRPr lang="ru-UA" sz="18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smtClean="0">
                          <a:solidFill>
                            <a:srgbClr val="002060"/>
                          </a:solidFill>
                          <a:effectLst/>
                          <a:latin typeface="Arial" panose="020B0604020202020204" pitchFamily="34" charset="0"/>
                        </a:rPr>
                        <a:t>67</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smtClean="0">
                          <a:solidFill>
                            <a:srgbClr val="002060"/>
                          </a:solidFill>
                          <a:effectLst/>
                          <a:latin typeface="Arial" panose="020B0604020202020204" pitchFamily="34" charset="0"/>
                        </a:rPr>
                        <a:t>61</a:t>
                      </a:r>
                      <a:r>
                        <a:rPr lang="ru-UA" sz="1800" b="1" i="0" u="none" strike="noStrike" smtClean="0">
                          <a:solidFill>
                            <a:srgbClr val="002060"/>
                          </a:solidFill>
                          <a:effectLst/>
                          <a:latin typeface="Arial" panose="020B0604020202020204" pitchFamily="34" charset="0"/>
                        </a:rPr>
                        <a:t>%</a:t>
                      </a:r>
                      <a:endParaRPr lang="ru-UA" sz="18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59185374"/>
                  </a:ext>
                </a:extLst>
              </a:tr>
            </a:tbl>
          </a:graphicData>
        </a:graphic>
      </p:graphicFrame>
      <p:sp>
        <p:nvSpPr>
          <p:cNvPr id="5" name="TextBox 5">
            <a:extLst>
              <a:ext uri="{FF2B5EF4-FFF2-40B4-BE49-F238E27FC236}">
                <a16:creationId xmlns:a16="http://schemas.microsoft.com/office/drawing/2014/main" id="{C13368B3-3E20-05B4-C7C1-BFE2C677C598}"/>
              </a:ext>
            </a:extLst>
          </p:cNvPr>
          <p:cNvSpPr txBox="1">
            <a:spLocks noChangeArrowheads="1"/>
          </p:cNvSpPr>
          <p:nvPr/>
        </p:nvSpPr>
        <p:spPr bwMode="auto">
          <a:xfrm>
            <a:off x="1673105" y="1724071"/>
            <a:ext cx="2607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S 350</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9C6B8C-04D3-FA5A-D861-64313F441897}"/>
              </a:ext>
            </a:extLst>
          </p:cNvPr>
          <p:cNvSpPr txBox="1">
            <a:spLocks noChangeArrowheads="1"/>
          </p:cNvSpPr>
          <p:nvPr/>
        </p:nvSpPr>
        <p:spPr bwMode="auto">
          <a:xfrm>
            <a:off x="7319083" y="1720364"/>
            <a:ext cx="2768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S 350-E</a:t>
            </a:r>
            <a:endParaRPr lang="ru-RU" altLang="ru-RU" sz="2800"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69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55658" y="328381"/>
            <a:ext cx="27602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Dimensions.</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8</a:t>
            </a:fld>
            <a:endParaRPr lang="ru-RU"/>
          </a:p>
        </p:txBody>
      </p:sp>
      <p:pic>
        <p:nvPicPr>
          <p:cNvPr id="14" name="Рисунок 13">
            <a:extLst>
              <a:ext uri="{FF2B5EF4-FFF2-40B4-BE49-F238E27FC236}">
                <a16:creationId xmlns:a16="http://schemas.microsoft.com/office/drawing/2014/main" id="{467161CD-34D7-242B-C63A-BF89023DEA68}"/>
              </a:ext>
            </a:extLst>
          </p:cNvPr>
          <p:cNvPicPr>
            <a:picLocks noChangeAspect="1"/>
          </p:cNvPicPr>
          <p:nvPr/>
        </p:nvPicPr>
        <p:blipFill>
          <a:blip r:embed="rId4"/>
          <a:stretch>
            <a:fillRect/>
          </a:stretch>
        </p:blipFill>
        <p:spPr>
          <a:xfrm>
            <a:off x="2155658" y="1189701"/>
            <a:ext cx="8520761" cy="4725648"/>
          </a:xfrm>
          <a:prstGeom prst="rect">
            <a:avLst/>
          </a:prstGeom>
        </p:spPr>
      </p:pic>
    </p:spTree>
    <p:extLst>
      <p:ext uri="{BB962C8B-B14F-4D97-AF65-F5344CB8AC3E}">
        <p14:creationId xmlns:p14="http://schemas.microsoft.com/office/powerpoint/2010/main" val="101933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1" y="29532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S14 control system</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9</a:t>
            </a:fld>
            <a:endParaRPr lang="ru-RU"/>
          </a:p>
        </p:txBody>
      </p:sp>
      <p:pic>
        <p:nvPicPr>
          <p:cNvPr id="3" name="Рисунок 2">
            <a:extLst>
              <a:ext uri="{FF2B5EF4-FFF2-40B4-BE49-F238E27FC236}">
                <a16:creationId xmlns:a16="http://schemas.microsoft.com/office/drawing/2014/main" id="{452A7B24-A39A-31F6-E89E-6DE989C25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369" y="1527464"/>
            <a:ext cx="3403790" cy="3403790"/>
          </a:xfrm>
          <a:prstGeom prst="rect">
            <a:avLst/>
          </a:prstGeom>
        </p:spPr>
      </p:pic>
      <p:sp>
        <p:nvSpPr>
          <p:cNvPr id="4" name="TextBox 5">
            <a:extLst>
              <a:ext uri="{FF2B5EF4-FFF2-40B4-BE49-F238E27FC236}">
                <a16:creationId xmlns:a16="http://schemas.microsoft.com/office/drawing/2014/main" id="{58B99CC4-A3FD-5234-BFB5-2EEE1F8887A5}"/>
              </a:ext>
            </a:extLst>
          </p:cNvPr>
          <p:cNvSpPr txBox="1">
            <a:spLocks noChangeArrowheads="1"/>
          </p:cNvSpPr>
          <p:nvPr/>
        </p:nvSpPr>
        <p:spPr bwMode="auto">
          <a:xfrm>
            <a:off x="8284345" y="5001100"/>
            <a:ext cx="1991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algn="ctr" eaLnBrk="1" hangingPunct="1"/>
            <a:r>
              <a:rPr lang="en-US" altLang="ru-RU" sz="1800" b="1" dirty="0">
                <a:solidFill>
                  <a:srgbClr val="004699"/>
                </a:solidFill>
                <a:latin typeface="Arial" panose="020B0604020202020204" pitchFamily="34" charset="0"/>
                <a:cs typeface="Arial" panose="020B0604020202020204" pitchFamily="34" charset="0"/>
              </a:rPr>
              <a:t>Glass Control Panel</a:t>
            </a:r>
            <a:endParaRPr lang="ru-RU" altLang="ru-RU" sz="1800" b="1" dirty="0">
              <a:solidFill>
                <a:srgbClr val="00469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10CCDE-1F3E-ACEE-A85F-AA1F6A111C80}"/>
              </a:ext>
            </a:extLst>
          </p:cNvPr>
          <p:cNvSpPr txBox="1"/>
          <p:nvPr/>
        </p:nvSpPr>
        <p:spPr>
          <a:xfrm>
            <a:off x="912213" y="2074783"/>
            <a:ext cx="6176211" cy="270843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solidFill>
                  <a:srgbClr val="004899"/>
                </a:solidFill>
              </a:rPr>
              <a:t>Speed selection</a:t>
            </a:r>
          </a:p>
          <a:p>
            <a:pPr marL="342900" indent="-342900">
              <a:spcBef>
                <a:spcPts val="600"/>
              </a:spcBef>
              <a:spcAft>
                <a:spcPts val="600"/>
              </a:spcAft>
              <a:buFont typeface="Arial" panose="020B0604020202020204" pitchFamily="34" charset="0"/>
              <a:buChar char="•"/>
            </a:pPr>
            <a:r>
              <a:rPr lang="en-US" sz="2000" dirty="0">
                <a:solidFill>
                  <a:srgbClr val="004899"/>
                </a:solidFill>
              </a:rPr>
              <a:t>Filter replacement indication</a:t>
            </a:r>
          </a:p>
          <a:p>
            <a:pPr marL="342900" indent="-342900">
              <a:spcBef>
                <a:spcPts val="600"/>
              </a:spcBef>
              <a:spcAft>
                <a:spcPts val="600"/>
              </a:spcAft>
              <a:buFont typeface="Arial" panose="020B0604020202020204" pitchFamily="34" charset="0"/>
              <a:buChar char="•"/>
            </a:pPr>
            <a:r>
              <a:rPr lang="en-US" sz="2000" dirty="0">
                <a:solidFill>
                  <a:srgbClr val="004899"/>
                </a:solidFill>
              </a:rPr>
              <a:t>Manual by-pass</a:t>
            </a:r>
          </a:p>
          <a:p>
            <a:pPr marL="342900" indent="-342900">
              <a:spcBef>
                <a:spcPts val="600"/>
              </a:spcBef>
              <a:spcAft>
                <a:spcPts val="600"/>
              </a:spcAft>
              <a:buFont typeface="Arial" panose="020B0604020202020204" pitchFamily="34" charset="0"/>
              <a:buChar char="•"/>
            </a:pPr>
            <a:r>
              <a:rPr lang="en-US" sz="2000" dirty="0">
                <a:solidFill>
                  <a:srgbClr val="004899"/>
                </a:solidFill>
              </a:rPr>
              <a:t>Optional humidity control (via additional sensor)</a:t>
            </a:r>
          </a:p>
          <a:p>
            <a:pPr marL="342900" indent="-342900">
              <a:spcBef>
                <a:spcPts val="600"/>
              </a:spcBef>
              <a:spcAft>
                <a:spcPts val="600"/>
              </a:spcAft>
              <a:buFont typeface="Arial" panose="020B0604020202020204" pitchFamily="34" charset="0"/>
              <a:buChar char="•"/>
            </a:pPr>
            <a:r>
              <a:rPr lang="en-US" sz="2000" dirty="0">
                <a:solidFill>
                  <a:srgbClr val="004899"/>
                </a:solidFill>
              </a:rPr>
              <a:t>Optional CO2 control (via additional sensor)</a:t>
            </a:r>
          </a:p>
          <a:p>
            <a:pPr marL="342900" indent="-342900">
              <a:spcBef>
                <a:spcPts val="600"/>
              </a:spcBef>
              <a:spcAft>
                <a:spcPts val="600"/>
              </a:spcAft>
              <a:buFont typeface="Arial" panose="020B0604020202020204" pitchFamily="34" charset="0"/>
              <a:buChar char="•"/>
            </a:pPr>
            <a:r>
              <a:rPr lang="en-US" sz="2000" dirty="0">
                <a:solidFill>
                  <a:srgbClr val="004899"/>
                </a:solidFill>
              </a:rPr>
              <a:t>Fire alarm sensor connection</a:t>
            </a:r>
          </a:p>
        </p:txBody>
      </p:sp>
    </p:spTree>
    <p:extLst>
      <p:ext uri="{BB962C8B-B14F-4D97-AF65-F5344CB8AC3E}">
        <p14:creationId xmlns:p14="http://schemas.microsoft.com/office/powerpoint/2010/main" val="171767735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xt_slide1">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1893</TotalTime>
  <Words>495</Words>
  <Application>Microsoft Office PowerPoint</Application>
  <PresentationFormat>Широкоэкранный</PresentationFormat>
  <Paragraphs>137</Paragraphs>
  <Slides>17</Slides>
  <Notes>16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Arial Cyr</vt:lpstr>
      <vt:lpstr>Calibri</vt:lpstr>
      <vt:lpstr>HelveticaNeueCyr</vt:lpstr>
      <vt:lpstr>Myriad Pro bold</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Кривошей Владислав</dc:creator>
  <cp:lastModifiedBy>Высоких Наталья</cp:lastModifiedBy>
  <cp:revision>200</cp:revision>
  <dcterms:created xsi:type="dcterms:W3CDTF">2019-02-04T09:18:14Z</dcterms:created>
  <dcterms:modified xsi:type="dcterms:W3CDTF">2024-06-17T06:55:45Z</dcterms:modified>
</cp:coreProperties>
</file>